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2"/>
  </p:notesMasterIdLst>
  <p:handoutMasterIdLst>
    <p:handoutMasterId r:id="rId13"/>
  </p:handoutMasterIdLst>
  <p:sldIdLst>
    <p:sldId id="256" r:id="rId2"/>
    <p:sldId id="267" r:id="rId3"/>
    <p:sldId id="268" r:id="rId4"/>
    <p:sldId id="270" r:id="rId5"/>
    <p:sldId id="269" r:id="rId6"/>
    <p:sldId id="271" r:id="rId7"/>
    <p:sldId id="264" r:id="rId8"/>
    <p:sldId id="265" r:id="rId9"/>
    <p:sldId id="272" r:id="rId10"/>
    <p:sldId id="27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Warehouse Robot Optimization Using Reinforcement Learning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57255D-E227-4A80-9E72-EC50EE994C4E}" type="datetimeFigureOut">
              <a:rPr lang="en-US" smtClean="0"/>
              <a:pPr/>
              <a:t>12/31/2024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Teeside University</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E9D745-CC9F-47E0-99A1-F79DE33A92CC}"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Warehouse Robot Optimization Using Reinforcement Learning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C63924-858A-4972-9BD1-0D0E3CBACDD1}" type="datetimeFigureOut">
              <a:rPr lang="en-US" smtClean="0"/>
              <a:pPr/>
              <a:t>12/31/2024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Teeside University</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F052F-582B-4F57-9421-8AFE7955F90A}"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F052F-582B-4F57-9421-8AFE7955F90A}" type="slidenum">
              <a:rPr lang="en-US" smtClean="0"/>
              <a:pPr/>
              <a:t>1</a:t>
            </a:fld>
            <a:endParaRPr lang="en-US"/>
          </a:p>
        </p:txBody>
      </p:sp>
      <p:sp>
        <p:nvSpPr>
          <p:cNvPr id="6" name="Header Placeholder 5"/>
          <p:cNvSpPr>
            <a:spLocks noGrp="1"/>
          </p:cNvSpPr>
          <p:nvPr>
            <p:ph type="hdr" sz="quarter" idx="12"/>
          </p:nvPr>
        </p:nvSpPr>
        <p:spPr/>
        <p:txBody>
          <a:bodyPr/>
          <a:lstStyle/>
          <a:p>
            <a:r>
              <a:rPr lang="en-US" smtClean="0"/>
              <a:t>Warehouse Robot Optimization Using Reinforcement Learning</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50DF8CDE-9262-4039-989C-9E46F84C1274}" type="datetime1">
              <a:rPr lang="en-US" smtClean="0"/>
              <a:pPr/>
              <a:t>12/31/2024</a:t>
            </a:fld>
            <a:endParaRPr lang="en-US"/>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3124C71-E7E1-4096-AFE5-0428F0D3ECE1}" type="datetime1">
              <a:rPr lang="en-US" smtClean="0"/>
              <a:pPr/>
              <a:t>12/31/2024</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839AA96-0AE5-4225-B1EE-F8A4B3E391E7}" type="datetime1">
              <a:rPr lang="en-US" smtClean="0"/>
              <a:pPr/>
              <a:t>12/31/2024</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8332FF-5EE2-41A5-A394-45A7F63B7CAC}" type="datetime1">
              <a:rPr lang="en-US" smtClean="0"/>
              <a:pPr/>
              <a:t>12/31/2024</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6FC3BFC-582A-4CEC-BBCE-613448928637}" type="datetime1">
              <a:rPr lang="en-US" smtClean="0"/>
              <a:pPr/>
              <a:t>12/31/2024</a:t>
            </a:fld>
            <a:endParaRPr lang="en-US"/>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6EB0A8-437B-45AD-9BA1-7FB2B9727E7B}" type="datetime1">
              <a:rPr lang="en-US" smtClean="0"/>
              <a:pPr/>
              <a:t>12/31/2024</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1E2B68-8139-49ED-9D8F-A69F30B84EB6}" type="datetime1">
              <a:rPr lang="en-US" smtClean="0"/>
              <a:pPr/>
              <a:t>12/31/2024</a:t>
            </a:fld>
            <a:endParaRPr lang="en-US"/>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881A4DC-C708-47B5-B7E2-390D2D6A40D1}" type="datetime1">
              <a:rPr lang="en-US" smtClean="0"/>
              <a:pPr/>
              <a:t>12/31/2024</a:t>
            </a:fld>
            <a:endParaRPr lang="en-US"/>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30165F1B-353D-46B4-B116-969B35AF6FF8}" type="datetime1">
              <a:rPr lang="en-US" smtClean="0"/>
              <a:pPr/>
              <a:t>12/31/2024</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03D709-E5EA-4937-9528-B2BBF6567B0A}" type="datetime1">
              <a:rPr lang="en-US" smtClean="0"/>
              <a:pPr/>
              <a:t>12/31/2024</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D38539F-6E78-4727-86B1-BF2F003C465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E5F1FAF-7179-4076-A016-D0197C427588}" type="datetime1">
              <a:rPr lang="en-US" smtClean="0"/>
              <a:pPr/>
              <a:t>12/31/2024</a:t>
            </a:fld>
            <a:endParaRPr lang="en-US"/>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8D38539F-6E78-4727-86B1-BF2F003C4656}"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642ED19-819C-40B4-BBF3-86B63236C3D2}" type="datetime1">
              <a:rPr lang="en-US" smtClean="0"/>
              <a:pPr/>
              <a:t>12/31/2024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8D38539F-6E78-4727-86B1-BF2F003C465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esside university logo.png"/>
          <p:cNvPicPr>
            <a:picLocks noChangeAspect="1"/>
          </p:cNvPicPr>
          <p:nvPr/>
        </p:nvPicPr>
        <p:blipFill>
          <a:blip r:embed="rId3" cstate="print"/>
          <a:stretch>
            <a:fillRect/>
          </a:stretch>
        </p:blipFill>
        <p:spPr>
          <a:xfrm>
            <a:off x="5410200" y="228600"/>
            <a:ext cx="3200400" cy="1143000"/>
          </a:xfrm>
          <a:prstGeom prst="rect">
            <a:avLst/>
          </a:prstGeom>
        </p:spPr>
      </p:pic>
      <p:sp>
        <p:nvSpPr>
          <p:cNvPr id="5" name="Rectangle 4"/>
          <p:cNvSpPr/>
          <p:nvPr/>
        </p:nvSpPr>
        <p:spPr>
          <a:xfrm>
            <a:off x="609600" y="1600200"/>
            <a:ext cx="7620000" cy="830997"/>
          </a:xfrm>
          <a:prstGeom prst="rect">
            <a:avLst/>
          </a:prstGeom>
        </p:spPr>
        <p:txBody>
          <a:bodyPr wrap="square">
            <a:spAutoFit/>
          </a:bodyPr>
          <a:lstStyle/>
          <a:p>
            <a:pPr algn="ctr"/>
            <a:r>
              <a:rPr lang="en-US" sz="2400" b="1" dirty="0" smtClean="0">
                <a:solidFill>
                  <a:schemeClr val="tx1">
                    <a:lumMod val="95000"/>
                    <a:lumOff val="5000"/>
                  </a:schemeClr>
                </a:solidFill>
                <a:latin typeface="Times New Roman" pitchFamily="18" charset="0"/>
                <a:cs typeface="Times New Roman" pitchFamily="18" charset="0"/>
              </a:rPr>
              <a:t>SCHOOL OF COMPUTING, ENGINEERING, AND DIGITAL TECHNOLOGIES</a:t>
            </a:r>
            <a:endParaRPr lang="en-US" sz="2400" b="1" dirty="0">
              <a:solidFill>
                <a:schemeClr val="tx1">
                  <a:lumMod val="95000"/>
                  <a:lumOff val="5000"/>
                </a:schemeClr>
              </a:solidFill>
              <a:latin typeface="Times New Roman" pitchFamily="18" charset="0"/>
              <a:cs typeface="Times New Roman" pitchFamily="18" charset="0"/>
            </a:endParaRPr>
          </a:p>
        </p:txBody>
      </p:sp>
      <p:sp>
        <p:nvSpPr>
          <p:cNvPr id="6" name="TextBox 5"/>
          <p:cNvSpPr txBox="1"/>
          <p:nvPr/>
        </p:nvSpPr>
        <p:spPr>
          <a:xfrm>
            <a:off x="1219200" y="2819400"/>
            <a:ext cx="6096000" cy="1938992"/>
          </a:xfrm>
          <a:prstGeom prst="rect">
            <a:avLst/>
          </a:prstGeom>
          <a:noFill/>
        </p:spPr>
        <p:txBody>
          <a:bodyPr wrap="square" rtlCol="0">
            <a:spAutoFit/>
          </a:bodyPr>
          <a:lstStyle/>
          <a:p>
            <a:r>
              <a:rPr lang="en-US" sz="2000" b="1" dirty="0">
                <a:latin typeface="Times New Roman" pitchFamily="18" charset="0"/>
                <a:cs typeface="Times New Roman" pitchFamily="18" charset="0"/>
              </a:rPr>
              <a:t>Module </a:t>
            </a:r>
            <a:r>
              <a:rPr lang="en-US" sz="2000" b="1" dirty="0" smtClean="0">
                <a:latin typeface="Times New Roman" pitchFamily="18" charset="0"/>
                <a:cs typeface="Times New Roman" pitchFamily="18" charset="0"/>
              </a:rPr>
              <a:t>Title :  Artificial Intelligence Foundations</a:t>
            </a:r>
          </a:p>
          <a:p>
            <a:r>
              <a:rPr lang="en-US" sz="2000" b="1" dirty="0">
                <a:latin typeface="Times New Roman" pitchFamily="18" charset="0"/>
                <a:cs typeface="Times New Roman" pitchFamily="18" charset="0"/>
              </a:rPr>
              <a:t>Module </a:t>
            </a:r>
            <a:r>
              <a:rPr lang="en-US" sz="2000" b="1" dirty="0" smtClean="0">
                <a:latin typeface="Times New Roman" pitchFamily="18" charset="0"/>
                <a:cs typeface="Times New Roman" pitchFamily="18" charset="0"/>
              </a:rPr>
              <a:t>Code :  CIS4049-N</a:t>
            </a:r>
          </a:p>
          <a:p>
            <a:r>
              <a:rPr lang="it-IT" sz="2000" b="1" dirty="0">
                <a:latin typeface="Times New Roman" pitchFamily="18" charset="0"/>
                <a:cs typeface="Times New Roman" pitchFamily="18" charset="0"/>
              </a:rPr>
              <a:t>Module </a:t>
            </a:r>
            <a:r>
              <a:rPr lang="it-IT" sz="2000" b="1" dirty="0" smtClean="0">
                <a:latin typeface="Times New Roman" pitchFamily="18" charset="0"/>
                <a:cs typeface="Times New Roman" pitchFamily="18" charset="0"/>
              </a:rPr>
              <a:t>Leader :  </a:t>
            </a:r>
            <a:r>
              <a:rPr lang="it-IT" sz="2000" b="1" dirty="0">
                <a:latin typeface="Times New Roman" pitchFamily="18" charset="0"/>
                <a:cs typeface="Times New Roman" pitchFamily="18" charset="0"/>
              </a:rPr>
              <a:t>Dr Alessandro Di </a:t>
            </a:r>
            <a:r>
              <a:rPr lang="it-IT" sz="2000" b="1" dirty="0" smtClean="0">
                <a:latin typeface="Times New Roman" pitchFamily="18" charset="0"/>
                <a:cs typeface="Times New Roman" pitchFamily="18" charset="0"/>
              </a:rPr>
              <a:t>Stefano</a:t>
            </a:r>
          </a:p>
          <a:p>
            <a:r>
              <a:rPr lang="it-IT" sz="2000" b="1" dirty="0" smtClean="0">
                <a:latin typeface="Times New Roman" pitchFamily="18" charset="0"/>
                <a:cs typeface="Times New Roman" pitchFamily="18" charset="0"/>
              </a:rPr>
              <a:t>ASSIGNMENT TITLE : WAREHOUSE ROBOT OPTIMIZING USING REINFORCEMENT LEARNING </a:t>
            </a:r>
            <a:endParaRPr lang="en-US" sz="2000" b="1" dirty="0">
              <a:latin typeface="Times New Roman" pitchFamily="18" charset="0"/>
              <a:cs typeface="Times New Roman" pitchFamily="18" charset="0"/>
            </a:endParaRPr>
          </a:p>
        </p:txBody>
      </p:sp>
      <p:sp>
        <p:nvSpPr>
          <p:cNvPr id="7" name="TextBox 6"/>
          <p:cNvSpPr txBox="1"/>
          <p:nvPr/>
        </p:nvSpPr>
        <p:spPr>
          <a:xfrm>
            <a:off x="3429000" y="5486400"/>
            <a:ext cx="4876800"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PRESENTING BY : PALLAVIRANGANATHA</a:t>
            </a:r>
          </a:p>
          <a:p>
            <a:pPr algn="ctr"/>
            <a:r>
              <a:rPr lang="en-US" b="1" dirty="0" smtClean="0">
                <a:latin typeface="Times New Roman" pitchFamily="18" charset="0"/>
                <a:cs typeface="Times New Roman" pitchFamily="18" charset="0"/>
              </a:rPr>
              <a:t>S3417639</a:t>
            </a:r>
            <a:endParaRPr lang="en-US" b="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8D38539F-6E78-4727-86B1-BF2F003C4656}"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10</a:t>
            </a:fld>
            <a:endParaRPr lang="en-US"/>
          </a:p>
        </p:txBody>
      </p:sp>
      <p:pic>
        <p:nvPicPr>
          <p:cNvPr id="36866" name="Picture 2" descr="powerpoint presentation thank you image for ppt - Clip Art Library"/>
          <p:cNvPicPr>
            <a:picLocks noChangeAspect="1" noChangeArrowheads="1"/>
          </p:cNvPicPr>
          <p:nvPr/>
        </p:nvPicPr>
        <p:blipFill>
          <a:blip r:embed="rId2"/>
          <a:srcRect/>
          <a:stretch>
            <a:fillRect/>
          </a:stretch>
        </p:blipFill>
        <p:spPr bwMode="auto">
          <a:xfrm>
            <a:off x="381000" y="609600"/>
            <a:ext cx="8458200" cy="5715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2</a:t>
            </a:fld>
            <a:endParaRPr lang="en-US"/>
          </a:p>
        </p:txBody>
      </p:sp>
      <p:pic>
        <p:nvPicPr>
          <p:cNvPr id="3" name="Picture 2" descr="Lucas Systems, Fetch offer model for human-robot warehouse collaboration -  FreightWaves"/>
          <p:cNvPicPr>
            <a:picLocks noChangeAspect="1" noChangeArrowheads="1"/>
          </p:cNvPicPr>
          <p:nvPr/>
        </p:nvPicPr>
        <p:blipFill>
          <a:blip r:embed="rId2" cstate="print"/>
          <a:srcRect/>
          <a:stretch>
            <a:fillRect/>
          </a:stretch>
        </p:blipFill>
        <p:spPr bwMode="auto">
          <a:xfrm>
            <a:off x="4648200" y="1143000"/>
            <a:ext cx="4114800" cy="3276600"/>
          </a:xfrm>
          <a:prstGeom prst="rect">
            <a:avLst/>
          </a:prstGeom>
          <a:noFill/>
        </p:spPr>
      </p:pic>
      <p:sp>
        <p:nvSpPr>
          <p:cNvPr id="4" name="TextBox 3"/>
          <p:cNvSpPr txBox="1"/>
          <p:nvPr/>
        </p:nvSpPr>
        <p:spPr>
          <a:xfrm>
            <a:off x="304800" y="685800"/>
            <a:ext cx="4191000" cy="3970318"/>
          </a:xfrm>
          <a:prstGeom prst="rect">
            <a:avLst/>
          </a:prstGeom>
          <a:noFill/>
        </p:spPr>
        <p:txBody>
          <a:bodyPr wrap="square" rtlCol="0">
            <a:spAutoFit/>
          </a:bodyPr>
          <a:lstStyle/>
          <a:p>
            <a:r>
              <a:rPr lang="it-IT" sz="2800" b="1" dirty="0" smtClean="0">
                <a:latin typeface="Times New Roman" pitchFamily="18" charset="0"/>
                <a:cs typeface="Times New Roman" pitchFamily="18" charset="0"/>
              </a:rPr>
              <a:t>WAREHOUSE ROBOT OPTIMIZING USING REINFORCEMENT LEARNING</a:t>
            </a:r>
          </a:p>
          <a:p>
            <a:endParaRPr lang="it-IT" sz="2800" b="1" dirty="0" smtClean="0">
              <a:latin typeface="Times New Roman" pitchFamily="18" charset="0"/>
              <a:cs typeface="Times New Roman" pitchFamily="18" charset="0"/>
            </a:endParaRPr>
          </a:p>
          <a:p>
            <a:endParaRPr lang="it-IT" sz="2800" b="1" dirty="0" smtClean="0">
              <a:latin typeface="Times New Roman" pitchFamily="18" charset="0"/>
              <a:cs typeface="Times New Roman" pitchFamily="18" charset="0"/>
            </a:endParaRPr>
          </a:p>
          <a:p>
            <a:r>
              <a:rPr lang="it-IT" sz="2800" b="1" dirty="0" smtClean="0">
                <a:latin typeface="Times New Roman" pitchFamily="18" charset="0"/>
                <a:cs typeface="Times New Roman" pitchFamily="18" charset="0"/>
              </a:rPr>
              <a:t>PALLAVI RANGANATHA</a:t>
            </a:r>
          </a:p>
          <a:p>
            <a:r>
              <a:rPr lang="it-IT" sz="2800" b="1" dirty="0" smtClean="0">
                <a:latin typeface="Times New Roman" pitchFamily="18" charset="0"/>
                <a:cs typeface="Times New Roman" pitchFamily="18" charset="0"/>
              </a:rPr>
              <a:t> Student ID : S3417639</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3</a:t>
            </a:fld>
            <a:endParaRPr lang="en-US"/>
          </a:p>
        </p:txBody>
      </p:sp>
      <p:pic>
        <p:nvPicPr>
          <p:cNvPr id="3" name="Picture 2" descr="Warehouse Robotics"/>
          <p:cNvPicPr>
            <a:picLocks noChangeAspect="1" noChangeArrowheads="1"/>
          </p:cNvPicPr>
          <p:nvPr/>
        </p:nvPicPr>
        <p:blipFill>
          <a:blip r:embed="rId2"/>
          <a:srcRect/>
          <a:stretch>
            <a:fillRect/>
          </a:stretch>
        </p:blipFill>
        <p:spPr bwMode="auto">
          <a:xfrm>
            <a:off x="381000" y="457200"/>
            <a:ext cx="4191000" cy="5943600"/>
          </a:xfrm>
          <a:prstGeom prst="rect">
            <a:avLst/>
          </a:prstGeom>
          <a:noFill/>
        </p:spPr>
      </p:pic>
      <p:sp>
        <p:nvSpPr>
          <p:cNvPr id="4" name="TextBox 3"/>
          <p:cNvSpPr txBox="1"/>
          <p:nvPr/>
        </p:nvSpPr>
        <p:spPr>
          <a:xfrm>
            <a:off x="4724400" y="762000"/>
            <a:ext cx="4038600" cy="5355312"/>
          </a:xfrm>
          <a:prstGeom prst="rect">
            <a:avLst/>
          </a:prstGeom>
          <a:noFill/>
        </p:spPr>
        <p:txBody>
          <a:bodyPr wrap="square" rtlCol="0">
            <a:spAutoFit/>
          </a:bodyPr>
          <a:lstStyle/>
          <a:p>
            <a:r>
              <a:rPr lang="en-US" sz="1600" dirty="0" smtClean="0"/>
              <a:t>Introduction</a:t>
            </a:r>
          </a:p>
          <a:p>
            <a:r>
              <a:rPr lang="en-US" sz="1600" dirty="0" smtClean="0"/>
              <a:t>This paper explores the application of Reinforcement Learning in optimizing warehouse robots, Warehouse robots perform tasks such as picking and delivering items in complex, dynamic environments.</a:t>
            </a:r>
          </a:p>
          <a:p>
            <a:endParaRPr lang="en-US" sz="1600" dirty="0" smtClean="0"/>
          </a:p>
          <a:p>
            <a:r>
              <a:rPr lang="en-US" sz="1600" dirty="0" smtClean="0"/>
              <a:t> Reinforcement learning (RL) provides a powerful approach for training robots to make optimal decisions through interaction with the environment.</a:t>
            </a:r>
          </a:p>
          <a:p>
            <a:endParaRPr lang="en-US" sz="1600" dirty="0" smtClean="0"/>
          </a:p>
          <a:p>
            <a:r>
              <a:rPr lang="en-US" sz="1600" dirty="0" smtClean="0"/>
              <a:t>In this case, RL algorithms such as Q-learning can learn strategies.</a:t>
            </a:r>
          </a:p>
          <a:p>
            <a:r>
              <a:rPr lang="en-US" sz="1600" dirty="0" smtClean="0"/>
              <a:t>DQN is a cost-based algorithm that uses artificial neural networks.</a:t>
            </a:r>
          </a:p>
          <a:p>
            <a:r>
              <a:rPr lang="en-US" sz="1600" dirty="0" smtClean="0"/>
              <a:t>PPO is a policy-based algorithm designed for continuous execution space.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4</a:t>
            </a:fld>
            <a:endParaRPr lang="en-US"/>
          </a:p>
        </p:txBody>
      </p:sp>
      <p:sp>
        <p:nvSpPr>
          <p:cNvPr id="3" name="Rectangle 2"/>
          <p:cNvSpPr/>
          <p:nvPr/>
        </p:nvSpPr>
        <p:spPr>
          <a:xfrm>
            <a:off x="685801" y="762000"/>
            <a:ext cx="3124199" cy="5324535"/>
          </a:xfrm>
          <a:prstGeom prst="rect">
            <a:avLst/>
          </a:prstGeom>
        </p:spPr>
        <p:txBody>
          <a:bodyPr wrap="square">
            <a:spAutoFit/>
          </a:bodyPr>
          <a:lstStyle/>
          <a:p>
            <a:r>
              <a:rPr lang="x-none" b="1" smtClean="0">
                <a:latin typeface="Times New Roman" pitchFamily="18" charset="0"/>
                <a:cs typeface="Times New Roman" pitchFamily="18" charset="0"/>
              </a:rPr>
              <a:t>Importing Necessary Libraries</a:t>
            </a:r>
            <a:endParaRPr lang="en-US" b="1" dirty="0" smtClean="0">
              <a:latin typeface="Times New Roman" pitchFamily="18" charset="0"/>
              <a:cs typeface="Times New Roman" pitchFamily="18" charset="0"/>
            </a:endParaRPr>
          </a:p>
          <a:p>
            <a:endParaRPr lang="en-US" b="1" dirty="0" smtClean="0">
              <a:latin typeface="Abadi" panose="020B0604020104020204" pitchFamily="34" charset="0"/>
            </a:endParaRPr>
          </a:p>
          <a:p>
            <a:endParaRPr lang="en-US" b="1" dirty="0" smtClean="0">
              <a:latin typeface="Abadi" panose="020B0604020104020204" pitchFamily="34" charset="0"/>
            </a:endParaRPr>
          </a:p>
          <a:p>
            <a:pPr>
              <a:buFont typeface="Wingdings" pitchFamily="2" charset="2"/>
              <a:buChar char="v"/>
            </a:pPr>
            <a:r>
              <a:rPr lang="en-GB" dirty="0" smtClean="0">
                <a:latin typeface="Times New Roman" pitchFamily="18" charset="0"/>
                <a:cs typeface="Times New Roman" pitchFamily="18" charset="0"/>
              </a:rPr>
              <a:t>The libraries relevant to the training and evaluation of the </a:t>
            </a:r>
            <a:r>
              <a:rPr lang="it-IT" dirty="0" smtClean="0">
                <a:latin typeface="Times New Roman" pitchFamily="18" charset="0"/>
                <a:cs typeface="Times New Roman" pitchFamily="18" charset="0"/>
              </a:rPr>
              <a:t>WAREHOUSE ROBOT OPTIMIZING USING REINFORCEMENT LEARNING</a:t>
            </a:r>
          </a:p>
          <a:p>
            <a:pPr>
              <a:buFont typeface="Wingdings" pitchFamily="2" charset="2"/>
              <a:buChar char="v"/>
            </a:pPr>
            <a:endParaRPr lang="it-IT" dirty="0" smtClean="0">
              <a:latin typeface="Times New Roman" pitchFamily="18" charset="0"/>
              <a:cs typeface="Times New Roman" pitchFamily="18" charset="0"/>
            </a:endParaRPr>
          </a:p>
          <a:p>
            <a:endParaRPr lang="it-IT" dirty="0" smtClean="0">
              <a:latin typeface="Times New Roman" pitchFamily="18" charset="0"/>
              <a:cs typeface="Times New Roman" pitchFamily="18" charset="0"/>
            </a:endParaRPr>
          </a:p>
          <a:p>
            <a:pPr>
              <a:buFont typeface="Wingdings" pitchFamily="2" charset="2"/>
              <a:buChar char="v"/>
            </a:pPr>
            <a:r>
              <a:rPr lang="en-GB" dirty="0" smtClean="0">
                <a:latin typeface="Times New Roman" pitchFamily="18" charset="0"/>
                <a:cs typeface="Times New Roman" pitchFamily="18" charset="0"/>
              </a:rPr>
              <a:t>The libraries include</a:t>
            </a:r>
          </a:p>
          <a:p>
            <a:pPr>
              <a:buFont typeface="Arial" pitchFamily="34" charset="0"/>
              <a:buChar char="•"/>
            </a:pPr>
            <a:r>
              <a:rPr lang="it-IT"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Num </a:t>
            </a:r>
            <a:r>
              <a:rPr lang="en-US" dirty="0" err="1" smtClean="0">
                <a:latin typeface="Times New Roman" pitchFamily="18" charset="0"/>
                <a:cs typeface="Times New Roman" pitchFamily="18" charset="0"/>
              </a:rPr>
              <a:t>Py</a:t>
            </a:r>
            <a:r>
              <a:rPr lang="en-US" dirty="0" smtClean="0">
                <a:latin typeface="Times New Roman" pitchFamily="18" charset="0"/>
                <a:cs typeface="Times New Roman" pitchFamily="18" charset="0"/>
              </a:rPr>
              <a:t> </a:t>
            </a:r>
          </a:p>
          <a:p>
            <a:pPr>
              <a:buFont typeface="Arial" pitchFamily="34" charset="0"/>
              <a:buChar char="•"/>
            </a:pPr>
            <a:r>
              <a:rPr lang="it-IT"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Random</a:t>
            </a:r>
          </a:p>
          <a:p>
            <a:pPr>
              <a:buFont typeface="Arial" pitchFamily="34" charset="0"/>
              <a:buChar char="•"/>
            </a:pPr>
            <a:r>
              <a:rPr lang="en-US" dirty="0" err="1" smtClean="0">
                <a:latin typeface="Times New Roman" pitchFamily="18" charset="0"/>
                <a:cs typeface="Times New Roman" pitchFamily="18" charset="0"/>
              </a:rPr>
              <a:t>OpenAI</a:t>
            </a:r>
            <a:r>
              <a:rPr lang="en-US" dirty="0" smtClean="0">
                <a:latin typeface="Times New Roman" pitchFamily="18" charset="0"/>
                <a:cs typeface="Times New Roman" pitchFamily="18" charset="0"/>
              </a:rPr>
              <a:t> Gym </a:t>
            </a:r>
          </a:p>
          <a:p>
            <a:pPr>
              <a:buFont typeface="Arial" pitchFamily="34" charset="0"/>
              <a:buChar char="•"/>
            </a:pPr>
            <a:r>
              <a:rPr lang="en-US" dirty="0" smtClean="0">
                <a:latin typeface="Times New Roman" pitchFamily="18" charset="0"/>
                <a:cs typeface="Times New Roman" pitchFamily="18" charset="0"/>
              </a:rPr>
              <a:t>Stable Baselines3 </a:t>
            </a:r>
          </a:p>
          <a:p>
            <a:pPr>
              <a:buFont typeface="Arial" pitchFamily="34" charset="0"/>
              <a:buChar char="•"/>
            </a:pPr>
            <a:r>
              <a:rPr lang="en-US" dirty="0" err="1" smtClean="0">
                <a:latin typeface="Times New Roman" pitchFamily="18" charset="0"/>
                <a:cs typeface="Times New Roman" pitchFamily="18" charset="0"/>
              </a:rPr>
              <a:t>OpenCV</a:t>
            </a:r>
            <a:r>
              <a:rPr lang="en-US" dirty="0" smtClean="0">
                <a:latin typeface="Times New Roman" pitchFamily="18" charset="0"/>
                <a:cs typeface="Times New Roman" pitchFamily="18" charset="0"/>
              </a:rPr>
              <a:t> </a:t>
            </a:r>
          </a:p>
          <a:p>
            <a:pPr>
              <a:buFont typeface="Arial" pitchFamily="34" charset="0"/>
              <a:buChar char="•"/>
            </a:pPr>
            <a:endParaRPr lang="en-US" sz="1600" dirty="0">
              <a:latin typeface="Times New Roman" pitchFamily="18" charset="0"/>
              <a:cs typeface="Times New Roman" pitchFamily="18" charset="0"/>
            </a:endParaRPr>
          </a:p>
        </p:txBody>
      </p:sp>
      <p:pic>
        <p:nvPicPr>
          <p:cNvPr id="1026" name="Picture 2" descr="Reinforcement Learning with OpenAI GYM | by Aadhil imam | Data Scientist |  Data Engineer | Medium"/>
          <p:cNvPicPr>
            <a:picLocks noChangeAspect="1" noChangeArrowheads="1"/>
          </p:cNvPicPr>
          <p:nvPr/>
        </p:nvPicPr>
        <p:blipFill>
          <a:blip r:embed="rId2"/>
          <a:srcRect/>
          <a:stretch>
            <a:fillRect/>
          </a:stretch>
        </p:blipFill>
        <p:spPr bwMode="auto">
          <a:xfrm>
            <a:off x="3733800" y="1447800"/>
            <a:ext cx="5029199" cy="42672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5</a:t>
            </a:fld>
            <a:endParaRPr lang="en-US"/>
          </a:p>
        </p:txBody>
      </p:sp>
      <p:pic>
        <p:nvPicPr>
          <p:cNvPr id="3" name="Picture 2" descr="robot.PNG"/>
          <p:cNvPicPr/>
          <p:nvPr/>
        </p:nvPicPr>
        <p:blipFill>
          <a:blip r:embed="rId2"/>
          <a:stretch>
            <a:fillRect/>
          </a:stretch>
        </p:blipFill>
        <p:spPr>
          <a:xfrm>
            <a:off x="4724400" y="990600"/>
            <a:ext cx="3962400" cy="4876800"/>
          </a:xfrm>
          <a:prstGeom prst="rect">
            <a:avLst/>
          </a:prstGeom>
        </p:spPr>
      </p:pic>
      <p:sp>
        <p:nvSpPr>
          <p:cNvPr id="4" name="TextBox 3"/>
          <p:cNvSpPr txBox="1"/>
          <p:nvPr/>
        </p:nvSpPr>
        <p:spPr>
          <a:xfrm>
            <a:off x="609600" y="381000"/>
            <a:ext cx="4038600" cy="1384995"/>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Defining The Environment </a:t>
            </a:r>
          </a:p>
          <a:p>
            <a:endParaRPr lang="en-US" sz="2800" b="1" dirty="0">
              <a:latin typeface="Times New Roman" pitchFamily="18" charset="0"/>
              <a:cs typeface="Times New Roman" pitchFamily="18" charset="0"/>
            </a:endParaRPr>
          </a:p>
        </p:txBody>
      </p:sp>
      <p:sp>
        <p:nvSpPr>
          <p:cNvPr id="5" name="TextBox 4"/>
          <p:cNvSpPr txBox="1"/>
          <p:nvPr/>
        </p:nvSpPr>
        <p:spPr>
          <a:xfrm>
            <a:off x="457200" y="1371600"/>
            <a:ext cx="3886200" cy="4862870"/>
          </a:xfrm>
          <a:prstGeom prst="rect">
            <a:avLst/>
          </a:prstGeom>
          <a:noFill/>
        </p:spPr>
        <p:txBody>
          <a:bodyPr wrap="square" rtlCol="0">
            <a:spAutoFit/>
          </a:bodyPr>
          <a:lstStyle/>
          <a:p>
            <a:pPr>
              <a:buFont typeface="Wingdings" pitchFamily="2" charset="2"/>
              <a:buChar char="§"/>
            </a:pPr>
            <a:r>
              <a:rPr lang="en-US" dirty="0" smtClean="0"/>
              <a:t> </a:t>
            </a:r>
            <a:r>
              <a:rPr lang="en-GB" sz="1600" dirty="0" smtClean="0">
                <a:latin typeface="Times New Roman" pitchFamily="18" charset="0"/>
                <a:cs typeface="Times New Roman" pitchFamily="18" charset="0"/>
              </a:rPr>
              <a:t>This Gym library provides an interface for interacting with   the</a:t>
            </a:r>
            <a:r>
              <a:rPr lang="it-IT" sz="1600" dirty="0" smtClean="0">
                <a:latin typeface="Times New Roman" pitchFamily="18" charset="0"/>
                <a:cs typeface="Times New Roman" pitchFamily="18" charset="0"/>
              </a:rPr>
              <a:t>Warehouse robot optimizing.</a:t>
            </a:r>
          </a:p>
          <a:p>
            <a:r>
              <a:rPr lang="en-GB" sz="1600" dirty="0" smtClean="0">
                <a:latin typeface="Times New Roman" pitchFamily="18" charset="0"/>
                <a:cs typeface="Times New Roman" pitchFamily="18" charset="0"/>
              </a:rPr>
              <a:t> </a:t>
            </a:r>
          </a:p>
          <a:p>
            <a:pPr>
              <a:buFont typeface="Wingdings" pitchFamily="2" charset="2"/>
              <a:buChar char="§"/>
            </a:pPr>
            <a:r>
              <a:rPr lang="en-GB"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State Space : 25× s (4+1) =125</a:t>
            </a:r>
          </a:p>
          <a:p>
            <a:r>
              <a:rPr lang="en-US" sz="1600" dirty="0" smtClean="0">
                <a:latin typeface="Times New Roman" pitchFamily="18" charset="0"/>
                <a:cs typeface="Times New Roman" pitchFamily="18" charset="0"/>
              </a:rPr>
              <a:t> </a:t>
            </a:r>
          </a:p>
          <a:p>
            <a:pPr>
              <a:buFont typeface="Wingdings" pitchFamily="2" charset="2"/>
              <a:buChar char="§"/>
            </a:pPr>
            <a:r>
              <a:rPr lang="en-US" sz="1600" dirty="0" smtClean="0">
                <a:latin typeface="Times New Roman" pitchFamily="18" charset="0"/>
                <a:cs typeface="Times New Roman" pitchFamily="18" charset="0"/>
              </a:rPr>
              <a:t>possible states (for one robot).</a:t>
            </a:r>
          </a:p>
          <a:p>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 Action Space: 3 Actions.</a:t>
            </a:r>
          </a:p>
          <a:p>
            <a:endParaRPr lang="en-US" sz="1600" dirty="0" smtClean="0">
              <a:latin typeface="Times New Roman" pitchFamily="18" charset="0"/>
              <a:cs typeface="Times New Roman" pitchFamily="18" charset="0"/>
            </a:endParaRPr>
          </a:p>
          <a:p>
            <a:pPr>
              <a:buFont typeface="Wingdings" pitchFamily="2" charset="2"/>
              <a:buChar char="§"/>
            </a:pPr>
            <a:r>
              <a:rPr lang="en-US" sz="1600" dirty="0" smtClean="0">
                <a:latin typeface="Times New Roman" pitchFamily="18" charset="0"/>
                <a:cs typeface="Times New Roman" pitchFamily="18" charset="0"/>
              </a:rPr>
              <a:t> Rewards: </a:t>
            </a:r>
          </a:p>
          <a:p>
            <a:pPr>
              <a:buFont typeface="Wingdings" pitchFamily="2" charset="2"/>
              <a:buChar char="§"/>
            </a:pPr>
            <a:r>
              <a:rPr lang="en-US" sz="1600" dirty="0" smtClean="0">
                <a:latin typeface="Times New Roman" pitchFamily="18" charset="0"/>
                <a:cs typeface="Times New Roman" pitchFamily="18" charset="0"/>
              </a:rPr>
              <a:t> Move (UP/DOWN/LEFT/RIGHT) :</a:t>
            </a:r>
            <a:r>
              <a:rPr lang="en-US" sz="1600" b="1" dirty="0" smtClean="0"/>
              <a:t> </a:t>
            </a:r>
            <a:r>
              <a:rPr lang="en-US" sz="1600" dirty="0" smtClean="0">
                <a:latin typeface="Times New Roman" pitchFamily="18" charset="0"/>
                <a:cs typeface="Times New Roman" pitchFamily="18" charset="0"/>
              </a:rPr>
              <a:t>No reward.</a:t>
            </a:r>
          </a:p>
          <a:p>
            <a:pPr>
              <a:buFont typeface="Wingdings" pitchFamily="2" charset="2"/>
              <a:buChar char="§"/>
            </a:pPr>
            <a:r>
              <a:rPr lang="en-US" sz="1600" dirty="0" smtClean="0">
                <a:latin typeface="Times New Roman" pitchFamily="18" charset="0"/>
                <a:cs typeface="Times New Roman" pitchFamily="18" charset="0"/>
              </a:rPr>
              <a:t> Pick a Task (PICK): +10 reward .</a:t>
            </a:r>
          </a:p>
          <a:p>
            <a:pPr>
              <a:buFont typeface="Wingdings" pitchFamily="2" charset="2"/>
              <a:buChar char="§"/>
            </a:pPr>
            <a:r>
              <a:rPr lang="en-US" sz="1600" dirty="0" smtClean="0">
                <a:latin typeface="Times New Roman" pitchFamily="18" charset="0"/>
                <a:cs typeface="Times New Roman" pitchFamily="18" charset="0"/>
              </a:rPr>
              <a:t> Drop a Task (DROP):</a:t>
            </a:r>
            <a:r>
              <a:rPr lang="en-US" sz="1600" b="1" dirty="0" smtClean="0"/>
              <a:t> </a:t>
            </a:r>
            <a:r>
              <a:rPr lang="en-US" sz="1600" dirty="0" smtClean="0">
                <a:latin typeface="Times New Roman" pitchFamily="18" charset="0"/>
                <a:cs typeface="Times New Roman" pitchFamily="18" charset="0"/>
              </a:rPr>
              <a:t>+5 reward .</a:t>
            </a:r>
          </a:p>
          <a:p>
            <a:pPr>
              <a:buFont typeface="Wingdings" pitchFamily="2" charset="2"/>
              <a:buChar char="§"/>
            </a:pPr>
            <a:r>
              <a:rPr lang="en-US" sz="1600" dirty="0" smtClean="0">
                <a:latin typeface="Times New Roman" pitchFamily="18" charset="0"/>
                <a:cs typeface="Times New Roman" pitchFamily="18" charset="0"/>
              </a:rPr>
              <a:t> Idle Time (No Task): Penalty.</a:t>
            </a:r>
          </a:p>
          <a:p>
            <a:pPr>
              <a:buFont typeface="Wingdings" pitchFamily="2" charset="2"/>
              <a:buChar char="§"/>
            </a:pPr>
            <a:r>
              <a:rPr lang="en-US" sz="1600" dirty="0" smtClean="0">
                <a:latin typeface="Times New Roman" pitchFamily="18" charset="0"/>
                <a:cs typeface="Times New Roman" pitchFamily="18" charset="0"/>
              </a:rPr>
              <a:t>Collision</a:t>
            </a:r>
            <a:r>
              <a:rPr lang="en-US" sz="1600" dirty="0" smtClean="0"/>
              <a:t>:</a:t>
            </a:r>
            <a:r>
              <a:rPr lang="en-US" sz="1600" b="1" dirty="0" smtClean="0"/>
              <a:t> </a:t>
            </a:r>
            <a:r>
              <a:rPr lang="en-US" sz="1600" dirty="0" smtClean="0">
                <a:latin typeface="Times New Roman" pitchFamily="18" charset="0"/>
                <a:cs typeface="Times New Roman" pitchFamily="18" charset="0"/>
              </a:rPr>
              <a:t>-5 penalty .</a:t>
            </a:r>
          </a:p>
          <a:p>
            <a:pPr>
              <a:buFont typeface="Wingdings" pitchFamily="2" charset="2"/>
              <a:buChar char="§"/>
            </a:pPr>
            <a:endParaRPr lang="x-none" smtClean="0">
              <a:latin typeface="Times New Roman" pitchFamily="18" charset="0"/>
              <a:cs typeface="Times New Roman" pitchFamily="18" charset="0"/>
            </a:endParaRPr>
          </a:p>
          <a:p>
            <a:pPr>
              <a:buFont typeface="Wingdings" pitchFamily="2" charset="2"/>
              <a:buChar cha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6</a:t>
            </a:fld>
            <a:endParaRPr lang="en-US"/>
          </a:p>
        </p:txBody>
      </p:sp>
      <p:sp>
        <p:nvSpPr>
          <p:cNvPr id="3" name="TextBox 2"/>
          <p:cNvSpPr txBox="1"/>
          <p:nvPr/>
        </p:nvSpPr>
        <p:spPr>
          <a:xfrm>
            <a:off x="533400" y="838200"/>
            <a:ext cx="8077200" cy="2031325"/>
          </a:xfrm>
          <a:prstGeom prst="rect">
            <a:avLst/>
          </a:prstGeom>
          <a:noFill/>
        </p:spPr>
        <p:txBody>
          <a:bodyPr wrap="square" rtlCol="0">
            <a:spAutoFit/>
          </a:bodyPr>
          <a:lstStyle/>
          <a:p>
            <a:r>
              <a:rPr lang="en-US" b="1" dirty="0" smtClean="0"/>
              <a:t>Reinforcement Learning Agent (RL Agent)</a:t>
            </a:r>
          </a:p>
          <a:p>
            <a:endParaRPr lang="en-US" b="1" dirty="0" smtClean="0"/>
          </a:p>
          <a:p>
            <a:r>
              <a:rPr lang="en-US" dirty="0" smtClean="0">
                <a:latin typeface="Times New Roman" pitchFamily="18" charset="0"/>
                <a:cs typeface="Times New Roman" pitchFamily="18" charset="0"/>
              </a:rPr>
              <a:t>The robot's movement between positions indicates strategic navigation, ensuring task completion with </a:t>
            </a:r>
            <a:r>
              <a:rPr lang="en-US" b="1" dirty="0" smtClean="0">
                <a:latin typeface="Times New Roman" pitchFamily="18" charset="0"/>
                <a:cs typeface="Times New Roman" pitchFamily="18" charset="0"/>
              </a:rPr>
              <a:t>100% accuracy.</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This flawless performance highlights the effectiveness of the reinforcement learning algorithm in optimizing task execution and maximizing rewards.</a:t>
            </a:r>
          </a:p>
          <a:p>
            <a:endParaRPr lang="en-US" dirty="0"/>
          </a:p>
        </p:txBody>
      </p:sp>
      <p:pic>
        <p:nvPicPr>
          <p:cNvPr id="5" name="Picture 4" descr="accuracy pic6 ica.PNG"/>
          <p:cNvPicPr/>
          <p:nvPr/>
        </p:nvPicPr>
        <p:blipFill>
          <a:blip r:embed="rId2"/>
          <a:stretch>
            <a:fillRect/>
          </a:stretch>
        </p:blipFill>
        <p:spPr>
          <a:xfrm>
            <a:off x="762000" y="2971800"/>
            <a:ext cx="7086600" cy="2819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7</a:t>
            </a:fld>
            <a:endParaRPr lang="en-US"/>
          </a:p>
        </p:txBody>
      </p:sp>
      <p:sp>
        <p:nvSpPr>
          <p:cNvPr id="3" name="TextBox 2"/>
          <p:cNvSpPr txBox="1"/>
          <p:nvPr/>
        </p:nvSpPr>
        <p:spPr>
          <a:xfrm>
            <a:off x="457200" y="685800"/>
            <a:ext cx="3581400" cy="3416320"/>
          </a:xfrm>
          <a:prstGeom prst="rect">
            <a:avLst/>
          </a:prstGeom>
          <a:noFill/>
        </p:spPr>
        <p:txBody>
          <a:bodyPr wrap="square" rtlCol="0">
            <a:spAutoFit/>
          </a:bodyPr>
          <a:lstStyle/>
          <a:p>
            <a:r>
              <a:rPr lang="en-US" b="1" dirty="0" smtClean="0"/>
              <a:t>Image Processing Agent: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Image Processing Agent detects items in the warehouse. It uses a pre-trained Convolution Neural Network (CNN) model to analyze images captured by the robot camera and accurately identify objects. The agent provides this information to the RL agent, which uses it to decide the next action</a:t>
            </a:r>
          </a:p>
          <a:p>
            <a:endParaRPr lang="en-US" dirty="0"/>
          </a:p>
        </p:txBody>
      </p:sp>
      <p:sp>
        <p:nvSpPr>
          <p:cNvPr id="19458" name="AutoShape 2" descr="A warehouse robot optimization system using reinforcement learning and image processing. The scene shows a warehouse with shelves filled with boxes. A robot is navigating through the aisles, picking up items with a mechanical arm. The robot's vision system is processing images to identify and locate the items on the shelves. There are indicators showing the reinforcement learning model guiding the robot's movements and decisions. The environment is modern, with bright lighting and a high-tech feel. The robot is sleek and advanced, with visible cameras and sensors on its body, optimizing its tasks in real-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A warehouse robot optimization system using reinforcement learning and image processing. The scene shows a warehouse with shelves filled with boxes. A robot is navigating through the aisles, picking up items with a mechanical arm. The robot's vision system is processing images to identify and locate the items on the shelves. There are indicators showing the reinforcement learning model guiding the robot's movements and decisions. The environment is modern, with bright lighting and a high-tech feel. The robot is sleek and advanced, with visible cameras and sensors on its body, optimizing its tasks in real-tim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imageppt.PNG"/>
          <p:cNvPicPr>
            <a:picLocks noChangeAspect="1"/>
          </p:cNvPicPr>
          <p:nvPr/>
        </p:nvPicPr>
        <p:blipFill>
          <a:blip r:embed="rId2"/>
          <a:stretch>
            <a:fillRect/>
          </a:stretch>
        </p:blipFill>
        <p:spPr>
          <a:xfrm>
            <a:off x="4038600" y="1066800"/>
            <a:ext cx="4648200" cy="5105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8</a:t>
            </a:fld>
            <a:endParaRPr lang="en-US"/>
          </a:p>
        </p:txBody>
      </p:sp>
      <p:sp>
        <p:nvSpPr>
          <p:cNvPr id="3" name="TextBox 2"/>
          <p:cNvSpPr txBox="1"/>
          <p:nvPr/>
        </p:nvSpPr>
        <p:spPr>
          <a:xfrm>
            <a:off x="533400" y="533400"/>
            <a:ext cx="2514600" cy="646331"/>
          </a:xfrm>
          <a:prstGeom prst="rect">
            <a:avLst/>
          </a:prstGeom>
          <a:noFill/>
        </p:spPr>
        <p:txBody>
          <a:bodyPr wrap="square" rtlCol="0">
            <a:spAutoFit/>
          </a:bodyPr>
          <a:lstStyle/>
          <a:p>
            <a:r>
              <a:rPr lang="en-US" b="1" dirty="0" smtClean="0"/>
              <a:t>Evaluation Summary</a:t>
            </a:r>
            <a:endParaRPr lang="en-US" dirty="0"/>
          </a:p>
        </p:txBody>
      </p:sp>
      <p:pic>
        <p:nvPicPr>
          <p:cNvPr id="4" name="Picture 3" descr="pic9 ica ai.PNG"/>
          <p:cNvPicPr/>
          <p:nvPr/>
        </p:nvPicPr>
        <p:blipFill>
          <a:blip r:embed="rId2"/>
          <a:stretch>
            <a:fillRect/>
          </a:stretch>
        </p:blipFill>
        <p:spPr>
          <a:xfrm>
            <a:off x="457200" y="2667000"/>
            <a:ext cx="8001000" cy="3429000"/>
          </a:xfrm>
          <a:prstGeom prst="rect">
            <a:avLst/>
          </a:prstGeom>
        </p:spPr>
      </p:pic>
      <p:sp>
        <p:nvSpPr>
          <p:cNvPr id="5" name="TextBox 4"/>
          <p:cNvSpPr txBox="1"/>
          <p:nvPr/>
        </p:nvSpPr>
        <p:spPr>
          <a:xfrm>
            <a:off x="533400" y="1447800"/>
            <a:ext cx="7086600" cy="1200329"/>
          </a:xfrm>
          <a:prstGeom prst="rect">
            <a:avLst/>
          </a:prstGeom>
          <a:noFill/>
        </p:spPr>
        <p:txBody>
          <a:bodyPr wrap="square" rtlCol="0">
            <a:spAutoFit/>
          </a:bodyPr>
          <a:lstStyle/>
          <a:p>
            <a:r>
              <a:rPr lang="en-US" dirty="0" smtClean="0"/>
              <a:t>The evaluation shows an average award of 15.0 with a task completion rate of </a:t>
            </a:r>
            <a:r>
              <a:rPr lang="en-US" b="1" dirty="0" smtClean="0"/>
              <a:t>100%</a:t>
            </a:r>
            <a:r>
              <a:rPr lang="en-US" dirty="0" smtClean="0"/>
              <a:t>, indicating successful performance. The average travel time of </a:t>
            </a:r>
            <a:r>
              <a:rPr lang="en-US" b="1" dirty="0" smtClean="0"/>
              <a:t>10.4 units</a:t>
            </a:r>
            <a:r>
              <a:rPr lang="en-US" dirty="0" smtClean="0"/>
              <a:t> reflects efficient movement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D38539F-6E78-4727-86B1-BF2F003C4656}" type="slidenum">
              <a:rPr lang="en-US" smtClean="0"/>
              <a:pPr/>
              <a:t>9</a:t>
            </a:fld>
            <a:endParaRPr lang="en-US"/>
          </a:p>
        </p:txBody>
      </p:sp>
      <p:sp>
        <p:nvSpPr>
          <p:cNvPr id="3" name="TextBox 2"/>
          <p:cNvSpPr txBox="1"/>
          <p:nvPr/>
        </p:nvSpPr>
        <p:spPr>
          <a:xfrm>
            <a:off x="609600" y="533400"/>
            <a:ext cx="6858000" cy="5355312"/>
          </a:xfrm>
          <a:prstGeom prst="rect">
            <a:avLst/>
          </a:prstGeom>
          <a:noFill/>
        </p:spPr>
        <p:txBody>
          <a:bodyPr wrap="square" rtlCol="0">
            <a:spAutoFit/>
          </a:bodyPr>
          <a:lstStyle/>
          <a:p>
            <a:r>
              <a:rPr lang="en-US" b="1" dirty="0" smtClean="0"/>
              <a:t>Conclusion  And Limitations </a:t>
            </a:r>
          </a:p>
          <a:p>
            <a:pPr>
              <a:buFont typeface="Wingdings" pitchFamily="2" charset="2"/>
              <a:buChar char="v"/>
            </a:pPr>
            <a:r>
              <a:rPr lang="en-US" dirty="0" smtClean="0">
                <a:latin typeface="Times New Roman" pitchFamily="18" charset="0"/>
                <a:cs typeface="Times New Roman" pitchFamily="18" charset="0"/>
              </a:rPr>
              <a:t>This project demonstrates the significant potential of reinforcement learning (RL) to enhance the performance of warehouse robots.</a:t>
            </a:r>
          </a:p>
          <a:p>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where custom RL agents integrated with image processing for Remember items Increase efficiency and accuracy in picking and delivering goods, etc. RL agents learn the most appropriate strategies.</a:t>
            </a:r>
          </a:p>
          <a:p>
            <a:endParaRPr lang="en-US" dirty="0" smtClean="0">
              <a:latin typeface="Times New Roman" pitchFamily="18" charset="0"/>
              <a:cs typeface="Times New Roman" pitchFamily="18" charset="0"/>
            </a:endParaRPr>
          </a:p>
          <a:p>
            <a:pPr>
              <a:buFont typeface="Wingdings" pitchFamily="2" charset="2"/>
              <a:buChar char="v"/>
            </a:pPr>
            <a:r>
              <a:rPr lang="en-US" dirty="0" smtClean="0">
                <a:latin typeface="Times New Roman" pitchFamily="18" charset="0"/>
                <a:cs typeface="Times New Roman" pitchFamily="18" charset="0"/>
              </a:rPr>
              <a:t>This requires resolving constraints, such as irregular object shapes and changing lighting conditions. DQN, A3C, Future work focuses on optimizing RL algorithms, such as TRPO and advanced deep learning models,, such as YOLO and Faster R-CNN will be explored to improve object recognition.</a:t>
            </a:r>
          </a:p>
          <a:p>
            <a:pPr>
              <a:buFont typeface="Wingdings" pitchFamily="2" charset="2"/>
              <a:buChar char="v"/>
            </a:pPr>
            <a:endParaRPr lang="en-US" dirty="0" smtClean="0">
              <a:latin typeface="Times New Roman" pitchFamily="18" charset="0"/>
              <a:cs typeface="Times New Roman" pitchFamily="18" charset="0"/>
            </a:endParaRPr>
          </a:p>
          <a:p>
            <a:pPr>
              <a:buFont typeface="Wingdings" pitchFamily="2" charset="2"/>
              <a:buChar char="v"/>
            </a:pPr>
            <a:r>
              <a:rPr lang="en-GB" dirty="0" smtClean="0">
                <a:latin typeface="Times New Roman" pitchFamily="18" charset="0"/>
                <a:ea typeface="Calibri" panose="020F0502020204030204" pitchFamily="34" charset="0"/>
                <a:cs typeface="Times New Roman" pitchFamily="18" charset="0"/>
              </a:rPr>
              <a:t>Another challenge was debugging and troubleshooting the code. Several times, I ran into issues with my implementation, and it took some trial and error to figure out what was going wrong and how to fix it. </a:t>
            </a:r>
            <a:r>
              <a:rPr lang="en-GB" dirty="0" smtClean="0">
                <a:latin typeface="Abadi" panose="020B0604020104020204" pitchFamily="34" charset="0"/>
                <a:ea typeface="Calibri" panose="020F0502020204030204" pitchFamily="34" charset="0"/>
                <a:cs typeface="Times New Roman" panose="02020603050405020304" pitchFamily="18" charset="0"/>
              </a:rPr>
              <a:t> </a:t>
            </a:r>
          </a:p>
          <a:p>
            <a:pPr>
              <a:buFont typeface="Wingdings" pitchFamily="2" charset="2"/>
              <a:buChar char="v"/>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16235</TotalTime>
  <Words>498</Words>
  <Application>Microsoft Office PowerPoint</Application>
  <PresentationFormat>On-screen Show (4:3)</PresentationFormat>
  <Paragraphs>76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Slide 1</vt:lpstr>
      <vt:lpstr>Slide 2</vt:lpstr>
      <vt:lpstr>Slide 3</vt:lpstr>
      <vt:lpstr>Slide 4</vt:lpstr>
      <vt:lpstr>Slide 5</vt:lpstr>
      <vt:lpstr>Slide 6</vt:lpstr>
      <vt:lpstr>Slide 7</vt:lpstr>
      <vt:lpstr>Slide 8</vt:lpstr>
      <vt:lpstr>Slide 9</vt:lpstr>
      <vt:lpstr>Slide 10</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Pallavi</dc:creator>
  <cp:lastModifiedBy>Pallavi</cp:lastModifiedBy>
  <cp:revision>28</cp:revision>
  <dcterms:created xsi:type="dcterms:W3CDTF">2024-11-10T17:45:40Z</dcterms:created>
  <dcterms:modified xsi:type="dcterms:W3CDTF">2025-01-02T23:10:49Z</dcterms:modified>
</cp:coreProperties>
</file>