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8" r:id="rId3"/>
    <p:sldId id="257"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66842" autoAdjust="0"/>
  </p:normalViewPr>
  <p:slideViewPr>
    <p:cSldViewPr snapToGrid="0">
      <p:cViewPr varScale="1">
        <p:scale>
          <a:sx n="80" d="100"/>
          <a:sy n="80" d="100"/>
        </p:scale>
        <p:origin x="56"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57101-7180-4535-899D-DC24E753382B}" type="datetimeFigureOut">
              <a:rPr lang="en-US" smtClean="0"/>
              <a:t>4/11/2016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C2662-4FDC-43DD-BA69-E783C6D71836}" type="slidenum">
              <a:rPr lang="en-US" smtClean="0"/>
              <a:t>‹#›</a:t>
            </a:fld>
            <a:endParaRPr lang="en-US"/>
          </a:p>
        </p:txBody>
      </p:sp>
    </p:spTree>
    <p:extLst>
      <p:ext uri="{BB962C8B-B14F-4D97-AF65-F5344CB8AC3E}">
        <p14:creationId xmlns:p14="http://schemas.microsoft.com/office/powerpoint/2010/main" val="235906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National_Football_Conference" TargetMode="External"/><Relationship Id="rId3" Type="http://schemas.openxmlformats.org/officeDocument/2006/relationships/hyperlink" Target="https://en.wikipedia.org/wiki/AFL%E2%80%93NFL_merger" TargetMode="External"/><Relationship Id="rId7" Type="http://schemas.openxmlformats.org/officeDocument/2006/relationships/hyperlink" Target="https://en.wikipedia.org/wiki/American_footbal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National_Football_League" TargetMode="External"/><Relationship Id="rId5" Type="http://schemas.openxmlformats.org/officeDocument/2006/relationships/hyperlink" Target="https://en.wikipedia.org/wiki/Champion" TargetMode="External"/><Relationship Id="rId10" Type="http://schemas.openxmlformats.org/officeDocument/2006/relationships/hyperlink" Target="https://en.wikipedia.org/wiki/Pittsburgh_Steelers" TargetMode="External"/><Relationship Id="rId4" Type="http://schemas.openxmlformats.org/officeDocument/2006/relationships/hyperlink" Target="https://en.wikipedia.org/wiki/American_Football_League" TargetMode="External"/><Relationship Id="rId9" Type="http://schemas.openxmlformats.org/officeDocument/2006/relationships/hyperlink" Target="https://en.wikipedia.org/wiki/American_Football_Conference"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Super_Bowl#cite_note-USDA-3" TargetMode="External"/><Relationship Id="rId13" Type="http://schemas.openxmlformats.org/officeDocument/2006/relationships/hyperlink" Target="https://en.wikipedia.org/wiki/Super_Bowl_advertising" TargetMode="External"/><Relationship Id="rId3" Type="http://schemas.openxmlformats.org/officeDocument/2006/relationships/hyperlink" Target="https://en.wikipedia.org/wiki/Public_holidays_in_the_United_States#Non-holiday_notable_days" TargetMode="External"/><Relationship Id="rId7" Type="http://schemas.openxmlformats.org/officeDocument/2006/relationships/hyperlink" Target="https://en.wikipedia.org/wiki/Thanksgiving_(United_States)" TargetMode="External"/><Relationship Id="rId12" Type="http://schemas.openxmlformats.org/officeDocument/2006/relationships/hyperlink" Target="https://en.wikipedia.org/wiki/Trademark"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Super_Bowl_Sunday" TargetMode="External"/><Relationship Id="rId11" Type="http://schemas.openxmlformats.org/officeDocument/2006/relationships/hyperlink" Target="https://en.wikipedia.org/wiki/Super_Bowl_XLIX" TargetMode="External"/><Relationship Id="rId5" Type="http://schemas.openxmlformats.org/officeDocument/2006/relationships/hyperlink" Target="https://en.wikipedia.org/wiki/Super_Bowl#cite_note-2" TargetMode="External"/><Relationship Id="rId10" Type="http://schemas.openxmlformats.org/officeDocument/2006/relationships/hyperlink" Target="https://en.wikipedia.org/wiki/Super_Bowl#cite_note-4" TargetMode="External"/><Relationship Id="rId4" Type="http://schemas.openxmlformats.org/officeDocument/2006/relationships/hyperlink" Target="https://en.wikipedia.org/wiki/Super_Bowl#cite_note-1" TargetMode="External"/><Relationship Id="rId9" Type="http://schemas.openxmlformats.org/officeDocument/2006/relationships/hyperlink" Target="https://en.wikipedia.org/wiki/List_of_most_watched_television_broadcasts#United_States"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uper_Bowl#cite_note-41" TargetMode="External"/><Relationship Id="rId13" Type="http://schemas.openxmlformats.org/officeDocument/2006/relationships/hyperlink" Target="https://en.wikipedia.org/wiki/Candlestick_Park" TargetMode="External"/><Relationship Id="rId18" Type="http://schemas.openxmlformats.org/officeDocument/2006/relationships/hyperlink" Target="https://en.wikipedia.org/wiki/Houston" TargetMode="External"/><Relationship Id="rId3" Type="http://schemas.openxmlformats.org/officeDocument/2006/relationships/hyperlink" Target="https://en.wikipedia.org/wiki/Super_Bowl_XLVIII" TargetMode="External"/><Relationship Id="rId21" Type="http://schemas.openxmlformats.org/officeDocument/2006/relationships/hyperlink" Target="https://en.wikipedia.org/wiki/Super_Bowl_VIII" TargetMode="External"/><Relationship Id="rId7" Type="http://schemas.openxmlformats.org/officeDocument/2006/relationships/hyperlink" Target="https://en.wikipedia.org/wiki/Super_Bowl#cite_note-ESPN20150519-40" TargetMode="External"/><Relationship Id="rId12" Type="http://schemas.openxmlformats.org/officeDocument/2006/relationships/hyperlink" Target="https://en.wikipedia.org/wiki/Stanford_Stadium" TargetMode="External"/><Relationship Id="rId17" Type="http://schemas.openxmlformats.org/officeDocument/2006/relationships/hyperlink" Target="https://en.wikipedia.org/wiki/Rice_Stadium_(Rice_University)" TargetMode="External"/><Relationship Id="rId2" Type="http://schemas.openxmlformats.org/officeDocument/2006/relationships/slide" Target="../slides/slide4.xml"/><Relationship Id="rId16" Type="http://schemas.openxmlformats.org/officeDocument/2006/relationships/hyperlink" Target="https://en.wikipedia.org/wiki/Los_Angeles_Memorial_Coliseum" TargetMode="External"/><Relationship Id="rId20" Type="http://schemas.openxmlformats.org/officeDocument/2006/relationships/hyperlink" Target="https://en.wikipedia.org/wiki/Reliant_Astrodome" TargetMode="External"/><Relationship Id="rId1" Type="http://schemas.openxmlformats.org/officeDocument/2006/relationships/notesMaster" Target="../notesMasters/notesMaster1.xml"/><Relationship Id="rId6" Type="http://schemas.openxmlformats.org/officeDocument/2006/relationships/hyperlink" Target="https://en.wikipedia.org/wiki/De_jure" TargetMode="External"/><Relationship Id="rId11" Type="http://schemas.openxmlformats.org/officeDocument/2006/relationships/hyperlink" Target="https://en.wikipedia.org/wiki/Super_Bowl_XIX" TargetMode="External"/><Relationship Id="rId5" Type="http://schemas.openxmlformats.org/officeDocument/2006/relationships/hyperlink" Target="https://en.wikipedia.org/wiki/Greater_Los_Angeles_area" TargetMode="External"/><Relationship Id="rId15" Type="http://schemas.openxmlformats.org/officeDocument/2006/relationships/hyperlink" Target="https://en.wikipedia.org/wiki/Super_Bowl_XIV" TargetMode="External"/><Relationship Id="rId10" Type="http://schemas.openxmlformats.org/officeDocument/2006/relationships/hyperlink" Target="https://en.wikipedia.org/wiki/San_Francisco_49ers" TargetMode="External"/><Relationship Id="rId19" Type="http://schemas.openxmlformats.org/officeDocument/2006/relationships/hyperlink" Target="https://en.wikipedia.org/wiki/Houston_Oilers" TargetMode="External"/><Relationship Id="rId4" Type="http://schemas.openxmlformats.org/officeDocument/2006/relationships/hyperlink" Target="https://en.wikipedia.org/wiki/South_Florida_metropolitan_area" TargetMode="External"/><Relationship Id="rId9" Type="http://schemas.openxmlformats.org/officeDocument/2006/relationships/hyperlink" Target="https://en.wikipedia.org/wiki/Rose_Bowl_(stadium)" TargetMode="External"/><Relationship Id="rId14" Type="http://schemas.openxmlformats.org/officeDocument/2006/relationships/hyperlink" Target="https://en.wikipedia.org/wiki/Los_Angeles_Rams" TargetMode="External"/><Relationship Id="rId22" Type="http://schemas.openxmlformats.org/officeDocument/2006/relationships/hyperlink" Target="https://en.wikipedia.org/wiki/Miami_Orange_Bow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game was created as part of a </a:t>
            </a:r>
            <a:r>
              <a:rPr lang="en-US" sz="1200" b="0" i="0" u="none" strike="noStrike" kern="1200" dirty="0" smtClean="0">
                <a:solidFill>
                  <a:schemeClr val="tx1"/>
                </a:solidFill>
                <a:effectLst/>
                <a:latin typeface="+mn-lt"/>
                <a:ea typeface="+mn-ea"/>
                <a:cs typeface="+mn-cs"/>
                <a:hlinkClick r:id="rId3" tooltip="AFL–NFL merger"/>
              </a:rPr>
              <a:t>merger agreement</a:t>
            </a:r>
            <a:r>
              <a:rPr lang="en-US" sz="1200" b="0" i="0" kern="1200" dirty="0" smtClean="0">
                <a:solidFill>
                  <a:schemeClr val="tx1"/>
                </a:solidFill>
                <a:effectLst/>
                <a:latin typeface="+mn-lt"/>
                <a:ea typeface="+mn-ea"/>
                <a:cs typeface="+mn-cs"/>
              </a:rPr>
              <a:t> between the NFL and its then-rival league, the </a:t>
            </a:r>
            <a:r>
              <a:rPr lang="en-US" sz="1200" b="0" i="0" u="none" strike="noStrike" kern="1200" dirty="0" smtClean="0">
                <a:solidFill>
                  <a:schemeClr val="tx1"/>
                </a:solidFill>
                <a:effectLst/>
                <a:latin typeface="+mn-lt"/>
                <a:ea typeface="+mn-ea"/>
                <a:cs typeface="+mn-cs"/>
                <a:hlinkClick r:id="rId4" tooltip="American Football League"/>
              </a:rPr>
              <a:t>American Football League</a:t>
            </a:r>
            <a:r>
              <a:rPr lang="en-US" sz="1200" b="0" i="0" kern="1200" dirty="0" smtClean="0">
                <a:solidFill>
                  <a:schemeClr val="tx1"/>
                </a:solidFill>
                <a:effectLst/>
                <a:latin typeface="+mn-lt"/>
                <a:ea typeface="+mn-ea"/>
                <a:cs typeface="+mn-cs"/>
              </a:rPr>
              <a:t> (AFL). It was agreed that the two leagues' champion teams would play in the </a:t>
            </a:r>
            <a:r>
              <a:rPr lang="en-US" sz="1200" b="1" i="0" kern="1200" dirty="0" smtClean="0">
                <a:solidFill>
                  <a:schemeClr val="tx1"/>
                </a:solidFill>
                <a:effectLst/>
                <a:latin typeface="+mn-lt"/>
                <a:ea typeface="+mn-ea"/>
                <a:cs typeface="+mn-cs"/>
              </a:rPr>
              <a:t>AFL–NFL World Championship Game</a:t>
            </a:r>
            <a:r>
              <a:rPr lang="en-US" sz="1200" b="0" i="0" kern="1200" dirty="0" smtClean="0">
                <a:solidFill>
                  <a:schemeClr val="tx1"/>
                </a:solidFill>
                <a:effectLst/>
                <a:latin typeface="+mn-lt"/>
                <a:ea typeface="+mn-ea"/>
                <a:cs typeface="+mn-cs"/>
              </a:rPr>
              <a:t> until the merger was to officially begin in 1970.</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Super Bowl</a:t>
            </a:r>
            <a:r>
              <a:rPr lang="en-US" sz="1200" b="0" i="0" kern="1200" dirty="0" smtClean="0">
                <a:solidFill>
                  <a:schemeClr val="tx1"/>
                </a:solidFill>
                <a:effectLst/>
                <a:latin typeface="+mn-lt"/>
                <a:ea typeface="+mn-ea"/>
                <a:cs typeface="+mn-cs"/>
              </a:rPr>
              <a:t> is the annual </a:t>
            </a:r>
            <a:r>
              <a:rPr lang="en-US" sz="1200" b="0" i="0" u="none" strike="noStrike" kern="1200" dirty="0" smtClean="0">
                <a:solidFill>
                  <a:schemeClr val="tx1"/>
                </a:solidFill>
                <a:effectLst/>
                <a:latin typeface="+mn-lt"/>
                <a:ea typeface="+mn-ea"/>
                <a:cs typeface="+mn-cs"/>
                <a:hlinkClick r:id="rId5" tooltip="Champion"/>
              </a:rPr>
              <a:t>championship</a:t>
            </a:r>
            <a:r>
              <a:rPr lang="en-US" sz="1200" b="0" i="0" kern="1200" dirty="0" smtClean="0">
                <a:solidFill>
                  <a:schemeClr val="tx1"/>
                </a:solidFill>
                <a:effectLst/>
                <a:latin typeface="+mn-lt"/>
                <a:ea typeface="+mn-ea"/>
                <a:cs typeface="+mn-cs"/>
              </a:rPr>
              <a:t> game of the </a:t>
            </a:r>
            <a:r>
              <a:rPr lang="en-US" sz="1200" b="0" i="0" u="none" strike="noStrike" kern="1200" dirty="0" smtClean="0">
                <a:solidFill>
                  <a:schemeClr val="tx1"/>
                </a:solidFill>
                <a:effectLst/>
                <a:latin typeface="+mn-lt"/>
                <a:ea typeface="+mn-ea"/>
                <a:cs typeface="+mn-cs"/>
                <a:hlinkClick r:id="rId6" tooltip="National Football League"/>
              </a:rPr>
              <a:t>National Football League</a:t>
            </a:r>
            <a:r>
              <a:rPr lang="en-US" sz="1200" b="0" i="0" kern="1200" dirty="0" smtClean="0">
                <a:solidFill>
                  <a:schemeClr val="tx1"/>
                </a:solidFill>
                <a:effectLst/>
                <a:latin typeface="+mn-lt"/>
                <a:ea typeface="+mn-ea"/>
                <a:cs typeface="+mn-cs"/>
              </a:rPr>
              <a:t> (NFL), the highest level of professional </a:t>
            </a:r>
            <a:r>
              <a:rPr lang="en-US" sz="1200" b="0" i="0" u="none" strike="noStrike" kern="1200" dirty="0" smtClean="0">
                <a:solidFill>
                  <a:schemeClr val="tx1"/>
                </a:solidFill>
                <a:effectLst/>
                <a:latin typeface="+mn-lt"/>
                <a:ea typeface="+mn-ea"/>
                <a:cs typeface="+mn-cs"/>
                <a:hlinkClick r:id="rId7" tooltip="American football"/>
              </a:rPr>
              <a:t>American football</a:t>
            </a:r>
            <a:r>
              <a:rPr lang="en-US" sz="1200" b="0" i="0" kern="1200" dirty="0" smtClean="0">
                <a:solidFill>
                  <a:schemeClr val="tx1"/>
                </a:solidFill>
                <a:effectLst/>
                <a:latin typeface="+mn-lt"/>
                <a:ea typeface="+mn-ea"/>
                <a:cs typeface="+mn-cs"/>
              </a:rPr>
              <a:t> in the world.</a:t>
            </a:r>
          </a:p>
          <a:p>
            <a:r>
              <a:rPr lang="is-IS" sz="1200" b="0" i="0" kern="1200" dirty="0" smtClean="0">
                <a:solidFill>
                  <a:schemeClr val="tx1"/>
                </a:solidFill>
                <a:effectLst/>
                <a:latin typeface="+mn-lt"/>
                <a:ea typeface="+mn-ea"/>
                <a:cs typeface="+mn-cs"/>
              </a:rPr>
              <a:t>The game is the final</a:t>
            </a:r>
            <a:r>
              <a:rPr lang="is-IS" sz="1200" b="0" i="0" kern="1200" baseline="0" dirty="0" smtClean="0">
                <a:solidFill>
                  <a:schemeClr val="tx1"/>
                </a:solidFill>
                <a:effectLst/>
                <a:latin typeface="+mn-lt"/>
                <a:ea typeface="+mn-ea"/>
                <a:cs typeface="+mn-cs"/>
              </a:rPr>
              <a:t> for the season the pervious year Fx. The 2016 game was the final for the 2015 season</a:t>
            </a:r>
          </a:p>
          <a:p>
            <a:r>
              <a:rPr lang="en-US" sz="1200" b="0" i="0" kern="1200" dirty="0" smtClean="0">
                <a:solidFill>
                  <a:schemeClr val="tx1"/>
                </a:solidFill>
                <a:effectLst/>
                <a:latin typeface="+mn-lt"/>
                <a:ea typeface="+mn-ea"/>
                <a:cs typeface="+mn-cs"/>
              </a:rPr>
              <a:t>Currently, the </a:t>
            </a:r>
            <a:r>
              <a:rPr lang="en-US" sz="1200" b="0" i="0" u="none" strike="noStrike" kern="1200" dirty="0" smtClean="0">
                <a:solidFill>
                  <a:schemeClr val="tx1"/>
                </a:solidFill>
                <a:effectLst/>
                <a:latin typeface="+mn-lt"/>
                <a:ea typeface="+mn-ea"/>
                <a:cs typeface="+mn-cs"/>
                <a:hlinkClick r:id="rId8" tooltip="National Football Conference"/>
              </a:rPr>
              <a:t>National Football Conference</a:t>
            </a:r>
            <a:r>
              <a:rPr lang="en-US" sz="1200" b="0" i="0" kern="1200" dirty="0" smtClean="0">
                <a:solidFill>
                  <a:schemeClr val="tx1"/>
                </a:solidFill>
                <a:effectLst/>
                <a:latin typeface="+mn-lt"/>
                <a:ea typeface="+mn-ea"/>
                <a:cs typeface="+mn-cs"/>
              </a:rPr>
              <a:t> (NFC) leads the league with 26 wins to 23 wins for </a:t>
            </a:r>
            <a:r>
              <a:rPr lang="en-US" sz="1200" b="0" i="0" kern="1200" dirty="0" err="1" smtClean="0">
                <a:solidFill>
                  <a:schemeClr val="tx1"/>
                </a:solidFill>
                <a:effectLst/>
                <a:latin typeface="+mn-lt"/>
                <a:ea typeface="+mn-ea"/>
                <a:cs typeface="+mn-cs"/>
              </a:rPr>
              <a:t>the</a:t>
            </a:r>
            <a:r>
              <a:rPr lang="en-US" sz="1200" b="0" i="0" u="none" strike="noStrike" kern="1200" dirty="0" err="1" smtClean="0">
                <a:solidFill>
                  <a:schemeClr val="tx1"/>
                </a:solidFill>
                <a:effectLst/>
                <a:latin typeface="+mn-lt"/>
                <a:ea typeface="+mn-ea"/>
                <a:cs typeface="+mn-cs"/>
                <a:hlinkClick r:id="rId9" tooltip="American Football Conference"/>
              </a:rPr>
              <a:t>American</a:t>
            </a:r>
            <a:r>
              <a:rPr lang="en-US" sz="1200" b="0" i="0" u="none" strike="noStrike" kern="1200" dirty="0" smtClean="0">
                <a:solidFill>
                  <a:schemeClr val="tx1"/>
                </a:solidFill>
                <a:effectLst/>
                <a:latin typeface="+mn-lt"/>
                <a:ea typeface="+mn-ea"/>
                <a:cs typeface="+mn-cs"/>
                <a:hlinkClick r:id="rId9" tooltip="American Football Conference"/>
              </a:rPr>
              <a:t> Football Conference</a:t>
            </a:r>
            <a:r>
              <a:rPr lang="en-US" sz="1200" b="0" i="0" kern="1200" dirty="0" smtClean="0">
                <a:solidFill>
                  <a:schemeClr val="tx1"/>
                </a:solidFill>
                <a:effectLst/>
                <a:latin typeface="+mn-lt"/>
                <a:ea typeface="+mn-ea"/>
                <a:cs typeface="+mn-cs"/>
              </a:rPr>
              <a:t> (AFC). The </a:t>
            </a:r>
            <a:r>
              <a:rPr lang="en-US" sz="1200" b="0" i="0" u="none" strike="noStrike" kern="1200" dirty="0" smtClean="0">
                <a:solidFill>
                  <a:schemeClr val="tx1"/>
                </a:solidFill>
                <a:effectLst/>
                <a:latin typeface="+mn-lt"/>
                <a:ea typeface="+mn-ea"/>
                <a:cs typeface="+mn-cs"/>
                <a:hlinkClick r:id="rId10" tooltip="Pittsburgh Steelers"/>
              </a:rPr>
              <a:t>Pittsburgh Steelers</a:t>
            </a:r>
            <a:r>
              <a:rPr lang="en-US" sz="1200" b="0" i="0" kern="1200" dirty="0" smtClean="0">
                <a:solidFill>
                  <a:schemeClr val="tx1"/>
                </a:solidFill>
                <a:effectLst/>
                <a:latin typeface="+mn-lt"/>
                <a:ea typeface="+mn-ea"/>
                <a:cs typeface="+mn-cs"/>
              </a:rPr>
              <a:t> have the most Super Bowl victories with six.</a:t>
            </a:r>
            <a:endParaRPr lang="en-US" dirty="0"/>
          </a:p>
        </p:txBody>
      </p:sp>
      <p:sp>
        <p:nvSpPr>
          <p:cNvPr id="4" name="Slide Number Placeholder 3"/>
          <p:cNvSpPr>
            <a:spLocks noGrp="1"/>
          </p:cNvSpPr>
          <p:nvPr>
            <p:ph type="sldNum" sz="quarter" idx="10"/>
          </p:nvPr>
        </p:nvSpPr>
        <p:spPr/>
        <p:txBody>
          <a:bodyPr/>
          <a:lstStyle/>
          <a:p>
            <a:fld id="{C1AC2662-4FDC-43DD-BA69-E783C6D71836}" type="slidenum">
              <a:rPr lang="en-US" smtClean="0"/>
              <a:t>2</a:t>
            </a:fld>
            <a:endParaRPr lang="en-US"/>
          </a:p>
        </p:txBody>
      </p:sp>
    </p:spTree>
    <p:extLst>
      <p:ext uri="{BB962C8B-B14F-4D97-AF65-F5344CB8AC3E}">
        <p14:creationId xmlns:p14="http://schemas.microsoft.com/office/powerpoint/2010/main" val="139083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day on which the Super Bowl is played, now considered by some an unofficial American </a:t>
            </a:r>
            <a:r>
              <a:rPr lang="en-US" sz="1200" b="0" i="0" u="none" strike="noStrike" kern="1200" dirty="0" smtClean="0">
                <a:solidFill>
                  <a:schemeClr val="tx1"/>
                </a:solidFill>
                <a:effectLst/>
                <a:latin typeface="+mn-lt"/>
                <a:ea typeface="+mn-ea"/>
                <a:cs typeface="+mn-cs"/>
                <a:hlinkClick r:id="rId3" tooltip="Public holidays in the United States"/>
              </a:rPr>
              <a:t>national holiday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4"/>
              </a:rPr>
              <a:t>[1]</a:t>
            </a:r>
            <a:r>
              <a:rPr lang="en-US" sz="1200" b="0" i="0" u="none" strike="noStrike" kern="1200" baseline="30000" dirty="0" smtClean="0">
                <a:solidFill>
                  <a:schemeClr val="tx1"/>
                </a:solidFill>
                <a:effectLst/>
                <a:latin typeface="+mn-lt"/>
                <a:ea typeface="+mn-ea"/>
                <a:cs typeface="+mn-cs"/>
                <a:hlinkClick r:id="rId5"/>
              </a:rPr>
              <a:t>[2]</a:t>
            </a:r>
            <a:r>
              <a:rPr lang="en-US" sz="1200" b="0" i="0" kern="1200" dirty="0" smtClean="0">
                <a:solidFill>
                  <a:schemeClr val="tx1"/>
                </a:solidFill>
                <a:effectLst/>
                <a:latin typeface="+mn-lt"/>
                <a:ea typeface="+mn-ea"/>
                <a:cs typeface="+mn-cs"/>
              </a:rPr>
              <a:t> is called "</a:t>
            </a:r>
            <a:r>
              <a:rPr lang="en-US" sz="1200" b="0" i="0" u="none" strike="noStrike" kern="1200" dirty="0" smtClean="0">
                <a:solidFill>
                  <a:schemeClr val="tx1"/>
                </a:solidFill>
                <a:effectLst/>
                <a:latin typeface="+mn-lt"/>
                <a:ea typeface="+mn-ea"/>
                <a:cs typeface="+mn-cs"/>
                <a:hlinkClick r:id="rId6" tooltip="Super Bowl Sunday"/>
              </a:rPr>
              <a:t>Super Bowl Sunday</a:t>
            </a:r>
            <a:r>
              <a:rPr lang="en-US" sz="1200" b="0" i="0" kern="1200" dirty="0" smtClean="0">
                <a:solidFill>
                  <a:schemeClr val="tx1"/>
                </a:solidFill>
                <a:effectLst/>
                <a:latin typeface="+mn-lt"/>
                <a:ea typeface="+mn-ea"/>
                <a:cs typeface="+mn-cs"/>
              </a:rPr>
              <a:t>". It is the second-largest day for U.S. food consumption, after </a:t>
            </a:r>
            <a:r>
              <a:rPr lang="en-US" sz="1200" b="0" i="0" u="none" strike="noStrike" kern="1200" dirty="0" smtClean="0">
                <a:solidFill>
                  <a:schemeClr val="tx1"/>
                </a:solidFill>
                <a:effectLst/>
                <a:latin typeface="+mn-lt"/>
                <a:ea typeface="+mn-ea"/>
                <a:cs typeface="+mn-cs"/>
                <a:hlinkClick r:id="rId7" tooltip="Thanksgiving (United States)"/>
              </a:rPr>
              <a:t>Thanksgiving Day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8"/>
              </a:rPr>
              <a:t>[3]</a:t>
            </a:r>
            <a:r>
              <a:rPr lang="en-US" sz="1200" b="0" i="0" kern="1200" dirty="0" smtClean="0">
                <a:solidFill>
                  <a:schemeClr val="tx1"/>
                </a:solidFill>
                <a:effectLst/>
                <a:latin typeface="+mn-lt"/>
                <a:ea typeface="+mn-ea"/>
                <a:cs typeface="+mn-cs"/>
              </a:rPr>
              <a:t> In addition, the Super Bowl has frequently been </a:t>
            </a:r>
            <a:r>
              <a:rPr lang="en-US" sz="1200" b="0" i="0" u="none" strike="noStrike" kern="1200" dirty="0" smtClean="0">
                <a:solidFill>
                  <a:schemeClr val="tx1"/>
                </a:solidFill>
                <a:effectLst/>
                <a:latin typeface="+mn-lt"/>
                <a:ea typeface="+mn-ea"/>
                <a:cs typeface="+mn-cs"/>
                <a:hlinkClick r:id="rId9" tooltip="List of most watched television broadcasts"/>
              </a:rPr>
              <a:t>the most-watched American television broadcast</a:t>
            </a:r>
            <a:r>
              <a:rPr lang="en-US" sz="1200" b="0" i="0" kern="1200" dirty="0" smtClean="0">
                <a:solidFill>
                  <a:schemeClr val="tx1"/>
                </a:solidFill>
                <a:effectLst/>
                <a:latin typeface="+mn-lt"/>
                <a:ea typeface="+mn-ea"/>
                <a:cs typeface="+mn-cs"/>
              </a:rPr>
              <a:t> of the year; the four most-watched broadcasts in U.S. television history are Super Bowls.</a:t>
            </a:r>
            <a:r>
              <a:rPr lang="en-US" sz="1200" b="0" i="0" u="none" strike="noStrike" kern="1200" baseline="30000" dirty="0" smtClean="0">
                <a:solidFill>
                  <a:schemeClr val="tx1"/>
                </a:solidFill>
                <a:effectLst/>
                <a:latin typeface="+mn-lt"/>
                <a:ea typeface="+mn-ea"/>
                <a:cs typeface="+mn-cs"/>
                <a:hlinkClick r:id="rId10"/>
              </a:rPr>
              <a:t>[4]</a:t>
            </a:r>
            <a:r>
              <a:rPr lang="en-US" sz="1200" b="0" i="0" kern="1200" dirty="0" smtClean="0">
                <a:solidFill>
                  <a:schemeClr val="tx1"/>
                </a:solidFill>
                <a:effectLst/>
                <a:latin typeface="+mn-lt"/>
                <a:ea typeface="+mn-ea"/>
                <a:cs typeface="+mn-cs"/>
              </a:rPr>
              <a:t> In 2015, </a:t>
            </a:r>
            <a:r>
              <a:rPr lang="en-US" sz="1200" b="0" i="0" u="none" strike="noStrike" kern="1200" dirty="0" smtClean="0">
                <a:solidFill>
                  <a:schemeClr val="tx1"/>
                </a:solidFill>
                <a:effectLst/>
                <a:latin typeface="+mn-lt"/>
                <a:ea typeface="+mn-ea"/>
                <a:cs typeface="+mn-cs"/>
                <a:hlinkClick r:id="rId11" tooltip="Super Bowl XLIX"/>
              </a:rPr>
              <a:t>Super Bowl XLIX</a:t>
            </a:r>
            <a:r>
              <a:rPr lang="en-US" sz="1200" b="0" i="0" kern="1200" dirty="0" smtClean="0">
                <a:solidFill>
                  <a:schemeClr val="tx1"/>
                </a:solidFill>
                <a:effectLst/>
                <a:latin typeface="+mn-lt"/>
                <a:ea typeface="+mn-ea"/>
                <a:cs typeface="+mn-cs"/>
              </a:rPr>
              <a:t> became the most-watched American television program in history with an average audience of 114.4 million viewers, the fifth time in six years the game had set a record</a:t>
            </a:r>
          </a:p>
          <a:p>
            <a:r>
              <a:rPr lang="en-US" sz="1200" b="0" i="0" kern="1200" dirty="0" smtClean="0">
                <a:solidFill>
                  <a:schemeClr val="tx1"/>
                </a:solidFill>
                <a:effectLst/>
                <a:latin typeface="+mn-lt"/>
                <a:ea typeface="+mn-ea"/>
                <a:cs typeface="+mn-cs"/>
              </a:rPr>
              <a:t>The NFL restricts the use of its "Super Bowl" </a:t>
            </a:r>
            <a:r>
              <a:rPr lang="en-US" sz="1200" b="0" i="0" u="none" strike="noStrike" kern="1200" dirty="0" smtClean="0">
                <a:solidFill>
                  <a:schemeClr val="tx1"/>
                </a:solidFill>
                <a:effectLst/>
                <a:latin typeface="+mn-lt"/>
                <a:ea typeface="+mn-ea"/>
                <a:cs typeface="+mn-cs"/>
                <a:hlinkClick r:id="rId12" tooltip="Trademark"/>
              </a:rPr>
              <a:t>trademark</a:t>
            </a:r>
            <a:r>
              <a:rPr lang="en-US" sz="1200" b="0" i="0" kern="1200" dirty="0" smtClean="0">
                <a:solidFill>
                  <a:schemeClr val="tx1"/>
                </a:solidFill>
                <a:effectLst/>
                <a:latin typeface="+mn-lt"/>
                <a:ea typeface="+mn-ea"/>
                <a:cs typeface="+mn-cs"/>
              </a:rPr>
              <a:t>; it is frequently called the </a:t>
            </a:r>
            <a:r>
              <a:rPr lang="en-US" sz="1200" b="1" i="0" kern="1200" dirty="0" smtClean="0">
                <a:solidFill>
                  <a:schemeClr val="tx1"/>
                </a:solidFill>
                <a:effectLst/>
                <a:latin typeface="+mn-lt"/>
                <a:ea typeface="+mn-ea"/>
                <a:cs typeface="+mn-cs"/>
              </a:rPr>
              <a:t>Big Game</a:t>
            </a:r>
            <a:r>
              <a:rPr lang="en-US" sz="1200" b="0" i="0" kern="1200" dirty="0" smtClean="0">
                <a:solidFill>
                  <a:schemeClr val="tx1"/>
                </a:solidFill>
                <a:effectLst/>
                <a:latin typeface="+mn-lt"/>
                <a:ea typeface="+mn-ea"/>
                <a:cs typeface="+mn-cs"/>
              </a:rPr>
              <a:t> or other generic terms by non-sponsoring corporations. Because of the high viewership, </a:t>
            </a:r>
            <a:r>
              <a:rPr lang="en-US" sz="1200" b="0" i="0" u="none" strike="noStrike" kern="1200" dirty="0" smtClean="0">
                <a:solidFill>
                  <a:schemeClr val="tx1"/>
                </a:solidFill>
                <a:effectLst/>
                <a:latin typeface="+mn-lt"/>
                <a:ea typeface="+mn-ea"/>
                <a:cs typeface="+mn-cs"/>
                <a:hlinkClick r:id="rId13" tooltip="Super Bowl advertising"/>
              </a:rPr>
              <a:t>commercial airtime during the Super Bowl broadcast</a:t>
            </a:r>
            <a:r>
              <a:rPr lang="en-US" sz="1200" b="0" i="0" kern="1200" dirty="0" smtClean="0">
                <a:solidFill>
                  <a:schemeClr val="tx1"/>
                </a:solidFill>
                <a:effectLst/>
                <a:latin typeface="+mn-lt"/>
                <a:ea typeface="+mn-ea"/>
                <a:cs typeface="+mn-cs"/>
              </a:rPr>
              <a:t> is the most expensive of the year, leading to companies regularly developing their most expensive advertisements for this </a:t>
            </a:r>
            <a:r>
              <a:rPr lang="en-US" sz="1200" b="0" i="0" kern="1200" dirty="0" smtClean="0">
                <a:solidFill>
                  <a:schemeClr val="tx1"/>
                </a:solidFill>
                <a:effectLst/>
                <a:latin typeface="+mn-lt"/>
                <a:ea typeface="+mn-ea"/>
                <a:cs typeface="+mn-cs"/>
              </a:rPr>
              <a:t>broadcast</a:t>
            </a:r>
            <a:endParaRPr lang="en-US" dirty="0"/>
          </a:p>
        </p:txBody>
      </p:sp>
      <p:sp>
        <p:nvSpPr>
          <p:cNvPr id="4" name="Slide Number Placeholder 3"/>
          <p:cNvSpPr>
            <a:spLocks noGrp="1"/>
          </p:cNvSpPr>
          <p:nvPr>
            <p:ph type="sldNum" sz="quarter" idx="10"/>
          </p:nvPr>
        </p:nvSpPr>
        <p:spPr/>
        <p:txBody>
          <a:bodyPr/>
          <a:lstStyle/>
          <a:p>
            <a:fld id="{C1AC2662-4FDC-43DD-BA69-E783C6D71836}" type="slidenum">
              <a:rPr lang="en-US" smtClean="0"/>
              <a:t>3</a:t>
            </a:fld>
            <a:endParaRPr lang="en-US"/>
          </a:p>
        </p:txBody>
      </p:sp>
    </p:spTree>
    <p:extLst>
      <p:ext uri="{BB962C8B-B14F-4D97-AF65-F5344CB8AC3E}">
        <p14:creationId xmlns:p14="http://schemas.microsoft.com/office/powerpoint/2010/main" val="128649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of </a:t>
            </a:r>
            <a:r>
              <a:rPr lang="en-US" sz="1200" b="0" i="0" u="none" strike="noStrike" kern="1200" dirty="0" smtClean="0">
                <a:solidFill>
                  <a:schemeClr val="tx1"/>
                </a:solidFill>
                <a:effectLst/>
                <a:latin typeface="+mn-lt"/>
                <a:ea typeface="+mn-ea"/>
                <a:cs typeface="+mn-cs"/>
                <a:hlinkClick r:id="rId3" tooltip="Super Bowl XLVIII"/>
              </a:rPr>
              <a:t>Super Bowl XLVIII</a:t>
            </a:r>
            <a:r>
              <a:rPr lang="en-US" sz="1200" b="0" i="0" kern="1200" dirty="0" smtClean="0">
                <a:solidFill>
                  <a:schemeClr val="tx1"/>
                </a:solidFill>
                <a:effectLst/>
                <a:latin typeface="+mn-lt"/>
                <a:ea typeface="+mn-ea"/>
                <a:cs typeface="+mn-cs"/>
              </a:rPr>
              <a:t>, 27 of 49 Super Bowls have been played in three cities: New Orleans (ten times), the </a:t>
            </a:r>
            <a:r>
              <a:rPr lang="en-US" sz="1200" b="0" i="0" u="none" strike="noStrike" kern="1200" dirty="0" smtClean="0">
                <a:solidFill>
                  <a:schemeClr val="tx1"/>
                </a:solidFill>
                <a:effectLst/>
                <a:latin typeface="+mn-lt"/>
                <a:ea typeface="+mn-ea"/>
                <a:cs typeface="+mn-cs"/>
                <a:hlinkClick r:id="rId4" tooltip="South Florida metropolitan area"/>
              </a:rPr>
              <a:t>Greater Miami</a:t>
            </a:r>
            <a:r>
              <a:rPr lang="en-US" sz="1200" b="0" i="0" kern="1200" dirty="0" smtClean="0">
                <a:solidFill>
                  <a:schemeClr val="tx1"/>
                </a:solidFill>
                <a:effectLst/>
                <a:latin typeface="+mn-lt"/>
                <a:ea typeface="+mn-ea"/>
                <a:cs typeface="+mn-cs"/>
              </a:rPr>
              <a:t> area (ten times), and the </a:t>
            </a:r>
            <a:r>
              <a:rPr lang="en-US" sz="1200" b="0" i="0" u="none" strike="noStrike" kern="1200" dirty="0" smtClean="0">
                <a:solidFill>
                  <a:schemeClr val="tx1"/>
                </a:solidFill>
                <a:effectLst/>
                <a:latin typeface="+mn-lt"/>
                <a:ea typeface="+mn-ea"/>
                <a:cs typeface="+mn-cs"/>
                <a:hlinkClick r:id="rId5" tooltip="Greater Los Angeles area"/>
              </a:rPr>
              <a:t>Greater Los Angeles area</a:t>
            </a:r>
            <a:r>
              <a:rPr lang="en-US" sz="1200" b="0" i="0" kern="1200" dirty="0" smtClean="0">
                <a:solidFill>
                  <a:schemeClr val="tx1"/>
                </a:solidFill>
                <a:effectLst/>
                <a:latin typeface="+mn-lt"/>
                <a:ea typeface="+mn-ea"/>
                <a:cs typeface="+mn-cs"/>
              </a:rPr>
              <a:t> (seven times). No market or region without an NFL franchise has ever hosted a Super Bowl, and the presence of an NFL team in a market or region is now a </a:t>
            </a:r>
            <a:r>
              <a:rPr lang="en-US" sz="1200" b="0" i="1" u="none" strike="noStrike" kern="1200" dirty="0" smtClean="0">
                <a:solidFill>
                  <a:schemeClr val="tx1"/>
                </a:solidFill>
                <a:effectLst/>
                <a:latin typeface="+mn-lt"/>
                <a:ea typeface="+mn-ea"/>
                <a:cs typeface="+mn-cs"/>
                <a:hlinkClick r:id="rId6" tooltip="De jure"/>
              </a:rPr>
              <a:t>de </a:t>
            </a:r>
            <a:r>
              <a:rPr lang="en-US" sz="1200" b="0" i="1" u="none" strike="noStrike" kern="1200" dirty="0" err="1" smtClean="0">
                <a:solidFill>
                  <a:schemeClr val="tx1"/>
                </a:solidFill>
                <a:effectLst/>
                <a:latin typeface="+mn-lt"/>
                <a:ea typeface="+mn-ea"/>
                <a:cs typeface="+mn-cs"/>
                <a:hlinkClick r:id="rId6" tooltip="De jure"/>
              </a:rPr>
              <a:t>jure</a:t>
            </a:r>
            <a:r>
              <a:rPr lang="en-US" sz="1200" b="0" i="0" kern="1200" dirty="0" err="1" smtClean="0">
                <a:solidFill>
                  <a:schemeClr val="tx1"/>
                </a:solidFill>
                <a:effectLst/>
                <a:latin typeface="+mn-lt"/>
                <a:ea typeface="+mn-ea"/>
                <a:cs typeface="+mn-cs"/>
              </a:rPr>
              <a:t>requirement</a:t>
            </a:r>
            <a:r>
              <a:rPr lang="en-US" sz="1200" b="0" i="0" kern="1200" dirty="0" smtClean="0">
                <a:solidFill>
                  <a:schemeClr val="tx1"/>
                </a:solidFill>
                <a:effectLst/>
                <a:latin typeface="+mn-lt"/>
                <a:ea typeface="+mn-ea"/>
                <a:cs typeface="+mn-cs"/>
              </a:rPr>
              <a:t> for bidding on the game.</a:t>
            </a:r>
            <a:r>
              <a:rPr lang="en-US" sz="1200" b="0" i="0" u="none" strike="noStrike" kern="1200" baseline="30000" dirty="0" smtClean="0">
                <a:solidFill>
                  <a:schemeClr val="tx1"/>
                </a:solidFill>
                <a:effectLst/>
                <a:latin typeface="+mn-lt"/>
                <a:ea typeface="+mn-ea"/>
                <a:cs typeface="+mn-cs"/>
                <a:hlinkClick r:id="rId7"/>
              </a:rPr>
              <a:t>[40]</a:t>
            </a:r>
            <a:r>
              <a:rPr lang="en-US" sz="1200" b="0" i="0" u="none" strike="noStrike" kern="1200" baseline="30000" dirty="0" smtClean="0">
                <a:solidFill>
                  <a:schemeClr val="tx1"/>
                </a:solidFill>
                <a:effectLst/>
                <a:latin typeface="+mn-lt"/>
                <a:ea typeface="+mn-ea"/>
                <a:cs typeface="+mn-cs"/>
                <a:hlinkClick r:id="rId8"/>
              </a:rPr>
              <a:t>[41]</a:t>
            </a:r>
            <a:r>
              <a:rPr lang="en-US" sz="1200" b="0" i="0" kern="1200" dirty="0" smtClean="0">
                <a:solidFill>
                  <a:schemeClr val="tx1"/>
                </a:solidFill>
                <a:effectLst/>
                <a:latin typeface="+mn-lt"/>
                <a:ea typeface="+mn-ea"/>
                <a:cs typeface="+mn-cs"/>
              </a:rPr>
              <a:t> The winning market is not, however, required to host the Super Bowl in the same stadium that its NFL team uses, and nine Super Bowls have been held in a stadium other than the one the NFL team in that city was using at the time. Los Angeles's last five Super Bowls were all played at the </a:t>
            </a:r>
            <a:r>
              <a:rPr lang="en-US" sz="1200" b="0" i="0" u="none" strike="noStrike" kern="1200" dirty="0" smtClean="0">
                <a:solidFill>
                  <a:schemeClr val="tx1"/>
                </a:solidFill>
                <a:effectLst/>
                <a:latin typeface="+mn-lt"/>
                <a:ea typeface="+mn-ea"/>
                <a:cs typeface="+mn-cs"/>
                <a:hlinkClick r:id="rId9" tooltip="Rose Bowl (stadium)"/>
              </a:rPr>
              <a:t>Rose Bowl</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 team has ever played the Super Bowl in its home stadium. Two teams have played the Super Bowl in their home market: the </a:t>
            </a:r>
            <a:r>
              <a:rPr lang="en-US" sz="1200" b="0" i="0" u="none" strike="noStrike" kern="1200" dirty="0" smtClean="0">
                <a:solidFill>
                  <a:schemeClr val="tx1"/>
                </a:solidFill>
                <a:effectLst/>
                <a:latin typeface="+mn-lt"/>
                <a:ea typeface="+mn-ea"/>
                <a:cs typeface="+mn-cs"/>
                <a:hlinkClick r:id="rId10" tooltip="San Francisco 49ers"/>
              </a:rPr>
              <a:t>San Francisco 49ers</a:t>
            </a:r>
            <a:r>
              <a:rPr lang="en-US" sz="1200" b="0" i="0" kern="1200" dirty="0" smtClean="0">
                <a:solidFill>
                  <a:schemeClr val="tx1"/>
                </a:solidFill>
                <a:effectLst/>
                <a:latin typeface="+mn-lt"/>
                <a:ea typeface="+mn-ea"/>
                <a:cs typeface="+mn-cs"/>
              </a:rPr>
              <a:t>, who played </a:t>
            </a:r>
            <a:r>
              <a:rPr lang="en-US" sz="1200" b="0" i="0" u="none" strike="noStrike" kern="1200" dirty="0" smtClean="0">
                <a:solidFill>
                  <a:schemeClr val="tx1"/>
                </a:solidFill>
                <a:effectLst/>
                <a:latin typeface="+mn-lt"/>
                <a:ea typeface="+mn-ea"/>
                <a:cs typeface="+mn-cs"/>
                <a:hlinkClick r:id="rId11" tooltip="Super Bowl XIX"/>
              </a:rPr>
              <a:t>Super Bowl XIX</a:t>
            </a:r>
            <a:r>
              <a:rPr lang="en-US" sz="1200" b="0" i="0" kern="1200" dirty="0" smtClean="0">
                <a:solidFill>
                  <a:schemeClr val="tx1"/>
                </a:solidFill>
                <a:effectLst/>
                <a:latin typeface="+mn-lt"/>
                <a:ea typeface="+mn-ea"/>
                <a:cs typeface="+mn-cs"/>
              </a:rPr>
              <a:t> in </a:t>
            </a:r>
            <a:r>
              <a:rPr lang="en-US" sz="1200" b="0" i="0" u="none" strike="noStrike" kern="1200" dirty="0" smtClean="0">
                <a:solidFill>
                  <a:schemeClr val="tx1"/>
                </a:solidFill>
                <a:effectLst/>
                <a:latin typeface="+mn-lt"/>
                <a:ea typeface="+mn-ea"/>
                <a:cs typeface="+mn-cs"/>
                <a:hlinkClick r:id="rId12" tooltip="Stanford Stadium"/>
              </a:rPr>
              <a:t>Stanford Stadium</a:t>
            </a:r>
            <a:r>
              <a:rPr lang="en-US" sz="1200" b="0" i="0" kern="1200" dirty="0" smtClean="0">
                <a:solidFill>
                  <a:schemeClr val="tx1"/>
                </a:solidFill>
                <a:effectLst/>
                <a:latin typeface="+mn-lt"/>
                <a:ea typeface="+mn-ea"/>
                <a:cs typeface="+mn-cs"/>
              </a:rPr>
              <a:t> instead of </a:t>
            </a:r>
            <a:r>
              <a:rPr lang="en-US" sz="1200" b="0" i="0" u="none" strike="noStrike" kern="1200" dirty="0" smtClean="0">
                <a:solidFill>
                  <a:schemeClr val="tx1"/>
                </a:solidFill>
                <a:effectLst/>
                <a:latin typeface="+mn-lt"/>
                <a:ea typeface="+mn-ea"/>
                <a:cs typeface="+mn-cs"/>
                <a:hlinkClick r:id="rId13" tooltip="Candlestick Park"/>
              </a:rPr>
              <a:t>Candlestick Park</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14" tooltip="Los Angeles Rams"/>
              </a:rPr>
              <a:t>Los Angeles Rams</a:t>
            </a:r>
            <a:r>
              <a:rPr lang="en-US" sz="1200" b="0" i="0" kern="1200" dirty="0" smtClean="0">
                <a:solidFill>
                  <a:schemeClr val="tx1"/>
                </a:solidFill>
                <a:effectLst/>
                <a:latin typeface="+mn-lt"/>
                <a:ea typeface="+mn-ea"/>
                <a:cs typeface="+mn-cs"/>
              </a:rPr>
              <a:t>, who played </a:t>
            </a:r>
            <a:r>
              <a:rPr lang="en-US" sz="1200" b="0" i="0" u="none" strike="noStrike" kern="1200" dirty="0" smtClean="0">
                <a:solidFill>
                  <a:schemeClr val="tx1"/>
                </a:solidFill>
                <a:effectLst/>
                <a:latin typeface="+mn-lt"/>
                <a:ea typeface="+mn-ea"/>
                <a:cs typeface="+mn-cs"/>
                <a:hlinkClick r:id="rId15" tooltip="Super Bowl XIV"/>
              </a:rPr>
              <a:t>Super Bowl XIV</a:t>
            </a:r>
            <a:r>
              <a:rPr lang="en-US" sz="1200" b="0" i="0" kern="1200" dirty="0" smtClean="0">
                <a:solidFill>
                  <a:schemeClr val="tx1"/>
                </a:solidFill>
                <a:effectLst/>
                <a:latin typeface="+mn-lt"/>
                <a:ea typeface="+mn-ea"/>
                <a:cs typeface="+mn-cs"/>
              </a:rPr>
              <a:t> in the Rose Bowl instead of the </a:t>
            </a:r>
            <a:r>
              <a:rPr lang="en-US" sz="1200" b="0" i="0" u="none" strike="noStrike" kern="1200" dirty="0" smtClean="0">
                <a:solidFill>
                  <a:schemeClr val="tx1"/>
                </a:solidFill>
                <a:effectLst/>
                <a:latin typeface="+mn-lt"/>
                <a:ea typeface="+mn-ea"/>
                <a:cs typeface="+mn-cs"/>
                <a:hlinkClick r:id="rId16" tooltip="Los Angeles Memorial Coliseum"/>
              </a:rPr>
              <a:t>Los Angeles Memorial Coliseum</a:t>
            </a:r>
            <a:r>
              <a:rPr lang="en-US" sz="1200" b="0" i="0" kern="1200" dirty="0" smtClean="0">
                <a:solidFill>
                  <a:schemeClr val="tx1"/>
                </a:solidFill>
                <a:effectLst/>
                <a:latin typeface="+mn-lt"/>
                <a:ea typeface="+mn-ea"/>
                <a:cs typeface="+mn-cs"/>
              </a:rPr>
              <a:t>. In both cases, the stadium in which the Super Bowl was held was perceived to be a better stadium for a large, high-profile event than the stadiums the Rams and 49ers were playing in at the time; this situation has not arisen since 1993, in part because the league has traditionally awarded the Super Bowl in modern times to the newest stadiums. Besides those two, the only other Super Bowl venue that was not the home stadium to an NFL team at the time was </a:t>
            </a:r>
            <a:r>
              <a:rPr lang="en-US" sz="1200" b="0" i="0" u="none" strike="noStrike" kern="1200" dirty="0" smtClean="0">
                <a:solidFill>
                  <a:schemeClr val="tx1"/>
                </a:solidFill>
                <a:effectLst/>
                <a:latin typeface="+mn-lt"/>
                <a:ea typeface="+mn-ea"/>
                <a:cs typeface="+mn-cs"/>
                <a:hlinkClick r:id="rId17" tooltip="Rice Stadium (Rice University)"/>
              </a:rPr>
              <a:t>Rice Stadium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a:t>
            </a:r>
            <a:r>
              <a:rPr lang="en-US" sz="1200" b="0" i="0" u="none" strike="noStrike" kern="1200" dirty="0" err="1" smtClean="0">
                <a:solidFill>
                  <a:schemeClr val="tx1"/>
                </a:solidFill>
                <a:effectLst/>
                <a:latin typeface="+mn-lt"/>
                <a:ea typeface="+mn-ea"/>
                <a:cs typeface="+mn-cs"/>
                <a:hlinkClick r:id="rId18" tooltip="Houston"/>
              </a:rPr>
              <a:t>Houston</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hlinkClick r:id="rId19" tooltip="Houston Oilers"/>
              </a:rPr>
              <a:t>Houston Oilers</a:t>
            </a:r>
            <a:r>
              <a:rPr lang="en-US" sz="1200" b="0" i="0" kern="1200" dirty="0" smtClean="0">
                <a:solidFill>
                  <a:schemeClr val="tx1"/>
                </a:solidFill>
                <a:effectLst/>
                <a:latin typeface="+mn-lt"/>
                <a:ea typeface="+mn-ea"/>
                <a:cs typeface="+mn-cs"/>
              </a:rPr>
              <a:t> had played there previously, but moved to </a:t>
            </a:r>
            <a:r>
              <a:rPr lang="en-US" sz="1200" b="0" i="0" kern="1200" dirty="0" err="1" smtClean="0">
                <a:solidFill>
                  <a:schemeClr val="tx1"/>
                </a:solidFill>
                <a:effectLst/>
                <a:latin typeface="+mn-lt"/>
                <a:ea typeface="+mn-ea"/>
                <a:cs typeface="+mn-cs"/>
              </a:rPr>
              <a:t>the</a:t>
            </a:r>
            <a:r>
              <a:rPr lang="en-US" sz="1200" b="0" i="0" u="none" strike="noStrike" kern="1200" dirty="0" err="1" smtClean="0">
                <a:solidFill>
                  <a:schemeClr val="tx1"/>
                </a:solidFill>
                <a:effectLst/>
                <a:latin typeface="+mn-lt"/>
                <a:ea typeface="+mn-ea"/>
                <a:cs typeface="+mn-cs"/>
                <a:hlinkClick r:id="rId20" tooltip="Reliant Astrodome"/>
              </a:rPr>
              <a:t>Astrodome</a:t>
            </a:r>
            <a:r>
              <a:rPr lang="en-US" sz="1200" b="0" i="0" kern="1200" dirty="0" smtClean="0">
                <a:solidFill>
                  <a:schemeClr val="tx1"/>
                </a:solidFill>
                <a:effectLst/>
                <a:latin typeface="+mn-lt"/>
                <a:ea typeface="+mn-ea"/>
                <a:cs typeface="+mn-cs"/>
              </a:rPr>
              <a:t> several years prior to </a:t>
            </a:r>
            <a:r>
              <a:rPr lang="en-US" sz="1200" b="0" i="0" u="none" strike="noStrike" kern="1200" dirty="0" smtClean="0">
                <a:solidFill>
                  <a:schemeClr val="tx1"/>
                </a:solidFill>
                <a:effectLst/>
                <a:latin typeface="+mn-lt"/>
                <a:ea typeface="+mn-ea"/>
                <a:cs typeface="+mn-cs"/>
                <a:hlinkClick r:id="rId21" tooltip="Super Bowl VIII"/>
              </a:rPr>
              <a:t>Super Bowl VIII</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hlinkClick r:id="rId22" tooltip="Miami Orange Bowl"/>
              </a:rPr>
              <a:t>Orange Bowl</a:t>
            </a:r>
            <a:r>
              <a:rPr lang="en-US" sz="1200" b="0" i="0" kern="1200" dirty="0" smtClean="0">
                <a:solidFill>
                  <a:schemeClr val="tx1"/>
                </a:solidFill>
                <a:effectLst/>
                <a:latin typeface="+mn-lt"/>
                <a:ea typeface="+mn-ea"/>
                <a:cs typeface="+mn-cs"/>
              </a:rPr>
              <a:t> was the only AFL stadium to host a Super Bowl and the only stadium to host consecutive Super Bowls, hosting Super Bowls II and III.</a:t>
            </a:r>
            <a:endParaRPr lang="en-US" dirty="0"/>
          </a:p>
        </p:txBody>
      </p:sp>
      <p:sp>
        <p:nvSpPr>
          <p:cNvPr id="4" name="Slide Number Placeholder 3"/>
          <p:cNvSpPr>
            <a:spLocks noGrp="1"/>
          </p:cNvSpPr>
          <p:nvPr>
            <p:ph type="sldNum" sz="quarter" idx="10"/>
          </p:nvPr>
        </p:nvSpPr>
        <p:spPr/>
        <p:txBody>
          <a:bodyPr/>
          <a:lstStyle/>
          <a:p>
            <a:fld id="{C1AC2662-4FDC-43DD-BA69-E783C6D71836}" type="slidenum">
              <a:rPr lang="en-US" smtClean="0"/>
              <a:t>4</a:t>
            </a:fld>
            <a:endParaRPr lang="en-US"/>
          </a:p>
        </p:txBody>
      </p:sp>
    </p:spTree>
    <p:extLst>
      <p:ext uri="{BB962C8B-B14F-4D97-AF65-F5344CB8AC3E}">
        <p14:creationId xmlns:p14="http://schemas.microsoft.com/office/powerpoint/2010/main" val="47708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AC2662-4FDC-43DD-BA69-E783C6D71836}" type="slidenum">
              <a:rPr lang="en-US" smtClean="0"/>
              <a:t>5</a:t>
            </a:fld>
            <a:endParaRPr lang="en-US"/>
          </a:p>
        </p:txBody>
      </p:sp>
    </p:spTree>
    <p:extLst>
      <p:ext uri="{BB962C8B-B14F-4D97-AF65-F5344CB8AC3E}">
        <p14:creationId xmlns:p14="http://schemas.microsoft.com/office/powerpoint/2010/main" val="3135569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4/11/2016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4/11/2016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4/11/2016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4/11/2016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uper_Bow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s-IS" dirty="0" smtClean="0"/>
              <a:t>The super bowl</a:t>
            </a:r>
            <a:endParaRPr lang="en-US" dirty="0"/>
          </a:p>
        </p:txBody>
      </p:sp>
      <p:sp>
        <p:nvSpPr>
          <p:cNvPr id="3" name="Subtitle 2"/>
          <p:cNvSpPr>
            <a:spLocks noGrp="1"/>
          </p:cNvSpPr>
          <p:nvPr>
            <p:ph type="subTitle" idx="1"/>
          </p:nvPr>
        </p:nvSpPr>
        <p:spPr/>
        <p:txBody>
          <a:bodyPr/>
          <a:lstStyle/>
          <a:p>
            <a:r>
              <a:rPr lang="is-IS" dirty="0" smtClean="0"/>
              <a:t>Páll Guðbrandsson</a:t>
            </a:r>
            <a:endParaRPr lang="en-US" dirty="0"/>
          </a:p>
        </p:txBody>
      </p:sp>
    </p:spTree>
    <p:extLst>
      <p:ext uri="{BB962C8B-B14F-4D97-AF65-F5344CB8AC3E}">
        <p14:creationId xmlns:p14="http://schemas.microsoft.com/office/powerpoint/2010/main" val="35335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Orgin</a:t>
            </a:r>
            <a:endParaRPr lang="en-US" dirty="0"/>
          </a:p>
        </p:txBody>
      </p:sp>
      <p:sp>
        <p:nvSpPr>
          <p:cNvPr id="3" name="Content Placeholder 2"/>
          <p:cNvSpPr>
            <a:spLocks noGrp="1"/>
          </p:cNvSpPr>
          <p:nvPr>
            <p:ph sz="half" idx="1"/>
          </p:nvPr>
        </p:nvSpPr>
        <p:spPr/>
        <p:txBody>
          <a:bodyPr>
            <a:normAutofit/>
          </a:bodyPr>
          <a:lstStyle/>
          <a:p>
            <a:r>
              <a:rPr lang="is-IS" sz="3200" dirty="0"/>
              <a:t>Merger between NFL and AFL</a:t>
            </a:r>
            <a:endParaRPr lang="en-US" sz="3200" dirty="0"/>
          </a:p>
          <a:p>
            <a:r>
              <a:rPr lang="is-IS" sz="3200" dirty="0" smtClean="0"/>
              <a:t>1970</a:t>
            </a:r>
          </a:p>
          <a:p>
            <a:r>
              <a:rPr lang="is-IS" sz="3200" dirty="0" smtClean="0"/>
              <a:t>Pittaburgh Steelers</a:t>
            </a:r>
            <a:endParaRPr lang="en-US" sz="3200"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92818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Super bowl sunday</a:t>
            </a:r>
            <a:endParaRPr lang="en-US" dirty="0"/>
          </a:p>
        </p:txBody>
      </p:sp>
      <p:sp>
        <p:nvSpPr>
          <p:cNvPr id="3" name="Content Placeholder 2"/>
          <p:cNvSpPr>
            <a:spLocks noGrp="1"/>
          </p:cNvSpPr>
          <p:nvPr>
            <p:ph sz="half" idx="1"/>
          </p:nvPr>
        </p:nvSpPr>
        <p:spPr/>
        <p:txBody>
          <a:bodyPr/>
          <a:lstStyle/>
          <a:p>
            <a:r>
              <a:rPr lang="is-IS" sz="2800" dirty="0" smtClean="0"/>
              <a:t>The day the Super bowl is played</a:t>
            </a:r>
          </a:p>
          <a:p>
            <a:r>
              <a:rPr lang="is-IS" sz="2800" dirty="0" smtClean="0"/>
              <a:t>Second-largest day for U.S. Food consumption</a:t>
            </a:r>
          </a:p>
          <a:p>
            <a:r>
              <a:rPr lang="is-IS" sz="2800" dirty="0" smtClean="0"/>
              <a:t>The four most watched events in U.S television history are super bowls</a:t>
            </a:r>
          </a:p>
          <a:p>
            <a:r>
              <a:rPr lang="is-IS" sz="2800" dirty="0" smtClean="0"/>
              <a:t>114.4 million</a:t>
            </a:r>
          </a:p>
          <a:p>
            <a:endParaRPr lang="is-I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39334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Venue</a:t>
            </a:r>
            <a:endParaRPr lang="en-US" dirty="0"/>
          </a:p>
        </p:txBody>
      </p:sp>
      <p:sp>
        <p:nvSpPr>
          <p:cNvPr id="3" name="Content Placeholder 2"/>
          <p:cNvSpPr>
            <a:spLocks noGrp="1"/>
          </p:cNvSpPr>
          <p:nvPr>
            <p:ph sz="half" idx="1"/>
          </p:nvPr>
        </p:nvSpPr>
        <p:spPr/>
        <p:txBody>
          <a:bodyPr/>
          <a:lstStyle/>
          <a:p>
            <a:r>
              <a:rPr lang="is-IS" sz="2400" dirty="0" smtClean="0"/>
              <a:t>Three cityes</a:t>
            </a:r>
          </a:p>
          <a:p>
            <a:pPr lvl="1"/>
            <a:r>
              <a:rPr lang="is-IS" sz="2400" dirty="0" smtClean="0"/>
              <a:t>New Orleans</a:t>
            </a:r>
          </a:p>
          <a:p>
            <a:pPr lvl="1"/>
            <a:r>
              <a:rPr lang="is-IS" sz="2400" dirty="0" smtClean="0"/>
              <a:t>Greater Miami area</a:t>
            </a:r>
          </a:p>
          <a:p>
            <a:pPr lvl="1"/>
            <a:r>
              <a:rPr lang="is-IS" sz="2400" dirty="0" smtClean="0"/>
              <a:t>Greater LA area</a:t>
            </a:r>
          </a:p>
          <a:p>
            <a:r>
              <a:rPr lang="is-IS" sz="2400" dirty="0" smtClean="0"/>
              <a:t>Last five at Rose Bowls</a:t>
            </a:r>
          </a:p>
          <a:p>
            <a:r>
              <a:rPr lang="is-IS" sz="2400" dirty="0" smtClean="0"/>
              <a:t>Never at the teams home stadium</a:t>
            </a:r>
          </a:p>
          <a:p>
            <a:r>
              <a:rPr lang="is-IS" sz="2400" dirty="0" smtClean="0"/>
              <a:t>Traditionally at the newest stadium</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32634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Sources</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en.wikipedia.org/wiki/Super_Bowl</a:t>
            </a:r>
            <a:endParaRPr lang="en-US" dirty="0" smtClean="0"/>
          </a:p>
          <a:p>
            <a:endParaRPr lang="en-US" dirty="0"/>
          </a:p>
        </p:txBody>
      </p:sp>
    </p:spTree>
    <p:extLst>
      <p:ext uri="{BB962C8B-B14F-4D97-AF65-F5344CB8AC3E}">
        <p14:creationId xmlns:p14="http://schemas.microsoft.com/office/powerpoint/2010/main" val="40885651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145</TotalTime>
  <Words>107</Words>
  <Application>Microsoft Office PowerPoint</Application>
  <PresentationFormat>Widescreen</PresentationFormat>
  <Paragraphs>34</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Vapor Trail</vt:lpstr>
      <vt:lpstr>The super bowl</vt:lpstr>
      <vt:lpstr>Orgin</vt:lpstr>
      <vt:lpstr>Super bowl sunday</vt:lpstr>
      <vt:lpstr>Venue</vt:lpstr>
      <vt:lpstr>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super bowl</dc:title>
  <dc:creator>Páll Guðbrandsson</dc:creator>
  <cp:lastModifiedBy>Páll Guðbrandsson</cp:lastModifiedBy>
  <cp:revision>5</cp:revision>
  <dcterms:created xsi:type="dcterms:W3CDTF">2016-03-12T21:33:26Z</dcterms:created>
  <dcterms:modified xsi:type="dcterms:W3CDTF">2016-04-11T10:16:47Z</dcterms:modified>
</cp:coreProperties>
</file>