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A94D-2678-E53F-9A80-E420D499D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80CA-147B-576C-8CED-4004C2DD1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FB58D-A143-0C27-E055-98D7BCD0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87BD6-EA8E-3545-BAE6-1BFBA1278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46618-FDD6-9DAC-7D8C-B4EA53BD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3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2DBC-5C69-14B0-82AF-5F8DE127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7F61-04BE-ADC6-FC64-53273EBD8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E64A-444C-C985-B707-91A6502F2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5CE2-E0E8-0101-8D1E-74A618A5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15352-6D25-9CED-15D5-036EB717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6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E2CFB-B071-9635-B97D-8104D04D04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F7B90-E9E8-E3C3-D16A-A66EF6776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1279-BE50-CF60-63C8-2DF51408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F93D1-DE08-7E88-95E4-58DE5D2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4F639-E193-3148-5BA7-F1640D9BB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9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A7B8-6EBE-06FA-EFFA-5DCB580A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770B-6B58-3A84-341B-6A3716416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838E-8F60-EA04-7851-964C61F7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C8A0-E721-92E0-6638-B2CD0721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50672-35C9-18F3-D8A7-968F6B1C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47BC-4CA9-D31F-48FE-E1EC88F5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20608-A9E9-8F68-962B-68B04570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967D6-AF5C-DB4F-24D2-E269409E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2CD5-0FE3-E636-AAAF-F6346A94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4CD4-D00A-EFD6-DC38-CD0CC1F9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8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5E117-1E0D-7885-70FC-529563A74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9E60-44F9-AA8D-5209-1FD97CF91A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6F267-7464-7B99-BE30-7F5E3260D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FE82B-C72D-C9A0-F443-801346F2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A08A6-DD47-BC8A-878A-E1C90315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7D846-869E-C6E3-2386-7CB60F4C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57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21A5-908C-97EF-EE81-AC1F6016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7EECE-A216-B7C0-41A4-B4B7DB0F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13920-4FED-482C-7040-9A3922C09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BA7A3-5603-2888-64DD-A8D9E591B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39CE7-C53C-3F6D-2BF4-48E811E76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2F0B4-3F3D-A872-F7BE-0D66C5D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EADAB-C977-BD3F-AEE1-EE3054C8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CD366-1BF7-F771-31DD-EBBE5731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33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7686-E766-4A46-0CA6-C245A6620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67C39-5FED-4A13-C3A0-D02B1708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A4E8F-92D3-0BA7-D1C4-E92643E6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7D2C-4527-1FCE-20EC-C08802F5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56E95-2D7B-9036-3749-36F8DDDD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ECF02-2B0E-DB61-4B0C-F71D2192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6B9D6-AD50-5831-2C8E-921BFB7A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2EB2-4A23-0AC8-C2CB-DAA0968EC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E1EB-753B-76E3-EF7F-59CF8777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D811A-C785-18AD-61ED-DAFB415FF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6229B-5E3F-17C0-D8ED-F37C55E1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48EE7-C7D0-1059-4BC2-E46FA81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3A998-26DA-374B-65B8-2DDAFF58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3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0510-EF4F-285C-4ABB-28973A02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63CF9-8E0B-6A70-79F7-7CC6140F6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BD5ED-A025-E065-6B91-DD45D9F0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0F54-92D8-5934-AA82-2CB1B7E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4B737-6540-ED0D-0503-C6C6EF67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5FA26-90AC-2F4B-38FA-F298E22D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88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B9914-F2E3-9C3B-C56A-9BB16E77A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0B5FC-FD37-B6D7-13A5-05099EB9D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684D-4B63-C68C-016B-7423FD248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2017-82E7-4D87-9EA0-F23E5633340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30D54-7FAE-1E12-FC9C-04F7CAD4C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D1DC-79C7-22C7-13C3-7DB31BC55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96B9-2811-45EA-B71F-F27C6C36E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47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lassroomtech.i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76105-2CAE-243D-4CB0-2C3883BE3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8872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Baskerville Old Face" panose="02020602080505020303" pitchFamily="18" charset="0"/>
              </a:rPr>
              <a:t>State-wise Student </a:t>
            </a:r>
            <a:br>
              <a:rPr lang="en-IN" dirty="0">
                <a:latin typeface="Baskerville Old Face" panose="02020602080505020303" pitchFamily="18" charset="0"/>
              </a:rPr>
            </a:br>
            <a:r>
              <a:rPr lang="en-IN" dirty="0">
                <a:latin typeface="Baskerville Old Face" panose="02020602080505020303" pitchFamily="18" charset="0"/>
              </a:rPr>
              <a:t>Progression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0A225-1813-04CB-58E3-D7F7158BD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1547"/>
            <a:ext cx="9144000" cy="47119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School to College to University Journey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D7E17-E75B-4174-339E-4B3F1453EFD5}"/>
              </a:ext>
            </a:extLst>
          </p:cNvPr>
          <p:cNvSpPr txBox="1"/>
          <p:nvPr/>
        </p:nvSpPr>
        <p:spPr>
          <a:xfrm>
            <a:off x="924232" y="3719658"/>
            <a:ext cx="10068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ans-serif"/>
              </a:rPr>
              <a:t>Comprehensive analysis of student progression patterns across Indian states with </a:t>
            </a: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ans-serif"/>
              </a:rPr>
              <a:t>focus on dropout rates, gender gaps, and policy recommendations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ans-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D55F0-094C-ABB7-6E86-997F6AC0C260}"/>
              </a:ext>
            </a:extLst>
          </p:cNvPr>
          <p:cNvSpPr txBox="1"/>
          <p:nvPr/>
        </p:nvSpPr>
        <p:spPr>
          <a:xfrm>
            <a:off x="8423563" y="5209309"/>
            <a:ext cx="185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rif"/>
              </a:rPr>
              <a:t>-By</a:t>
            </a:r>
          </a:p>
          <a:p>
            <a:r>
              <a:rPr lang="en-IN" dirty="0">
                <a:latin typeface="serif"/>
              </a:rPr>
              <a:t> Pallabi Biswas</a:t>
            </a:r>
          </a:p>
        </p:txBody>
      </p:sp>
    </p:spTree>
    <p:extLst>
      <p:ext uri="{BB962C8B-B14F-4D97-AF65-F5344CB8AC3E}">
        <p14:creationId xmlns:p14="http://schemas.microsoft.com/office/powerpoint/2010/main" val="1969274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5B276-E515-6AF0-7123-FD4C9046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342" y="1398221"/>
            <a:ext cx="5137965" cy="54597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382353-6F5F-7347-6823-20ED6C3747C9}"/>
              </a:ext>
            </a:extLst>
          </p:cNvPr>
          <p:cNvSpPr txBox="1"/>
          <p:nvPr/>
        </p:nvSpPr>
        <p:spPr>
          <a:xfrm>
            <a:off x="1766128" y="387192"/>
            <a:ext cx="8659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skerville Old Face" panose="02020602080505020303" pitchFamily="18" charset="0"/>
              </a:rPr>
              <a:t>State-wise drop in enrolment from Class 6 to Class 8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16B48-416B-DA0B-2D69-68F4172E9A59}"/>
              </a:ext>
            </a:extLst>
          </p:cNvPr>
          <p:cNvSpPr txBox="1"/>
          <p:nvPr/>
        </p:nvSpPr>
        <p:spPr>
          <a:xfrm>
            <a:off x="428213" y="2189118"/>
            <a:ext cx="41181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The donut chart highlights the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state-wise drop in student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enrolment from Class 6 to Class 8,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emphasizing the regions where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middle school retention remains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a key concern.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09679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AB1DC-5556-0410-B043-75442138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728" y="1442544"/>
            <a:ext cx="4988162" cy="5415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A32C88-E350-0F4A-C3A0-9080AA761FAB}"/>
              </a:ext>
            </a:extLst>
          </p:cNvPr>
          <p:cNvSpPr txBox="1"/>
          <p:nvPr/>
        </p:nvSpPr>
        <p:spPr>
          <a:xfrm>
            <a:off x="493632" y="2121876"/>
            <a:ext cx="56023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highlights state-wise student dropouts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between Class 9 and Class 10, with Assam, Bihar,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and Meghalaya recording the highest dropout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rates, indicating critical challenges in retaining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students at the secondary level.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5461C-B94D-3A0F-C9B2-68B81F434FB9}"/>
              </a:ext>
            </a:extLst>
          </p:cNvPr>
          <p:cNvSpPr txBox="1"/>
          <p:nvPr/>
        </p:nvSpPr>
        <p:spPr>
          <a:xfrm>
            <a:off x="1413206" y="372754"/>
            <a:ext cx="9365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State-wise drop in enrolment from Class 9 to Class 10.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5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C436-97EC-99C5-88C3-1E3CA2C06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74" y="1435835"/>
            <a:ext cx="6020316" cy="4675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68949-D454-9947-53B6-6701829E4734}"/>
              </a:ext>
            </a:extLst>
          </p:cNvPr>
          <p:cNvSpPr txBox="1"/>
          <p:nvPr/>
        </p:nvSpPr>
        <p:spPr>
          <a:xfrm>
            <a:off x="547705" y="1713053"/>
            <a:ext cx="52899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This visualization compares dropout rates of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      boys and girls at the secondary level across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      states. The data highlights gender disparities,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      with certain states showing higher female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      dropout rates, reflecting socio-economic and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erif"/>
              </a:rPr>
              <a:t>      cultural barriers.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serif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801C1-EE29-82B9-10DE-F69667FE3691}"/>
              </a:ext>
            </a:extLst>
          </p:cNvPr>
          <p:cNvSpPr txBox="1"/>
          <p:nvPr/>
        </p:nvSpPr>
        <p:spPr>
          <a:xfrm>
            <a:off x="1483488" y="420064"/>
            <a:ext cx="9225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State-wise Girls' vs Boys' dropout in secondary level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18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8AF57-4F2D-A2A2-EF50-C034D0D1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40" y="3116474"/>
            <a:ext cx="9858426" cy="30759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1ABDE4-49E5-EFF0-9947-9291F3DA0565}"/>
              </a:ext>
            </a:extLst>
          </p:cNvPr>
          <p:cNvSpPr txBox="1"/>
          <p:nvPr/>
        </p:nvSpPr>
        <p:spPr>
          <a:xfrm>
            <a:off x="1536899" y="552428"/>
            <a:ext cx="9118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Dropout Rate from Upper Primary to Secondary Level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EA198-E91D-B772-7893-BD84FE6E5DAF}"/>
              </a:ext>
            </a:extLst>
          </p:cNvPr>
          <p:cNvSpPr txBox="1"/>
          <p:nvPr/>
        </p:nvSpPr>
        <p:spPr>
          <a:xfrm>
            <a:off x="787077" y="1734753"/>
            <a:ext cx="10914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shows the percentage of students who leave school when transitioning from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Class 8 to Class 9. States like Bihar and Assam show higher dropout rates,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underlining weak student retention at a crucial stage.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96132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5DD31-9275-AE88-E2A7-E421DC56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890" y="3105683"/>
            <a:ext cx="11215879" cy="31338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DE1E6D-1F55-7684-07BB-C4863054D8C7}"/>
              </a:ext>
            </a:extLst>
          </p:cNvPr>
          <p:cNvSpPr txBox="1"/>
          <p:nvPr/>
        </p:nvSpPr>
        <p:spPr>
          <a:xfrm>
            <a:off x="1338804" y="503501"/>
            <a:ext cx="951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Dropout from Secondary to Higher Secondary level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8D1EA-5994-28DA-3954-4C59AA4080E5}"/>
              </a:ext>
            </a:extLst>
          </p:cNvPr>
          <p:cNvSpPr txBox="1"/>
          <p:nvPr/>
        </p:nvSpPr>
        <p:spPr>
          <a:xfrm>
            <a:off x="1448602" y="1435260"/>
            <a:ext cx="92947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analysis tracks student attrition between Class 10 and Class 11.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The trend reveals that despite completing secondary education,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many students do not enter higher secondary, particularly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 rural and underdeveloped regions.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421993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B9D4EF-D17B-61EF-1E6E-196E4EE5E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33" y="3242743"/>
            <a:ext cx="9218365" cy="33027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9D4E7-CDE3-C8F9-0738-4799765D7763}"/>
              </a:ext>
            </a:extLst>
          </p:cNvPr>
          <p:cNvSpPr txBox="1"/>
          <p:nvPr/>
        </p:nvSpPr>
        <p:spPr>
          <a:xfrm>
            <a:off x="2032227" y="312517"/>
            <a:ext cx="81275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Total number of students enrolled in </a:t>
            </a:r>
          </a:p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Higher Secondary Vs. First Year UG Enrollment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5DCC6-191E-9C0F-DB6F-7E087710332B}"/>
              </a:ext>
            </a:extLst>
          </p:cNvPr>
          <p:cNvSpPr txBox="1"/>
          <p:nvPr/>
        </p:nvSpPr>
        <p:spPr>
          <a:xfrm>
            <a:off x="2032227" y="1951492"/>
            <a:ext cx="84476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This comparison illustrates the number of students in higher secondary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versus those entering first-year undergraduate courses. The sharp fall indicates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skerville Old Face" panose="02020602080505020303" pitchFamily="18" charset="0"/>
              </a:rPr>
              <a:t>a gap in progression from school to higher education.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55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D6C73-C64B-3B5A-6358-8B689CE1B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8" y="2789500"/>
            <a:ext cx="9754320" cy="3838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D0AB2E-7642-0B09-531D-7FA72D758780}"/>
              </a:ext>
            </a:extLst>
          </p:cNvPr>
          <p:cNvSpPr txBox="1"/>
          <p:nvPr/>
        </p:nvSpPr>
        <p:spPr>
          <a:xfrm>
            <a:off x="1132256" y="451412"/>
            <a:ext cx="9927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Male Vs Female Candidate enrollment in UG Course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77F1E-210C-C5E8-57D8-75C2A2A68B8D}"/>
              </a:ext>
            </a:extLst>
          </p:cNvPr>
          <p:cNvSpPr txBox="1"/>
          <p:nvPr/>
        </p:nvSpPr>
        <p:spPr>
          <a:xfrm>
            <a:off x="1540008" y="1584642"/>
            <a:ext cx="91119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analysis compares male and female participation in undergraduate education.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While overall enrolments are large, the gender gap varies state to state, </a:t>
            </a:r>
          </a:p>
          <a:p>
            <a:pPr algn="ctr"/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showing disparities in access to higher education.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066471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5A0B1-1172-0946-704A-360D2DA3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9"/>
          <a:stretch>
            <a:fillRect/>
          </a:stretch>
        </p:blipFill>
        <p:spPr>
          <a:xfrm>
            <a:off x="479302" y="3203699"/>
            <a:ext cx="11525608" cy="34503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57D7C5-4689-F6BD-20BE-F4A0BC19A713}"/>
              </a:ext>
            </a:extLst>
          </p:cNvPr>
          <p:cNvSpPr txBox="1"/>
          <p:nvPr/>
        </p:nvSpPr>
        <p:spPr>
          <a:xfrm>
            <a:off x="333196" y="389165"/>
            <a:ext cx="5205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Female Student dropout from UG to PG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E6954-E72D-766D-66EA-3557DB5FC8C8}"/>
              </a:ext>
            </a:extLst>
          </p:cNvPr>
          <p:cNvSpPr txBox="1"/>
          <p:nvPr/>
        </p:nvSpPr>
        <p:spPr>
          <a:xfrm>
            <a:off x="6096000" y="389165"/>
            <a:ext cx="4900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Male Student dropout from UG to PG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37E66-C70F-B589-41DF-C044117ABD63}"/>
              </a:ext>
            </a:extLst>
          </p:cNvPr>
          <p:cNvSpPr txBox="1"/>
          <p:nvPr/>
        </p:nvSpPr>
        <p:spPr>
          <a:xfrm>
            <a:off x="442394" y="1401251"/>
            <a:ext cx="4987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measures how many female students Discontinue studies after UG and do not move into PG courses. It reflects barriers like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early marriage, financial constraints,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and lack of opportunities.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A3767-4C7C-BC25-74A0-65EE739AB0C0}"/>
              </a:ext>
            </a:extLst>
          </p:cNvPr>
          <p:cNvSpPr txBox="1"/>
          <p:nvPr/>
        </p:nvSpPr>
        <p:spPr>
          <a:xfrm>
            <a:off x="6349852" y="1401251"/>
            <a:ext cx="46468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visualization highlights dropout of male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students between UG and PG. Unlike females,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male dropout is often linked to early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employment, migration, and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economic responsibilities.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063567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E5D36-ACE4-5911-E4A3-A157D292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81"/>
          <a:stretch>
            <a:fillRect/>
          </a:stretch>
        </p:blipFill>
        <p:spPr>
          <a:xfrm>
            <a:off x="498484" y="3429000"/>
            <a:ext cx="11195031" cy="32189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9294C-A22E-FAA1-834B-3DFF7E4BB5BD}"/>
              </a:ext>
            </a:extLst>
          </p:cNvPr>
          <p:cNvSpPr txBox="1"/>
          <p:nvPr/>
        </p:nvSpPr>
        <p:spPr>
          <a:xfrm>
            <a:off x="326847" y="338045"/>
            <a:ext cx="567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Top 10 States with Highest Ph.D. Enrolment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FFC2C-53CA-0C09-57A1-3CAC2150C5B5}"/>
              </a:ext>
            </a:extLst>
          </p:cNvPr>
          <p:cNvSpPr txBox="1"/>
          <p:nvPr/>
        </p:nvSpPr>
        <p:spPr>
          <a:xfrm>
            <a:off x="6097930" y="338045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Male vs Female Ratio at Each Academic Level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6CBD4-EC21-3D4C-C382-F0F7FFA864E8}"/>
              </a:ext>
            </a:extLst>
          </p:cNvPr>
          <p:cNvSpPr txBox="1"/>
          <p:nvPr/>
        </p:nvSpPr>
        <p:spPr>
          <a:xfrm>
            <a:off x="498484" y="1400537"/>
            <a:ext cx="534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ranks the top states with maximum Ph.D.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enrolment. It highlights educationally advanced states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like Maharashtra, Tamil Nadu, and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Karnataka leading in research-level education.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1BD83-2875-EF72-A047-A37286FE8BC7}"/>
              </a:ext>
            </a:extLst>
          </p:cNvPr>
          <p:cNvSpPr txBox="1"/>
          <p:nvPr/>
        </p:nvSpPr>
        <p:spPr>
          <a:xfrm>
            <a:off x="6352953" y="1400537"/>
            <a:ext cx="55801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visualization tracks gender ratio across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levels—school, UG, PG, and Ph.D. It reveals how female representation steadily declines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at higher academic levels.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689731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2F5873-ABC1-418D-22B2-ECAC45F2D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33" y="3283527"/>
            <a:ext cx="11860134" cy="34093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28B4E2-B16F-A8E3-9384-3553159889F7}"/>
              </a:ext>
            </a:extLst>
          </p:cNvPr>
          <p:cNvSpPr txBox="1"/>
          <p:nvPr/>
        </p:nvSpPr>
        <p:spPr>
          <a:xfrm>
            <a:off x="595746" y="165097"/>
            <a:ext cx="4752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State-wise % Share of Female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Enrolment in Higher Education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AC888-3E36-F7D0-816E-72DF56B1D574}"/>
              </a:ext>
            </a:extLst>
          </p:cNvPr>
          <p:cNvSpPr txBox="1"/>
          <p:nvPr/>
        </p:nvSpPr>
        <p:spPr>
          <a:xfrm>
            <a:off x="7018200" y="349762"/>
            <a:ext cx="4099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Transition Rate from UG to PG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A9BA8-1850-F17F-EC3B-FC2AB71CDA03}"/>
              </a:ext>
            </a:extLst>
          </p:cNvPr>
          <p:cNvSpPr txBox="1"/>
          <p:nvPr/>
        </p:nvSpPr>
        <p:spPr>
          <a:xfrm>
            <a:off x="498764" y="1539646"/>
            <a:ext cx="5490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depicts how female enrolment contributes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to total higher education participation in each state.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States like Kerala and Telangana show higher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female shares compared to northern counterparts.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74CF9-6ED4-0C53-5AA8-34DCF3C44FC4}"/>
              </a:ext>
            </a:extLst>
          </p:cNvPr>
          <p:cNvSpPr txBox="1"/>
          <p:nvPr/>
        </p:nvSpPr>
        <p:spPr>
          <a:xfrm>
            <a:off x="6650182" y="1539646"/>
            <a:ext cx="53758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This shows how many PG students move into </a:t>
            </a:r>
          </a:p>
          <a:p>
            <a:pPr algn="ctr"/>
            <a:r>
              <a:rPr lang="en-US" dirty="0"/>
              <a:t>doctoral studies. The transition rate is generally low, </a:t>
            </a:r>
          </a:p>
          <a:p>
            <a:pPr algn="ctr"/>
            <a:r>
              <a:rPr lang="en-US" dirty="0"/>
              <a:t>with only a few states supporting </a:t>
            </a:r>
          </a:p>
          <a:p>
            <a:pPr algn="ctr"/>
            <a:r>
              <a:rPr lang="en-US" dirty="0"/>
              <a:t>higher research participation.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42278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E5FF55-E1D4-0216-72B9-74EDB7FBCE21}"/>
              </a:ext>
            </a:extLst>
          </p:cNvPr>
          <p:cNvSpPr txBox="1"/>
          <p:nvPr/>
        </p:nvSpPr>
        <p:spPr>
          <a:xfrm>
            <a:off x="4918363" y="498764"/>
            <a:ext cx="3117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0233F-21D4-79FE-E54C-E8A22000D712}"/>
              </a:ext>
            </a:extLst>
          </p:cNvPr>
          <p:cNvSpPr txBox="1"/>
          <p:nvPr/>
        </p:nvSpPr>
        <p:spPr>
          <a:xfrm>
            <a:off x="4045528" y="1145095"/>
            <a:ext cx="443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serif"/>
              </a:rPr>
              <a:t>Understanding Student Progression Pathways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77AA8-E0E3-7A23-E0C7-95426825B62F}"/>
              </a:ext>
            </a:extLst>
          </p:cNvPr>
          <p:cNvSpPr txBox="1"/>
          <p:nvPr/>
        </p:nvSpPr>
        <p:spPr>
          <a:xfrm>
            <a:off x="609601" y="1514427"/>
            <a:ext cx="308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💡Context :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4492E-468D-DD11-C2AE-DE59F344B1F2}"/>
              </a:ext>
            </a:extLst>
          </p:cNvPr>
          <p:cNvSpPr txBox="1"/>
          <p:nvPr/>
        </p:nvSpPr>
        <p:spPr>
          <a:xfrm>
            <a:off x="838917" y="2274837"/>
            <a:ext cx="1067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Tracking student progression from school through college to university is crucial for understanding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Educational system effectiveness and identifying barriers to higher education access.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53AC2-5C29-D705-825A-2F67CFDB11EB}"/>
              </a:ext>
            </a:extLst>
          </p:cNvPr>
          <p:cNvSpPr txBox="1"/>
          <p:nvPr/>
        </p:nvSpPr>
        <p:spPr>
          <a:xfrm>
            <a:off x="609601" y="3429000"/>
            <a:ext cx="30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skerville Old Face" panose="02020602080505020303" pitchFamily="18" charset="0"/>
              </a:rPr>
              <a:t>🔍 Importance 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19B7-F463-5C71-6D27-1B6EBDD80C86}"/>
              </a:ext>
            </a:extLst>
          </p:cNvPr>
          <p:cNvSpPr txBox="1"/>
          <p:nvPr/>
        </p:nvSpPr>
        <p:spPr>
          <a:xfrm>
            <a:off x="838917" y="4075331"/>
            <a:ext cx="9955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This analysis helps policymakers identify states with successful progression models, understand dropout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patterns, address gender disparities, and develop targeted interventions to improve higher education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enrollment rates across India.</a:t>
            </a:r>
            <a:endParaRPr lang="en-IN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346027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EDA644-6547-8930-C12B-9B8332E4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40" y="3089564"/>
            <a:ext cx="11668869" cy="35939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DDDC69-BF1C-BCD9-ADC4-845A653B2E15}"/>
              </a:ext>
            </a:extLst>
          </p:cNvPr>
          <p:cNvSpPr txBox="1"/>
          <p:nvPr/>
        </p:nvSpPr>
        <p:spPr>
          <a:xfrm>
            <a:off x="749076" y="360218"/>
            <a:ext cx="4363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Transition Rate from PG to Ph.D.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4ADE1-A9A0-E47D-FEF5-45C18864AE01}"/>
              </a:ext>
            </a:extLst>
          </p:cNvPr>
          <p:cNvSpPr txBox="1"/>
          <p:nvPr/>
        </p:nvSpPr>
        <p:spPr>
          <a:xfrm>
            <a:off x="6096000" y="216014"/>
            <a:ext cx="58581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Top 10 States with the Largest Gender Gap in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Under Graduation Level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B4C5BE-5506-557E-BA2E-58CE3F775D29}"/>
              </a:ext>
            </a:extLst>
          </p:cNvPr>
          <p:cNvSpPr txBox="1"/>
          <p:nvPr/>
        </p:nvSpPr>
        <p:spPr>
          <a:xfrm>
            <a:off x="484909" y="1468123"/>
            <a:ext cx="5107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shows how many PG students move into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doctoral studies. The transition rate is generally low,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with only a few states supporting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higher research participation.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AC63B-9CAB-FF88-2806-B91FEB500D2C}"/>
              </a:ext>
            </a:extLst>
          </p:cNvPr>
          <p:cNvSpPr txBox="1"/>
          <p:nvPr/>
        </p:nvSpPr>
        <p:spPr>
          <a:xfrm>
            <a:off x="6261089" y="1481519"/>
            <a:ext cx="5527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/>
              <a:t>This chart identifies states where male-female enrolment gaps are widest at UG level. Such gaps indicate unequal opportunities for women in undergraduate education.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98955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C8231-171B-608C-C2F4-7458F2A9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3255818"/>
            <a:ext cx="11651672" cy="3463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F5F55F-A60E-D373-5742-E90719A4172C}"/>
              </a:ext>
            </a:extLst>
          </p:cNvPr>
          <p:cNvSpPr txBox="1"/>
          <p:nvPr/>
        </p:nvSpPr>
        <p:spPr>
          <a:xfrm>
            <a:off x="540327" y="318655"/>
            <a:ext cx="49648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Top 10 States with the Largest Gender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Gap in Post Graduation Level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FE92-A47B-25A6-4C4F-F8C5A37E946A}"/>
              </a:ext>
            </a:extLst>
          </p:cNvPr>
          <p:cNvSpPr txBox="1"/>
          <p:nvPr/>
        </p:nvSpPr>
        <p:spPr>
          <a:xfrm>
            <a:off x="6470073" y="318655"/>
            <a:ext cx="54517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Top 10 States with the Largest Gender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Gap in Ph.D.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293E6-6AC5-54EF-784C-9165975E4AB3}"/>
              </a:ext>
            </a:extLst>
          </p:cNvPr>
          <p:cNvSpPr txBox="1"/>
          <p:nvPr/>
        </p:nvSpPr>
        <p:spPr>
          <a:xfrm>
            <a:off x="571336" y="1741070"/>
            <a:ext cx="50964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visualization focuses on PG education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where gender disparities widen further. It highlights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states where fewer women continue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into advanced studies.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F7437-C9F5-B9B4-AB16-3D0D56A1D7AF}"/>
              </a:ext>
            </a:extLst>
          </p:cNvPr>
          <p:cNvSpPr txBox="1"/>
          <p:nvPr/>
        </p:nvSpPr>
        <p:spPr>
          <a:xfrm>
            <a:off x="6470073" y="1741070"/>
            <a:ext cx="51760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captures gender imbalance in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research-level education. Male dominance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 Ph.D. enrolment is evident, raising concerns about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inclusivity in higher education research.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01963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BD08C8-C521-FCC6-8364-1C3B60ACF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6" y="3429000"/>
            <a:ext cx="11592788" cy="3373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4D363-043B-05E3-C396-9A7806BC5C5E}"/>
              </a:ext>
            </a:extLst>
          </p:cNvPr>
          <p:cNvSpPr txBox="1"/>
          <p:nvPr/>
        </p:nvSpPr>
        <p:spPr>
          <a:xfrm>
            <a:off x="536745" y="318654"/>
            <a:ext cx="530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Distribution of Students in Specialized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Courses (Diploma, Certificate, Integrated)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AB399-C412-1788-775B-EED62A918960}"/>
              </a:ext>
            </a:extLst>
          </p:cNvPr>
          <p:cNvSpPr txBox="1"/>
          <p:nvPr/>
        </p:nvSpPr>
        <p:spPr>
          <a:xfrm>
            <a:off x="6622473" y="318654"/>
            <a:ext cx="54309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States Where Female Enrolment Exceeds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Male Enrolment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2E2AA-AC44-C776-92EC-4FD6E5D5B04C}"/>
              </a:ext>
            </a:extLst>
          </p:cNvPr>
          <p:cNvSpPr txBox="1"/>
          <p:nvPr/>
        </p:nvSpPr>
        <p:spPr>
          <a:xfrm>
            <a:off x="338909" y="1689161"/>
            <a:ext cx="570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analysis examines how students are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distributed across non-traditional courses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like diplomas, certificates, and integrated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programs. It reflects diversification </a:t>
            </a:r>
          </a:p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 education pathways.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0EC6C-5AEF-44A7-E007-C077629215BD}"/>
              </a:ext>
            </a:extLst>
          </p:cNvPr>
          <p:cNvSpPr txBox="1"/>
          <p:nvPr/>
        </p:nvSpPr>
        <p:spPr>
          <a:xfrm>
            <a:off x="6152765" y="1689160"/>
            <a:ext cx="57003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visualization highlights progressive states where women outnumber men in higher education enrolment. It is an encouraging trend pointing towards gender empowerment in education.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474079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6C65E-DB90-AF38-05EB-741C3E3E7B3E}"/>
              </a:ext>
            </a:extLst>
          </p:cNvPr>
          <p:cNvSpPr txBox="1"/>
          <p:nvPr/>
        </p:nvSpPr>
        <p:spPr>
          <a:xfrm>
            <a:off x="3595254" y="235528"/>
            <a:ext cx="500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Baskerville Old Face" panose="02020602080505020303" pitchFamily="18" charset="0"/>
              </a:rPr>
              <a:t>Major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7EE87-6563-9E3F-ADDD-B762480E305E}"/>
              </a:ext>
            </a:extLst>
          </p:cNvPr>
          <p:cNvSpPr txBox="1"/>
          <p:nvPr/>
        </p:nvSpPr>
        <p:spPr>
          <a:xfrm>
            <a:off x="3740052" y="820303"/>
            <a:ext cx="5001490" cy="37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Critical Insights from State-wise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73F3A-F59A-D5E9-A174-DC99E40FC5B4}"/>
              </a:ext>
            </a:extLst>
          </p:cNvPr>
          <p:cNvSpPr txBox="1"/>
          <p:nvPr/>
        </p:nvSpPr>
        <p:spPr>
          <a:xfrm>
            <a:off x="329165" y="1881334"/>
            <a:ext cx="1104860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Bahnschrift SemiLight" panose="020B0502040204020203" pitchFamily="34" charset="0"/>
              </a:rPr>
              <a:t>High Performing States</a:t>
            </a:r>
          </a:p>
          <a:p>
            <a:r>
              <a:rPr lang="en-US" dirty="0"/>
              <a:t>   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Kerala, Tamil Nadu, and Maharashtra show highest progression rates with 75-80% transition from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school to university education.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Bahnschrift SemiLight" panose="020B0502040204020203" pitchFamily="34" charset="0"/>
              </a:rPr>
              <a:t>Challenge States</a:t>
            </a:r>
          </a:p>
          <a:p>
            <a:r>
              <a:rPr lang="en-US" dirty="0"/>
              <a:t>   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Bihar, Uttar Pradesh, and Jharkhand face significant dropout challenges with only 35-45% progression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to higher education.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  <a:latin typeface="Bahnschrift SemiLight" panose="020B0502040204020203" pitchFamily="34" charset="0"/>
              </a:rPr>
              <a:t>Gender Paradox</a:t>
            </a:r>
          </a:p>
          <a:p>
            <a:r>
              <a:rPr lang="en-US" dirty="0"/>
              <a:t>   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While female enrollment improves at school level, significant gaps persist in STEM fields and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Postgraduate education.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2005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76D1A-A149-0180-7C67-80472A07CC5D}"/>
              </a:ext>
            </a:extLst>
          </p:cNvPr>
          <p:cNvSpPr txBox="1"/>
          <p:nvPr/>
        </p:nvSpPr>
        <p:spPr>
          <a:xfrm>
            <a:off x="3255818" y="110836"/>
            <a:ext cx="5680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askerville Old Face" panose="02020602080505020303" pitchFamily="18" charset="0"/>
              </a:rPr>
              <a:t>Policy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0CDA3-CF09-2605-6EA8-01570CEFEF7B}"/>
              </a:ext>
            </a:extLst>
          </p:cNvPr>
          <p:cNvSpPr txBox="1"/>
          <p:nvPr/>
        </p:nvSpPr>
        <p:spPr>
          <a:xfrm>
            <a:off x="3747653" y="757167"/>
            <a:ext cx="469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Strategic Interventions for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BB29D-DE37-B5ED-C576-7859BC4984FF}"/>
              </a:ext>
            </a:extLst>
          </p:cNvPr>
          <p:cNvSpPr txBox="1"/>
          <p:nvPr/>
        </p:nvSpPr>
        <p:spPr>
          <a:xfrm>
            <a:off x="443344" y="1765903"/>
            <a:ext cx="3449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💡Immediate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 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E1337-3534-502A-70ED-73F35DDF83AC}"/>
              </a:ext>
            </a:extLst>
          </p:cNvPr>
          <p:cNvSpPr txBox="1"/>
          <p:nvPr/>
        </p:nvSpPr>
        <p:spPr>
          <a:xfrm>
            <a:off x="817418" y="2330496"/>
            <a:ext cx="1021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serif"/>
              </a:rPr>
              <a:t>Establish state-specific intervention programs targeting high dropout regions, enhance scholarship schemes for underprivileged students, and create bridge courses for smooth transitions.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EF011-0381-1B80-E017-334A97DBE3A2}"/>
              </a:ext>
            </a:extLst>
          </p:cNvPr>
          <p:cNvSpPr txBox="1"/>
          <p:nvPr/>
        </p:nvSpPr>
        <p:spPr>
          <a:xfrm>
            <a:off x="443344" y="34953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Inter"/>
              </a:rPr>
              <a:t>🔍 </a:t>
            </a:r>
            <a:r>
              <a:rPr lang="en-IN" sz="2000" i="0" dirty="0">
                <a:solidFill>
                  <a:schemeClr val="tx2">
                    <a:lumMod val="75000"/>
                  </a:schemeClr>
                </a:solidFill>
                <a:effectLst/>
                <a:latin typeface="Inter"/>
              </a:rPr>
              <a:t>Long-term</a:t>
            </a:r>
            <a:r>
              <a:rPr lang="en-IN" b="1" i="0" dirty="0">
                <a:solidFill>
                  <a:schemeClr val="tx2">
                    <a:lumMod val="75000"/>
                  </a:schemeClr>
                </a:solidFill>
                <a:effectLst/>
                <a:latin typeface="Inter"/>
              </a:rPr>
              <a:t> </a:t>
            </a:r>
            <a:r>
              <a:rPr lang="en-IN" i="0" dirty="0">
                <a:solidFill>
                  <a:schemeClr val="tx2">
                    <a:lumMod val="75000"/>
                  </a:schemeClr>
                </a:solidFill>
                <a:effectLst/>
                <a:latin typeface="Bahnschrift SemiLight" panose="020B0502040204020203" pitchFamily="34" charset="0"/>
              </a:rPr>
              <a:t>Strategies</a:t>
            </a:r>
            <a:endParaRPr lang="en-IN" dirty="0">
              <a:solidFill>
                <a:schemeClr val="tx2">
                  <a:lumMod val="75000"/>
                </a:schemeClr>
              </a:solidFill>
              <a:latin typeface="Bahnschrift SemiLigh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94E57-5F5C-202B-6251-91760F0307D5}"/>
              </a:ext>
            </a:extLst>
          </p:cNvPr>
          <p:cNvSpPr txBox="1"/>
          <p:nvPr/>
        </p:nvSpPr>
        <p:spPr>
          <a:xfrm>
            <a:off x="817418" y="4059935"/>
            <a:ext cx="105393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Develop comprehensive tracking systems from school to university, strengthen vocational education pathways,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address infrastructure gaps in rural areas, and implement gender-sensitive policies to reduce disparities 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rif"/>
              </a:rPr>
              <a:t>in STEM education.</a:t>
            </a:r>
            <a:endParaRPr lang="en-IN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875976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16717-91D5-4416-569F-2669E053B6C7}"/>
              </a:ext>
            </a:extLst>
          </p:cNvPr>
          <p:cNvSpPr txBox="1"/>
          <p:nvPr/>
        </p:nvSpPr>
        <p:spPr>
          <a:xfrm>
            <a:off x="4530436" y="401781"/>
            <a:ext cx="3131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748DCA-6CFA-3973-0D2E-DBD71CC44173}"/>
              </a:ext>
            </a:extLst>
          </p:cNvPr>
          <p:cNvSpPr txBox="1"/>
          <p:nvPr/>
        </p:nvSpPr>
        <p:spPr>
          <a:xfrm>
            <a:off x="3435926" y="1048112"/>
            <a:ext cx="532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  <a:latin typeface="Bahnschrift SemiLight" panose="020B0502040204020203" pitchFamily="34" charset="0"/>
              </a:rPr>
              <a:t>Transforming India's Education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938B-B78B-19F1-17E6-DC01343E87B4}"/>
              </a:ext>
            </a:extLst>
          </p:cNvPr>
          <p:cNvSpPr txBox="1"/>
          <p:nvPr/>
        </p:nvSpPr>
        <p:spPr>
          <a:xfrm>
            <a:off x="374073" y="2063775"/>
            <a:ext cx="1140229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SemiLight" panose="020B0502040204020203" pitchFamily="34" charset="0"/>
              </a:rPr>
              <a:t>💡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Key Takeaways </a:t>
            </a:r>
            <a:br>
              <a:rPr lang="en-IN" b="1" dirty="0"/>
            </a:br>
            <a:r>
              <a:rPr lang="en-IN" b="1" dirty="0"/>
              <a:t>       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State-wise analysis reveals significant disparities in student progression, with southern states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outperforming northern and eastern regions in higher education access.</a:t>
            </a:r>
            <a:br>
              <a:rPr lang="en-US" sz="2000" dirty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🔍 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  <a:latin typeface="Bahnschrift SemiLight" panose="020B0502040204020203" pitchFamily="34" charset="0"/>
              </a:rPr>
              <a:t>Future Outlook</a:t>
            </a:r>
            <a:br>
              <a:rPr lang="en-IN" b="1" dirty="0"/>
            </a:br>
            <a:r>
              <a:rPr lang="en-IN" b="1" dirty="0"/>
              <a:t>         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Systematic tracking of student progression is essential for evidence-based policy making.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 Targeted interventions addressing regional, gender, and socioeconomic disparities will be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         crucial for achieving 50% GER by 2035 as envisioned in NEP 2020.</a:t>
            </a:r>
            <a:endParaRPr lang="en-IN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193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C064E8-6856-8363-0E46-F60CF80F6E0E}"/>
              </a:ext>
            </a:extLst>
          </p:cNvPr>
          <p:cNvSpPr txBox="1"/>
          <p:nvPr/>
        </p:nvSpPr>
        <p:spPr>
          <a:xfrm>
            <a:off x="4800600" y="2491724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6FF59-4194-BE97-500E-978142B4AC1D}"/>
              </a:ext>
            </a:extLst>
          </p:cNvPr>
          <p:cNvSpPr txBox="1"/>
          <p:nvPr/>
        </p:nvSpPr>
        <p:spPr>
          <a:xfrm>
            <a:off x="4800600" y="313805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2">
                    <a:lumMod val="25000"/>
                  </a:schemeClr>
                </a:solidFill>
                <a:latin typeface="Bahnschrift SemiLight" panose="020B0502040204020203" pitchFamily="34" charset="0"/>
              </a:rPr>
              <a:t>Questions &amp; 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BE5C89-05B1-5E7C-7104-2B6222413F4C}"/>
              </a:ext>
            </a:extLst>
          </p:cNvPr>
          <p:cNvSpPr txBox="1"/>
          <p:nvPr/>
        </p:nvSpPr>
        <p:spPr>
          <a:xfrm>
            <a:off x="1453600" y="4277032"/>
            <a:ext cx="943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rif"/>
              </a:rPr>
              <a:t>Project Team: Education Analytics Division | Contact: </a:t>
            </a:r>
            <a:r>
              <a:rPr lang="en-US" u="sng" dirty="0">
                <a:solidFill>
                  <a:schemeClr val="accent3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https://classroomtech.in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rif"/>
              </a:rPr>
              <a:t> | Ph: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8981838547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rif"/>
              </a:rPr>
              <a:t> | </a:t>
            </a:r>
          </a:p>
          <a:p>
            <a:pPr algn="ctr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serif"/>
              </a:rPr>
              <a:t>Kolkata, India</a:t>
            </a:r>
            <a:endParaRPr lang="en-IN" dirty="0">
              <a:solidFill>
                <a:schemeClr val="accent3">
                  <a:lumMod val="7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4051230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229DA-2FAE-6202-6A2A-9923504AD0A1}"/>
              </a:ext>
            </a:extLst>
          </p:cNvPr>
          <p:cNvSpPr txBox="1"/>
          <p:nvPr/>
        </p:nvSpPr>
        <p:spPr>
          <a:xfrm>
            <a:off x="4306529" y="565284"/>
            <a:ext cx="6027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askerville Old Face" panose="02020602080505020303" pitchFamily="18" charset="0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6D492-1A8D-86DF-5D32-50DC1535AB64}"/>
              </a:ext>
            </a:extLst>
          </p:cNvPr>
          <p:cNvSpPr txBox="1"/>
          <p:nvPr/>
        </p:nvSpPr>
        <p:spPr>
          <a:xfrm>
            <a:off x="4853783" y="1230970"/>
            <a:ext cx="3075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serif"/>
              </a:rPr>
              <a:t>Key Goals &amp; Focus Areas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0E934-713B-84D3-D7C9-24E88C10600A}"/>
              </a:ext>
            </a:extLst>
          </p:cNvPr>
          <p:cNvSpPr txBox="1"/>
          <p:nvPr/>
        </p:nvSpPr>
        <p:spPr>
          <a:xfrm>
            <a:off x="530942" y="2353827"/>
            <a:ext cx="1113994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Baskerville Old Face" panose="02020602080505020303" pitchFamily="18" charset="0"/>
              </a:rPr>
              <a:t>Dropout Analysis :</a:t>
            </a:r>
          </a:p>
          <a:p>
            <a:r>
              <a:rPr lang="en-IN" dirty="0"/>
              <a:t>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Identify critical transition points where students discontinue education from school to university level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     across different states.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Baskerville Old Face" panose="02020602080505020303" pitchFamily="18" charset="0"/>
              </a:rPr>
              <a:t>State Comparison :</a:t>
            </a:r>
          </a:p>
          <a:p>
            <a:r>
              <a:rPr lang="en-IN" dirty="0"/>
              <a:t>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Compare progression rates between states to identify best practices and areas requiring intervention.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dirty="0">
                <a:latin typeface="Baskerville Old Face" panose="02020602080505020303" pitchFamily="18" charset="0"/>
              </a:rPr>
              <a:t>Gender Gap Assessment :</a:t>
            </a:r>
          </a:p>
          <a:p>
            <a:r>
              <a:rPr lang="en-IN" dirty="0"/>
              <a:t>  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Analyze male vs female enrollment patterns and progression rates to address gender-based educational </a:t>
            </a:r>
          </a:p>
          <a:p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serif"/>
              </a:rPr>
              <a:t>     disparities.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  <a:latin typeface="serif"/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65863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640DD-59C5-4145-8E31-333B6A3A5D51}"/>
              </a:ext>
            </a:extLst>
          </p:cNvPr>
          <p:cNvSpPr txBox="1"/>
          <p:nvPr/>
        </p:nvSpPr>
        <p:spPr>
          <a:xfrm>
            <a:off x="3634180" y="540328"/>
            <a:ext cx="5652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Baskerville Old Face" panose="02020602080505020303" pitchFamily="18" charset="0"/>
              </a:rPr>
              <a:t>Research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50BE5B-2CA2-5402-6FD3-DD8CC7F500C6}"/>
              </a:ext>
            </a:extLst>
          </p:cNvPr>
          <p:cNvSpPr txBox="1"/>
          <p:nvPr/>
        </p:nvSpPr>
        <p:spPr>
          <a:xfrm>
            <a:off x="4222997" y="1186659"/>
            <a:ext cx="447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serif"/>
              </a:rPr>
              <a:t>Systematic Data Analysis 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BEF5A-1B4C-CA70-B4FE-57E550DCE373}"/>
              </a:ext>
            </a:extLst>
          </p:cNvPr>
          <p:cNvSpPr txBox="1"/>
          <p:nvPr/>
        </p:nvSpPr>
        <p:spPr>
          <a:xfrm>
            <a:off x="494628" y="2976922"/>
            <a:ext cx="200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Collection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61F6B-0D71-8AB5-9B70-7F19477C8340}"/>
              </a:ext>
            </a:extLst>
          </p:cNvPr>
          <p:cNvSpPr txBox="1"/>
          <p:nvPr/>
        </p:nvSpPr>
        <p:spPr>
          <a:xfrm>
            <a:off x="397766" y="3429000"/>
            <a:ext cx="23868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Gather data from UDISE+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and AISHE datasets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covering 36 states/UTs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across all education levels.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BAA4C-ACBC-1268-26C0-1337FAAD4D93}"/>
              </a:ext>
            </a:extLst>
          </p:cNvPr>
          <p:cNvSpPr txBox="1"/>
          <p:nvPr/>
        </p:nvSpPr>
        <p:spPr>
          <a:xfrm>
            <a:off x="3504283" y="2955005"/>
            <a:ext cx="169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Processing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72577E-02B6-F7A3-7687-456D37567344}"/>
              </a:ext>
            </a:extLst>
          </p:cNvPr>
          <p:cNvSpPr txBox="1"/>
          <p:nvPr/>
        </p:nvSpPr>
        <p:spPr>
          <a:xfrm>
            <a:off x="6645117" y="2976922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Visualization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1ED28-58FE-9DE8-DA6E-941D41D95B62}"/>
              </a:ext>
            </a:extLst>
          </p:cNvPr>
          <p:cNvSpPr txBox="1"/>
          <p:nvPr/>
        </p:nvSpPr>
        <p:spPr>
          <a:xfrm>
            <a:off x="9792987" y="2976922"/>
            <a:ext cx="96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Analysis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5C1A1-B7EB-FC34-4C76-93F6AB68D442}"/>
              </a:ext>
            </a:extLst>
          </p:cNvPr>
          <p:cNvSpPr txBox="1"/>
          <p:nvPr/>
        </p:nvSpPr>
        <p:spPr>
          <a:xfrm>
            <a:off x="3070077" y="3426542"/>
            <a:ext cx="2563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Clean, standardize,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and integrate datasets to ensure consistency across different data sources.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F7A88-D546-A9B5-FB76-679A2B6576B4}"/>
              </a:ext>
            </a:extLst>
          </p:cNvPr>
          <p:cNvSpPr txBox="1"/>
          <p:nvPr/>
        </p:nvSpPr>
        <p:spPr>
          <a:xfrm>
            <a:off x="5919519" y="3426542"/>
            <a:ext cx="2972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Create interactive dashboards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in Power BI for comprehensive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state-wise analysis and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trend identification.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2A09F-C897-FB26-DE1C-E03297CB1E63}"/>
              </a:ext>
            </a:extLst>
          </p:cNvPr>
          <p:cNvSpPr txBox="1"/>
          <p:nvPr/>
        </p:nvSpPr>
        <p:spPr>
          <a:xfrm>
            <a:off x="9009613" y="3426542"/>
            <a:ext cx="26842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Perform statistical analysis to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identify progression patterns,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dropout factors, and </a:t>
            </a:r>
          </a:p>
          <a:p>
            <a:pPr algn="ctr"/>
            <a:r>
              <a:rPr lang="en-US" sz="1600" dirty="0">
                <a:solidFill>
                  <a:schemeClr val="tx2">
                    <a:lumMod val="75000"/>
                  </a:schemeClr>
                </a:solidFill>
                <a:latin typeface="serif"/>
              </a:rPr>
              <a:t>gender disparities.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05262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77708-7652-A541-2BF5-F62C501E0D18}"/>
              </a:ext>
            </a:extLst>
          </p:cNvPr>
          <p:cNvSpPr txBox="1"/>
          <p:nvPr/>
        </p:nvSpPr>
        <p:spPr>
          <a:xfrm>
            <a:off x="1180078" y="570016"/>
            <a:ext cx="983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Total enrolment by academic level (Pre-Primary, Primary, Upper Primary, </a:t>
            </a:r>
          </a:p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Secondary, Higher Secondary)</a:t>
            </a:r>
            <a:endParaRPr lang="en-IN" sz="2400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2E06F-0A17-1154-7983-A39CE0AA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27" y="1593273"/>
            <a:ext cx="7188067" cy="492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F0B938-0C40-D34A-7473-96F71AF2E193}"/>
              </a:ext>
            </a:extLst>
          </p:cNvPr>
          <p:cNvSpPr txBox="1"/>
          <p:nvPr/>
        </p:nvSpPr>
        <p:spPr>
          <a:xfrm>
            <a:off x="501206" y="2073092"/>
            <a:ext cx="37659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visualizes total student enrolment across different academic levels, highlighting the distribution from Pre-Primary to Higher Secondary and showing the progression of students through the school system.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7713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8BADCF-1B7D-FF1A-28F9-14B4FA1BA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91" y="1964743"/>
            <a:ext cx="6317671" cy="42005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08CF42-80DD-551C-90D7-C65EAAC04F06}"/>
              </a:ext>
            </a:extLst>
          </p:cNvPr>
          <p:cNvSpPr txBox="1"/>
          <p:nvPr/>
        </p:nvSpPr>
        <p:spPr>
          <a:xfrm>
            <a:off x="1814945" y="692728"/>
            <a:ext cx="8562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Top 10 states most focused on Pre-Primary education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EC318-5FB8-85D7-FB13-09BC467A9F20}"/>
              </a:ext>
            </a:extLst>
          </p:cNvPr>
          <p:cNvSpPr txBox="1"/>
          <p:nvPr/>
        </p:nvSpPr>
        <p:spPr>
          <a:xfrm>
            <a:off x="568038" y="1964743"/>
            <a:ext cx="43666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highlights the top 10 states with the highest enrolment in Pre-Primary education, showcasing regions that place strong emphasis on early childhood learning.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91927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C71759-4C55-A04A-DCCF-92DD9CEC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949" y="1992476"/>
            <a:ext cx="8378051" cy="3563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71661-9564-EE60-CCCF-6FB23288E19C}"/>
              </a:ext>
            </a:extLst>
          </p:cNvPr>
          <p:cNvSpPr txBox="1"/>
          <p:nvPr/>
        </p:nvSpPr>
        <p:spPr>
          <a:xfrm>
            <a:off x="1357744" y="540327"/>
            <a:ext cx="9476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Top 10 states with the highest enrolment in Secondary level. 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9393E-F933-5F9D-9CEE-A6C5AD280E6A}"/>
              </a:ext>
            </a:extLst>
          </p:cNvPr>
          <p:cNvSpPr txBox="1"/>
          <p:nvPr/>
        </p:nvSpPr>
        <p:spPr>
          <a:xfrm>
            <a:off x="346364" y="2080966"/>
            <a:ext cx="34304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This chart shows the top 10 states with the highest enrolment at the Secondary level, reflecting stronger student retention and transition from elementary education.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33854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CA83E-1E7D-B03A-5EF8-B5D3309B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238" y="1798444"/>
            <a:ext cx="6725522" cy="38484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25D55F-512D-D6E3-7925-EEBF66BF0356}"/>
              </a:ext>
            </a:extLst>
          </p:cNvPr>
          <p:cNvSpPr txBox="1"/>
          <p:nvPr/>
        </p:nvSpPr>
        <p:spPr>
          <a:xfrm>
            <a:off x="1302327" y="512618"/>
            <a:ext cx="958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States where students enrolment in Upper Primary is huge</a:t>
            </a:r>
            <a:endParaRPr lang="en-IN" sz="2800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5D587-31B4-7AC3-6D05-577108308FC2}"/>
              </a:ext>
            </a:extLst>
          </p:cNvPr>
          <p:cNvSpPr txBox="1"/>
          <p:nvPr/>
        </p:nvSpPr>
        <p:spPr>
          <a:xfrm>
            <a:off x="318816" y="1797784"/>
            <a:ext cx="42764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The line chart highlights states with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significantly high enrolment in the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Upper Primary level, indicating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strong progression of students </a:t>
            </a:r>
          </a:p>
          <a:p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      beyond the Primary stage.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1193109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0D333B-2AF4-4080-BAB2-54D7AECD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40" y="1377387"/>
            <a:ext cx="4986037" cy="5052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2EEC90-6DAB-2B68-1B1A-436565BCAA67}"/>
              </a:ext>
            </a:extLst>
          </p:cNvPr>
          <p:cNvSpPr txBox="1"/>
          <p:nvPr/>
        </p:nvSpPr>
        <p:spPr>
          <a:xfrm>
            <a:off x="1256662" y="428263"/>
            <a:ext cx="9678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askerville Old Face" panose="02020602080505020303" pitchFamily="18" charset="0"/>
              </a:rPr>
              <a:t>State-wise drop in enrolment from Class 1 to Class 5.</a:t>
            </a:r>
            <a:endParaRPr lang="en-IN" sz="3200" dirty="0">
              <a:latin typeface="Baskerville Old Face" panose="020206020805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0394E-AA66-930A-3D11-5C4939D58D7E}"/>
              </a:ext>
            </a:extLst>
          </p:cNvPr>
          <p:cNvSpPr txBox="1"/>
          <p:nvPr/>
        </p:nvSpPr>
        <p:spPr>
          <a:xfrm>
            <a:off x="630618" y="1797784"/>
            <a:ext cx="4427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serif"/>
              </a:rPr>
              <a:t>The pie chart shows the state-wise share of student dropouts between Class 1 and Class 5, highlighting regions where early school retention is a major challenge.</a:t>
            </a:r>
            <a:endParaRPr lang="en-IN" sz="2000" dirty="0">
              <a:solidFill>
                <a:schemeClr val="bg2">
                  <a:lumMod val="25000"/>
                </a:schemeClr>
              </a:solidFill>
              <a:latin typeface="serif"/>
            </a:endParaRPr>
          </a:p>
        </p:txBody>
      </p:sp>
    </p:spTree>
    <p:extLst>
      <p:ext uri="{BB962C8B-B14F-4D97-AF65-F5344CB8AC3E}">
        <p14:creationId xmlns:p14="http://schemas.microsoft.com/office/powerpoint/2010/main" val="207343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1477</Words>
  <Application>Microsoft Office PowerPoint</Application>
  <PresentationFormat>Widescreen</PresentationFormat>
  <Paragraphs>194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Bahnschrift SemiLight</vt:lpstr>
      <vt:lpstr>Baskerville Old Face</vt:lpstr>
      <vt:lpstr>Calibri</vt:lpstr>
      <vt:lpstr>Calibri Light</vt:lpstr>
      <vt:lpstr>Inter</vt:lpstr>
      <vt:lpstr>sans-serif</vt:lpstr>
      <vt:lpstr>serif</vt:lpstr>
      <vt:lpstr>Wingdings</vt:lpstr>
      <vt:lpstr>Office Theme</vt:lpstr>
      <vt:lpstr>State-wise Student  Progression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Pallabi Biswas</dc:creator>
  <cp:lastModifiedBy>Pallabi Biswas</cp:lastModifiedBy>
  <cp:revision>43</cp:revision>
  <dcterms:created xsi:type="dcterms:W3CDTF">2025-09-01T05:00:49Z</dcterms:created>
  <dcterms:modified xsi:type="dcterms:W3CDTF">2025-09-01T15:12:28Z</dcterms:modified>
</cp:coreProperties>
</file>