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56" r:id="rId4"/>
    <p:sldId id="284" r:id="rId5"/>
    <p:sldId id="285" r:id="rId6"/>
    <p:sldId id="257" r:id="rId7"/>
    <p:sldId id="286" r:id="rId8"/>
    <p:sldId id="287" r:id="rId9"/>
    <p:sldId id="28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89" r:id="rId25"/>
    <p:sldId id="273" r:id="rId26"/>
    <p:sldId id="290" r:id="rId27"/>
    <p:sldId id="274" r:id="rId28"/>
    <p:sldId id="291" r:id="rId29"/>
    <p:sldId id="275" r:id="rId30"/>
    <p:sldId id="292" r:id="rId31"/>
    <p:sldId id="276" r:id="rId32"/>
    <p:sldId id="293" r:id="rId33"/>
    <p:sldId id="277" r:id="rId34"/>
    <p:sldId id="294" r:id="rId35"/>
    <p:sldId id="278" r:id="rId36"/>
    <p:sldId id="280" r:id="rId37"/>
    <p:sldId id="295" r:id="rId38"/>
    <p:sldId id="296" r:id="rId39"/>
    <p:sldId id="28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A94D-2678-E53F-9A80-E420D499D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E580CA-147B-576C-8CED-4004C2DD1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BFB58D-A143-0C27-E055-98D7BCD05E70}"/>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88587BD6-EA8E-3545-BAE6-1BFBA1278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46618-FDD6-9DAC-7D8C-B4EA53BDDE8D}"/>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257935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2DBC-5C69-14B0-82AF-5F8DE12702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57F61-04BE-ADC6-FC64-53273EBD8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9E64A-444C-C985-B707-91A6502F2BA8}"/>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13F35CE2-E0E8-0101-8D1E-74A618A52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15352-6D25-9CED-15D5-036EB7173789}"/>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208916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E2CFB-B071-9635-B97D-8104D04D04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0F7B90-E9E8-E3C3-D16A-A66EF6776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01279-BE50-CF60-63C8-2DF51408E268}"/>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CC1F93D1-DE08-7E88-95E4-58DE5D25A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4F639-E193-3148-5BA7-F1640D9BB3F9}"/>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219189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A7B8-6EBE-06FA-EFFA-5DCB580AF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3770B-6B58-3A84-341B-6A3716416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8838E-8F60-EA04-7851-964C61F7D263}"/>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6292C8A0-E721-92E0-6638-B2CD07217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50672-35C9-18F3-D8A7-968F6B1CCA4C}"/>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1579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47BC-4CA9-D31F-48FE-E1EC88F52B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520608-A9E9-8F68-962B-68B04570E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967D6-AF5C-DB4F-24D2-E269409EA5A2}"/>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D8EC2CD5-0FE3-E636-AAAF-F6346A94D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C4CD4-D00A-EFD6-DC38-CD0CC1F91681}"/>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236018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117-1E0D-7885-70FC-529563A74F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F59E60-44F9-AA8D-5209-1FD97CF91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86F267-7464-7B99-BE30-7F5E3260D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DFE82B-C72D-C9A0-F443-801346F2BAC5}"/>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6" name="Footer Placeholder 5">
            <a:extLst>
              <a:ext uri="{FF2B5EF4-FFF2-40B4-BE49-F238E27FC236}">
                <a16:creationId xmlns:a16="http://schemas.microsoft.com/office/drawing/2014/main" id="{1CAA08A6-DD47-BC8A-878A-E1C90315E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7D846-869E-C6E3-2386-7CB60F4C7E26}"/>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72657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21A5-908C-97EF-EE81-AC1F601650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7EECE-A216-B7C0-41A4-B4B7DB0FA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13920-4FED-482C-7040-9A3922C09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3BA7A3-5603-2888-64DD-A8D9E591B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39CE7-C53C-3F6D-2BF4-48E811E76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C2F0B4-3F3D-A872-F7BE-0D66C5DDE3FB}"/>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8" name="Footer Placeholder 7">
            <a:extLst>
              <a:ext uri="{FF2B5EF4-FFF2-40B4-BE49-F238E27FC236}">
                <a16:creationId xmlns:a16="http://schemas.microsoft.com/office/drawing/2014/main" id="{E9FEADAB-C977-BD3F-AEE1-EE3054C8AD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FCD366-1BF7-F771-31DD-EBBE5731355E}"/>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91633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7686-E766-4A46-0CA6-C245A6620A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767C39-5FED-4A13-C3A0-D02B17088520}"/>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4" name="Footer Placeholder 3">
            <a:extLst>
              <a:ext uri="{FF2B5EF4-FFF2-40B4-BE49-F238E27FC236}">
                <a16:creationId xmlns:a16="http://schemas.microsoft.com/office/drawing/2014/main" id="{CB9A4E8F-92D3-0BA7-D1C4-E92643E6A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6D7D2C-4527-1FCE-20EC-C08802F5EBB8}"/>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338306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56E95-2D7B-9036-3749-36F8DDDDCEC9}"/>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3" name="Footer Placeholder 2">
            <a:extLst>
              <a:ext uri="{FF2B5EF4-FFF2-40B4-BE49-F238E27FC236}">
                <a16:creationId xmlns:a16="http://schemas.microsoft.com/office/drawing/2014/main" id="{2B3ECF02-2B0E-DB61-4B0C-F71D219234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6B9D6-AD50-5831-2C8E-921BFB7A366E}"/>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363962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2EB2-4A23-0AC8-C2CB-DAA0968EC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5E1EB-753B-76E3-EF7F-59CF87771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BD811A-C785-18AD-61ED-DAFB415FF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6229B-5E3F-17C0-D8ED-F37C55E1D0EA}"/>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6" name="Footer Placeholder 5">
            <a:extLst>
              <a:ext uri="{FF2B5EF4-FFF2-40B4-BE49-F238E27FC236}">
                <a16:creationId xmlns:a16="http://schemas.microsoft.com/office/drawing/2014/main" id="{48848EE7-C7D0-1059-4BC2-E46FA8111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3A998-26DA-374B-65B8-2DDAFF58DA91}"/>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133503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0510-EF4F-285C-4ABB-28973A021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63CF9-8E0B-6A70-79F7-7CC6140F6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CBD5ED-A025-E065-6B91-DD45D9F05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20F54-92D8-5934-AA82-2CB1B7E21A76}"/>
              </a:ext>
            </a:extLst>
          </p:cNvPr>
          <p:cNvSpPr>
            <a:spLocks noGrp="1"/>
          </p:cNvSpPr>
          <p:nvPr>
            <p:ph type="dt" sz="half" idx="10"/>
          </p:nvPr>
        </p:nvSpPr>
        <p:spPr/>
        <p:txBody>
          <a:bodyPr/>
          <a:lstStyle/>
          <a:p>
            <a:fld id="{56D22017-82E7-4D87-9EA0-F23E5633340A}" type="datetimeFigureOut">
              <a:rPr lang="en-IN" smtClean="0"/>
              <a:t>14-09-2025</a:t>
            </a:fld>
            <a:endParaRPr lang="en-IN"/>
          </a:p>
        </p:txBody>
      </p:sp>
      <p:sp>
        <p:nvSpPr>
          <p:cNvPr id="6" name="Footer Placeholder 5">
            <a:extLst>
              <a:ext uri="{FF2B5EF4-FFF2-40B4-BE49-F238E27FC236}">
                <a16:creationId xmlns:a16="http://schemas.microsoft.com/office/drawing/2014/main" id="{3624B737-6540-ED0D-0503-C6C6EF67F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5FA26-90AC-2F4B-38FA-F298E22DA8E4}"/>
              </a:ext>
            </a:extLst>
          </p:cNvPr>
          <p:cNvSpPr>
            <a:spLocks noGrp="1"/>
          </p:cNvSpPr>
          <p:nvPr>
            <p:ph type="sldNum" sz="quarter" idx="12"/>
          </p:nvPr>
        </p:nvSpPr>
        <p:spPr/>
        <p:txBody>
          <a:bodyPr/>
          <a:lstStyle/>
          <a:p>
            <a:fld id="{B30396B9-2811-45EA-B71F-F27C6C36E079}" type="slidenum">
              <a:rPr lang="en-IN" smtClean="0"/>
              <a:t>‹#›</a:t>
            </a:fld>
            <a:endParaRPr lang="en-IN"/>
          </a:p>
        </p:txBody>
      </p:sp>
    </p:spTree>
    <p:extLst>
      <p:ext uri="{BB962C8B-B14F-4D97-AF65-F5344CB8AC3E}">
        <p14:creationId xmlns:p14="http://schemas.microsoft.com/office/powerpoint/2010/main" val="382888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B9914-F2E3-9C3B-C56A-9BB16E77A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0B5FC-FD37-B6D7-13A5-05099EB9D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C684D-4B63-C68C-016B-7423FD248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22017-82E7-4D87-9EA0-F23E5633340A}" type="datetimeFigureOut">
              <a:rPr lang="en-IN" smtClean="0"/>
              <a:t>14-09-2025</a:t>
            </a:fld>
            <a:endParaRPr lang="en-IN"/>
          </a:p>
        </p:txBody>
      </p:sp>
      <p:sp>
        <p:nvSpPr>
          <p:cNvPr id="5" name="Footer Placeholder 4">
            <a:extLst>
              <a:ext uri="{FF2B5EF4-FFF2-40B4-BE49-F238E27FC236}">
                <a16:creationId xmlns:a16="http://schemas.microsoft.com/office/drawing/2014/main" id="{46430D54-7FAE-1E12-FC9C-04F7CAD4C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39D1DC-79C7-22C7-13C3-7DB31BC55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396B9-2811-45EA-B71F-F27C6C36E079}" type="slidenum">
              <a:rPr lang="en-IN" smtClean="0"/>
              <a:t>‹#›</a:t>
            </a:fld>
            <a:endParaRPr lang="en-IN"/>
          </a:p>
        </p:txBody>
      </p:sp>
    </p:spTree>
    <p:extLst>
      <p:ext uri="{BB962C8B-B14F-4D97-AF65-F5344CB8AC3E}">
        <p14:creationId xmlns:p14="http://schemas.microsoft.com/office/powerpoint/2010/main" val="380047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assroomtech.i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linkedin.com/company/classroom-te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Palla04/Education_Data_Analysi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Palla04/Education_Data_Analysis" TargetMode="External"/><Relationship Id="rId2" Type="http://schemas.openxmlformats.org/officeDocument/2006/relationships/hyperlink" Target="https://learn.microsoft.com/en-us/power-bi/"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9547B5-59CC-9C85-4C6F-EDF961C6E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76299"/>
            <a:ext cx="4410075" cy="638175"/>
          </a:xfrm>
          <a:prstGeom prst="rect">
            <a:avLst/>
          </a:prstGeom>
        </p:spPr>
      </p:pic>
      <p:sp>
        <p:nvSpPr>
          <p:cNvPr id="6" name="TextBox 5">
            <a:extLst>
              <a:ext uri="{FF2B5EF4-FFF2-40B4-BE49-F238E27FC236}">
                <a16:creationId xmlns:a16="http://schemas.microsoft.com/office/drawing/2014/main" id="{6C6E7A81-D337-4B5F-306D-12DAAA2F59CD}"/>
              </a:ext>
            </a:extLst>
          </p:cNvPr>
          <p:cNvSpPr txBox="1"/>
          <p:nvPr/>
        </p:nvSpPr>
        <p:spPr>
          <a:xfrm>
            <a:off x="6289964" y="2076189"/>
            <a:ext cx="2328974"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Internship Under : </a:t>
            </a:r>
          </a:p>
        </p:txBody>
      </p:sp>
      <p:sp>
        <p:nvSpPr>
          <p:cNvPr id="7" name="TextBox 6">
            <a:extLst>
              <a:ext uri="{FF2B5EF4-FFF2-40B4-BE49-F238E27FC236}">
                <a16:creationId xmlns:a16="http://schemas.microsoft.com/office/drawing/2014/main" id="{41CEDF29-3154-32CC-B1DC-84EEFDA8514A}"/>
              </a:ext>
            </a:extLst>
          </p:cNvPr>
          <p:cNvSpPr txBox="1"/>
          <p:nvPr/>
        </p:nvSpPr>
        <p:spPr>
          <a:xfrm>
            <a:off x="6289964" y="3114474"/>
            <a:ext cx="5444836" cy="230832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Phone: </a:t>
            </a:r>
          </a:p>
          <a:p>
            <a:r>
              <a:rPr lang="en-US" dirty="0"/>
              <a:t>8981838547</a:t>
            </a:r>
            <a:br>
              <a:rPr lang="en-US" dirty="0">
                <a:solidFill>
                  <a:schemeClr val="accent6"/>
                </a:solidFill>
              </a:rPr>
            </a:br>
            <a:r>
              <a:rPr lang="en-US" b="1" dirty="0">
                <a:latin typeface="Arial" panose="020B0604020202020204" pitchFamily="34" charset="0"/>
                <a:cs typeface="Arial" panose="020B0604020202020204" pitchFamily="34" charset="0"/>
              </a:rPr>
              <a:t>Website:</a:t>
            </a:r>
            <a:r>
              <a:rPr lang="en-US" dirty="0">
                <a:latin typeface="Arial" panose="020B0604020202020204" pitchFamily="34" charset="0"/>
                <a:cs typeface="Arial" panose="020B0604020202020204" pitchFamily="34" charset="0"/>
              </a:rPr>
              <a:t> </a:t>
            </a:r>
          </a:p>
          <a:p>
            <a:r>
              <a:rPr lang="en-US" dirty="0">
                <a:hlinkClick r:id="rId3">
                  <a:extLst>
                    <a:ext uri="{A12FA001-AC4F-418D-AE19-62706E023703}">
                      <ahyp:hlinkClr xmlns:ahyp="http://schemas.microsoft.com/office/drawing/2018/hyperlinkcolor" val="tx"/>
                    </a:ext>
                  </a:extLst>
                </a:hlinkClick>
              </a:rPr>
              <a:t>https://classroomtech.in</a:t>
            </a:r>
            <a:br>
              <a:rPr lang="en-US" dirty="0"/>
            </a:br>
            <a:r>
              <a:rPr lang="en-US" b="1" dirty="0">
                <a:latin typeface="Arial" panose="020B0604020202020204" pitchFamily="34" charset="0"/>
                <a:cs typeface="Arial" panose="020B0604020202020204" pitchFamily="34" charset="0"/>
              </a:rPr>
              <a:t>LinkedIn: </a:t>
            </a:r>
          </a:p>
          <a:p>
            <a:r>
              <a:rPr lang="en-US" dirty="0">
                <a:hlinkClick r:id="rId4">
                  <a:extLst>
                    <a:ext uri="{A12FA001-AC4F-418D-AE19-62706E023703}">
                      <ahyp:hlinkClr xmlns:ahyp="http://schemas.microsoft.com/office/drawing/2018/hyperlinkcolor" val="tx"/>
                    </a:ext>
                  </a:extLst>
                </a:hlinkClick>
              </a:rPr>
              <a:t>https://www.linkedin.com/company/classroom-tech/</a:t>
            </a:r>
            <a:br>
              <a:rPr lang="en-US" dirty="0">
                <a:solidFill>
                  <a:schemeClr val="accent6"/>
                </a:solidFill>
              </a:rPr>
            </a:br>
            <a:r>
              <a:rPr lang="en-US" b="1" dirty="0">
                <a:latin typeface="Arial" panose="020B0604020202020204" pitchFamily="34" charset="0"/>
                <a:cs typeface="Arial" panose="020B0604020202020204" pitchFamily="34" charset="0"/>
              </a:rPr>
              <a:t>Duration: </a:t>
            </a:r>
          </a:p>
          <a:p>
            <a:r>
              <a:rPr lang="en-US" dirty="0"/>
              <a:t>2 months 1st August 2025 to 30th September 2025</a:t>
            </a:r>
            <a:endParaRPr lang="en-IN" dirty="0"/>
          </a:p>
        </p:txBody>
      </p:sp>
      <p:pic>
        <p:nvPicPr>
          <p:cNvPr id="1030" name="Picture 6">
            <a:extLst>
              <a:ext uri="{FF2B5EF4-FFF2-40B4-BE49-F238E27FC236}">
                <a16:creationId xmlns:a16="http://schemas.microsoft.com/office/drawing/2014/main" id="{96FCD8F0-F797-BB7B-4563-3F4A4F445B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00531" y="1731760"/>
            <a:ext cx="772630" cy="7726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5979E7D7-C273-D12D-296E-94F8BF8C8652}"/>
              </a:ext>
            </a:extLst>
          </p:cNvPr>
          <p:cNvPicPr>
            <a:picLocks noChangeAspect="1"/>
          </p:cNvPicPr>
          <p:nvPr/>
        </p:nvPicPr>
        <p:blipFill>
          <a:blip r:embed="rId6"/>
          <a:stretch>
            <a:fillRect/>
          </a:stretch>
        </p:blipFill>
        <p:spPr>
          <a:xfrm>
            <a:off x="733424" y="819150"/>
            <a:ext cx="952500" cy="952500"/>
          </a:xfrm>
          <a:prstGeom prst="rect">
            <a:avLst/>
          </a:prstGeom>
        </p:spPr>
      </p:pic>
      <p:sp>
        <p:nvSpPr>
          <p:cNvPr id="13" name="TextBox 12">
            <a:extLst>
              <a:ext uri="{FF2B5EF4-FFF2-40B4-BE49-F238E27FC236}">
                <a16:creationId xmlns:a16="http://schemas.microsoft.com/office/drawing/2014/main" id="{775D4FF2-64CB-B6AA-E1B9-EDB70F454C69}"/>
              </a:ext>
            </a:extLst>
          </p:cNvPr>
          <p:cNvSpPr txBox="1"/>
          <p:nvPr/>
        </p:nvSpPr>
        <p:spPr>
          <a:xfrm>
            <a:off x="1685924" y="1003012"/>
            <a:ext cx="1848583" cy="584775"/>
          </a:xfrm>
          <a:prstGeom prst="rect">
            <a:avLst/>
          </a:prstGeom>
          <a:noFill/>
        </p:spPr>
        <p:txBody>
          <a:bodyPr wrap="none" rtlCol="0">
            <a:spAutoFit/>
          </a:bodyPr>
          <a:lstStyle/>
          <a:p>
            <a:r>
              <a:rPr lang="en-IN" sz="3200" dirty="0">
                <a:latin typeface="Arial" panose="020B0604020202020204" pitchFamily="34" charset="0"/>
                <a:cs typeface="Arial" panose="020B0604020202020204" pitchFamily="34" charset="0"/>
              </a:rPr>
              <a:t>Power BI</a:t>
            </a:r>
          </a:p>
        </p:txBody>
      </p:sp>
      <p:sp>
        <p:nvSpPr>
          <p:cNvPr id="14" name="TextBox 13">
            <a:extLst>
              <a:ext uri="{FF2B5EF4-FFF2-40B4-BE49-F238E27FC236}">
                <a16:creationId xmlns:a16="http://schemas.microsoft.com/office/drawing/2014/main" id="{6BBE9640-A605-F79F-D8A0-D7720AB80914}"/>
              </a:ext>
            </a:extLst>
          </p:cNvPr>
          <p:cNvSpPr txBox="1"/>
          <p:nvPr/>
        </p:nvSpPr>
        <p:spPr>
          <a:xfrm>
            <a:off x="1685924" y="1842886"/>
            <a:ext cx="1391728" cy="584775"/>
          </a:xfrm>
          <a:prstGeom prst="rect">
            <a:avLst/>
          </a:prstGeom>
          <a:noFill/>
        </p:spPr>
        <p:txBody>
          <a:bodyPr wrap="none" rtlCol="0">
            <a:spAutoFit/>
          </a:bodyPr>
          <a:lstStyle/>
          <a:p>
            <a:r>
              <a:rPr lang="en-IN" sz="3200" dirty="0" err="1">
                <a:latin typeface="Arial" panose="020B0604020202020204" pitchFamily="34" charset="0"/>
                <a:cs typeface="Arial" panose="020B0604020202020204" pitchFamily="34" charset="0"/>
              </a:rPr>
              <a:t>Github</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66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640DD-59C5-4145-8E31-333B6A3A5D51}"/>
              </a:ext>
            </a:extLst>
          </p:cNvPr>
          <p:cNvSpPr txBox="1"/>
          <p:nvPr/>
        </p:nvSpPr>
        <p:spPr>
          <a:xfrm>
            <a:off x="3634180" y="540328"/>
            <a:ext cx="5652654"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Research Methodology</a:t>
            </a:r>
          </a:p>
        </p:txBody>
      </p:sp>
      <p:sp>
        <p:nvSpPr>
          <p:cNvPr id="3" name="TextBox 2">
            <a:extLst>
              <a:ext uri="{FF2B5EF4-FFF2-40B4-BE49-F238E27FC236}">
                <a16:creationId xmlns:a16="http://schemas.microsoft.com/office/drawing/2014/main" id="{0250BE5B-2CA2-5402-6FD3-DD8CC7F500C6}"/>
              </a:ext>
            </a:extLst>
          </p:cNvPr>
          <p:cNvSpPr txBox="1"/>
          <p:nvPr/>
        </p:nvSpPr>
        <p:spPr>
          <a:xfrm>
            <a:off x="4222997" y="1186659"/>
            <a:ext cx="4475019" cy="369332"/>
          </a:xfrm>
          <a:prstGeom prst="rect">
            <a:avLst/>
          </a:prstGeom>
          <a:noFill/>
        </p:spPr>
        <p:txBody>
          <a:bodyPr wrap="square" rtlCol="0">
            <a:spAutoFit/>
          </a:bodyPr>
          <a:lstStyle/>
          <a:p>
            <a:pPr algn="ctr"/>
            <a:r>
              <a:rPr lang="en-IN" dirty="0">
                <a:solidFill>
                  <a:schemeClr val="tx2">
                    <a:lumMod val="75000"/>
                  </a:schemeClr>
                </a:solidFill>
                <a:latin typeface="serif"/>
              </a:rPr>
              <a:t>Systematic Data Analysis Framework</a:t>
            </a:r>
          </a:p>
        </p:txBody>
      </p:sp>
      <p:sp>
        <p:nvSpPr>
          <p:cNvPr id="4" name="TextBox 3">
            <a:extLst>
              <a:ext uri="{FF2B5EF4-FFF2-40B4-BE49-F238E27FC236}">
                <a16:creationId xmlns:a16="http://schemas.microsoft.com/office/drawing/2014/main" id="{034BEF5A-1B4C-CA70-B4FE-57E550DCE373}"/>
              </a:ext>
            </a:extLst>
          </p:cNvPr>
          <p:cNvSpPr txBox="1"/>
          <p:nvPr/>
        </p:nvSpPr>
        <p:spPr>
          <a:xfrm>
            <a:off x="494628" y="2976922"/>
            <a:ext cx="2005820" cy="369332"/>
          </a:xfrm>
          <a:prstGeom prst="rect">
            <a:avLst/>
          </a:prstGeom>
          <a:noFill/>
        </p:spPr>
        <p:txBody>
          <a:bodyPr wrap="square" rtlCol="0">
            <a:spAutoFit/>
          </a:bodyPr>
          <a:lstStyle/>
          <a:p>
            <a:pPr algn="ctr"/>
            <a:r>
              <a:rPr lang="en-IN" b="1" dirty="0">
                <a:solidFill>
                  <a:schemeClr val="tx1">
                    <a:lumMod val="95000"/>
                    <a:lumOff val="5000"/>
                  </a:schemeClr>
                </a:solidFill>
              </a:rPr>
              <a:t>Data Collection</a:t>
            </a:r>
          </a:p>
        </p:txBody>
      </p:sp>
      <p:sp>
        <p:nvSpPr>
          <p:cNvPr id="5" name="TextBox 4">
            <a:extLst>
              <a:ext uri="{FF2B5EF4-FFF2-40B4-BE49-F238E27FC236}">
                <a16:creationId xmlns:a16="http://schemas.microsoft.com/office/drawing/2014/main" id="{DFE61F6B-0D71-8AB5-9B70-7F19477C8340}"/>
              </a:ext>
            </a:extLst>
          </p:cNvPr>
          <p:cNvSpPr txBox="1"/>
          <p:nvPr/>
        </p:nvSpPr>
        <p:spPr>
          <a:xfrm>
            <a:off x="397766" y="3429000"/>
            <a:ext cx="2386808" cy="1077218"/>
          </a:xfrm>
          <a:prstGeom prst="rect">
            <a:avLst/>
          </a:prstGeom>
          <a:noFill/>
        </p:spPr>
        <p:txBody>
          <a:bodyPr wrap="none" rtlCol="0">
            <a:spAutoFit/>
          </a:bodyPr>
          <a:lstStyle/>
          <a:p>
            <a:pPr algn="ctr"/>
            <a:r>
              <a:rPr lang="en-US" sz="1600" dirty="0">
                <a:solidFill>
                  <a:schemeClr val="tx2">
                    <a:lumMod val="75000"/>
                  </a:schemeClr>
                </a:solidFill>
                <a:latin typeface="serif"/>
              </a:rPr>
              <a:t>Gather data from UDISE+ </a:t>
            </a:r>
          </a:p>
          <a:p>
            <a:pPr algn="ctr"/>
            <a:r>
              <a:rPr lang="en-US" sz="1600" dirty="0">
                <a:solidFill>
                  <a:schemeClr val="tx2">
                    <a:lumMod val="75000"/>
                  </a:schemeClr>
                </a:solidFill>
                <a:latin typeface="serif"/>
              </a:rPr>
              <a:t>and AISHE datasets </a:t>
            </a:r>
          </a:p>
          <a:p>
            <a:pPr algn="ctr"/>
            <a:r>
              <a:rPr lang="en-US" sz="1600" dirty="0">
                <a:solidFill>
                  <a:schemeClr val="tx2">
                    <a:lumMod val="75000"/>
                  </a:schemeClr>
                </a:solidFill>
                <a:latin typeface="serif"/>
              </a:rPr>
              <a:t>covering 36 states/UTs </a:t>
            </a:r>
          </a:p>
          <a:p>
            <a:pPr algn="ctr"/>
            <a:r>
              <a:rPr lang="en-US" sz="1600" dirty="0">
                <a:solidFill>
                  <a:schemeClr val="tx2">
                    <a:lumMod val="75000"/>
                  </a:schemeClr>
                </a:solidFill>
                <a:latin typeface="serif"/>
              </a:rPr>
              <a:t>across all education levels.</a:t>
            </a:r>
            <a:endParaRPr lang="en-IN" sz="1600" dirty="0">
              <a:solidFill>
                <a:schemeClr val="tx2">
                  <a:lumMod val="75000"/>
                </a:schemeClr>
              </a:solidFill>
              <a:latin typeface="serif"/>
            </a:endParaRPr>
          </a:p>
        </p:txBody>
      </p:sp>
      <p:sp>
        <p:nvSpPr>
          <p:cNvPr id="6" name="TextBox 5">
            <a:extLst>
              <a:ext uri="{FF2B5EF4-FFF2-40B4-BE49-F238E27FC236}">
                <a16:creationId xmlns:a16="http://schemas.microsoft.com/office/drawing/2014/main" id="{57DBAA4C-ACBC-1268-26C0-1337FAAD4D93}"/>
              </a:ext>
            </a:extLst>
          </p:cNvPr>
          <p:cNvSpPr txBox="1"/>
          <p:nvPr/>
        </p:nvSpPr>
        <p:spPr>
          <a:xfrm>
            <a:off x="3504283" y="2955005"/>
            <a:ext cx="1695529" cy="369332"/>
          </a:xfrm>
          <a:prstGeom prst="rect">
            <a:avLst/>
          </a:prstGeom>
          <a:noFill/>
        </p:spPr>
        <p:txBody>
          <a:bodyPr wrap="none" rtlCol="0">
            <a:spAutoFit/>
          </a:bodyPr>
          <a:lstStyle/>
          <a:p>
            <a:r>
              <a:rPr lang="en-IN" b="1" dirty="0"/>
              <a:t>Data Processing</a:t>
            </a:r>
            <a:endParaRPr lang="en-IN" dirty="0"/>
          </a:p>
        </p:txBody>
      </p:sp>
      <p:sp>
        <p:nvSpPr>
          <p:cNvPr id="7" name="TextBox 6">
            <a:extLst>
              <a:ext uri="{FF2B5EF4-FFF2-40B4-BE49-F238E27FC236}">
                <a16:creationId xmlns:a16="http://schemas.microsoft.com/office/drawing/2014/main" id="{C072577E-02B6-F7A3-7687-456D37567344}"/>
              </a:ext>
            </a:extLst>
          </p:cNvPr>
          <p:cNvSpPr txBox="1"/>
          <p:nvPr/>
        </p:nvSpPr>
        <p:spPr>
          <a:xfrm>
            <a:off x="6645117" y="2976922"/>
            <a:ext cx="1401089" cy="369332"/>
          </a:xfrm>
          <a:prstGeom prst="rect">
            <a:avLst/>
          </a:prstGeom>
          <a:noFill/>
        </p:spPr>
        <p:txBody>
          <a:bodyPr wrap="none" rtlCol="0">
            <a:spAutoFit/>
          </a:bodyPr>
          <a:lstStyle/>
          <a:p>
            <a:r>
              <a:rPr lang="en-IN" b="1" dirty="0"/>
              <a:t>Visualization</a:t>
            </a:r>
            <a:endParaRPr lang="en-IN" dirty="0"/>
          </a:p>
        </p:txBody>
      </p:sp>
      <p:sp>
        <p:nvSpPr>
          <p:cNvPr id="8" name="TextBox 7">
            <a:extLst>
              <a:ext uri="{FF2B5EF4-FFF2-40B4-BE49-F238E27FC236}">
                <a16:creationId xmlns:a16="http://schemas.microsoft.com/office/drawing/2014/main" id="{D621ED28-58FE-9DE8-DA6E-941D41D95B62}"/>
              </a:ext>
            </a:extLst>
          </p:cNvPr>
          <p:cNvSpPr txBox="1"/>
          <p:nvPr/>
        </p:nvSpPr>
        <p:spPr>
          <a:xfrm>
            <a:off x="9792987" y="2976922"/>
            <a:ext cx="963854" cy="369332"/>
          </a:xfrm>
          <a:prstGeom prst="rect">
            <a:avLst/>
          </a:prstGeom>
          <a:noFill/>
        </p:spPr>
        <p:txBody>
          <a:bodyPr wrap="none" rtlCol="0">
            <a:spAutoFit/>
          </a:bodyPr>
          <a:lstStyle/>
          <a:p>
            <a:r>
              <a:rPr lang="en-IN" b="1" dirty="0"/>
              <a:t>Analysis</a:t>
            </a:r>
            <a:endParaRPr lang="en-IN" dirty="0"/>
          </a:p>
        </p:txBody>
      </p:sp>
      <p:sp>
        <p:nvSpPr>
          <p:cNvPr id="9" name="TextBox 8">
            <a:extLst>
              <a:ext uri="{FF2B5EF4-FFF2-40B4-BE49-F238E27FC236}">
                <a16:creationId xmlns:a16="http://schemas.microsoft.com/office/drawing/2014/main" id="{BE85C1A1-B7EB-FC34-4C76-93F6AB68D442}"/>
              </a:ext>
            </a:extLst>
          </p:cNvPr>
          <p:cNvSpPr txBox="1"/>
          <p:nvPr/>
        </p:nvSpPr>
        <p:spPr>
          <a:xfrm>
            <a:off x="3070077" y="3426542"/>
            <a:ext cx="2563939" cy="1077218"/>
          </a:xfrm>
          <a:prstGeom prst="rect">
            <a:avLst/>
          </a:prstGeom>
          <a:noFill/>
        </p:spPr>
        <p:txBody>
          <a:bodyPr wrap="square" rtlCol="0">
            <a:spAutoFit/>
          </a:bodyPr>
          <a:lstStyle/>
          <a:p>
            <a:pPr algn="ctr"/>
            <a:r>
              <a:rPr lang="en-US" sz="1600" dirty="0">
                <a:solidFill>
                  <a:schemeClr val="tx2">
                    <a:lumMod val="75000"/>
                  </a:schemeClr>
                </a:solidFill>
                <a:latin typeface="serif"/>
              </a:rPr>
              <a:t>Clean, standardize, </a:t>
            </a:r>
          </a:p>
          <a:p>
            <a:pPr algn="ctr"/>
            <a:r>
              <a:rPr lang="en-US" sz="1600" dirty="0">
                <a:solidFill>
                  <a:schemeClr val="tx2">
                    <a:lumMod val="75000"/>
                  </a:schemeClr>
                </a:solidFill>
                <a:latin typeface="serif"/>
              </a:rPr>
              <a:t>and integrate datasets to ensure consistency across different data sources.</a:t>
            </a:r>
            <a:endParaRPr lang="en-IN" sz="1600" dirty="0">
              <a:solidFill>
                <a:schemeClr val="tx2">
                  <a:lumMod val="75000"/>
                </a:schemeClr>
              </a:solidFill>
              <a:latin typeface="serif"/>
            </a:endParaRPr>
          </a:p>
        </p:txBody>
      </p:sp>
      <p:sp>
        <p:nvSpPr>
          <p:cNvPr id="10" name="TextBox 9">
            <a:extLst>
              <a:ext uri="{FF2B5EF4-FFF2-40B4-BE49-F238E27FC236}">
                <a16:creationId xmlns:a16="http://schemas.microsoft.com/office/drawing/2014/main" id="{F79F7A88-D546-A9B5-FB76-679A2B6576B4}"/>
              </a:ext>
            </a:extLst>
          </p:cNvPr>
          <p:cNvSpPr txBox="1"/>
          <p:nvPr/>
        </p:nvSpPr>
        <p:spPr>
          <a:xfrm>
            <a:off x="5919519" y="3426542"/>
            <a:ext cx="2972107" cy="1077218"/>
          </a:xfrm>
          <a:prstGeom prst="rect">
            <a:avLst/>
          </a:prstGeom>
          <a:noFill/>
        </p:spPr>
        <p:txBody>
          <a:bodyPr wrap="square" rtlCol="0">
            <a:spAutoFit/>
          </a:bodyPr>
          <a:lstStyle/>
          <a:p>
            <a:pPr algn="ctr"/>
            <a:r>
              <a:rPr lang="en-US" sz="1600" dirty="0">
                <a:solidFill>
                  <a:schemeClr val="tx2">
                    <a:lumMod val="75000"/>
                  </a:schemeClr>
                </a:solidFill>
                <a:latin typeface="serif"/>
              </a:rPr>
              <a:t>Create interactive dashboards </a:t>
            </a:r>
          </a:p>
          <a:p>
            <a:pPr algn="ctr"/>
            <a:r>
              <a:rPr lang="en-US" sz="1600" dirty="0">
                <a:solidFill>
                  <a:schemeClr val="tx2">
                    <a:lumMod val="75000"/>
                  </a:schemeClr>
                </a:solidFill>
                <a:latin typeface="serif"/>
              </a:rPr>
              <a:t>in Power BI for comprehensive </a:t>
            </a:r>
          </a:p>
          <a:p>
            <a:pPr algn="ctr"/>
            <a:r>
              <a:rPr lang="en-US" sz="1600" dirty="0">
                <a:solidFill>
                  <a:schemeClr val="tx2">
                    <a:lumMod val="75000"/>
                  </a:schemeClr>
                </a:solidFill>
                <a:latin typeface="serif"/>
              </a:rPr>
              <a:t>state-wise analysis and </a:t>
            </a:r>
          </a:p>
          <a:p>
            <a:pPr algn="ctr"/>
            <a:r>
              <a:rPr lang="en-US" sz="1600" dirty="0">
                <a:solidFill>
                  <a:schemeClr val="tx2">
                    <a:lumMod val="75000"/>
                  </a:schemeClr>
                </a:solidFill>
                <a:latin typeface="serif"/>
              </a:rPr>
              <a:t>trend identification.</a:t>
            </a:r>
            <a:endParaRPr lang="en-IN" sz="1600" dirty="0">
              <a:solidFill>
                <a:schemeClr val="tx2">
                  <a:lumMod val="75000"/>
                </a:schemeClr>
              </a:solidFill>
              <a:latin typeface="serif"/>
            </a:endParaRPr>
          </a:p>
        </p:txBody>
      </p:sp>
      <p:sp>
        <p:nvSpPr>
          <p:cNvPr id="11" name="TextBox 10">
            <a:extLst>
              <a:ext uri="{FF2B5EF4-FFF2-40B4-BE49-F238E27FC236}">
                <a16:creationId xmlns:a16="http://schemas.microsoft.com/office/drawing/2014/main" id="{B6D2A09F-C897-FB26-DE1C-E03297CB1E63}"/>
              </a:ext>
            </a:extLst>
          </p:cNvPr>
          <p:cNvSpPr txBox="1"/>
          <p:nvPr/>
        </p:nvSpPr>
        <p:spPr>
          <a:xfrm>
            <a:off x="9009613" y="3426542"/>
            <a:ext cx="2684261" cy="1077218"/>
          </a:xfrm>
          <a:prstGeom prst="rect">
            <a:avLst/>
          </a:prstGeom>
          <a:noFill/>
        </p:spPr>
        <p:txBody>
          <a:bodyPr wrap="none" rtlCol="0">
            <a:spAutoFit/>
          </a:bodyPr>
          <a:lstStyle/>
          <a:p>
            <a:pPr algn="ctr"/>
            <a:r>
              <a:rPr lang="en-US" sz="1600" dirty="0">
                <a:solidFill>
                  <a:schemeClr val="tx2">
                    <a:lumMod val="75000"/>
                  </a:schemeClr>
                </a:solidFill>
                <a:latin typeface="serif"/>
              </a:rPr>
              <a:t>Perform statistical analysis to </a:t>
            </a:r>
          </a:p>
          <a:p>
            <a:pPr algn="ctr"/>
            <a:r>
              <a:rPr lang="en-US" sz="1600" dirty="0">
                <a:solidFill>
                  <a:schemeClr val="tx2">
                    <a:lumMod val="75000"/>
                  </a:schemeClr>
                </a:solidFill>
                <a:latin typeface="serif"/>
              </a:rPr>
              <a:t>identify progression patterns, </a:t>
            </a:r>
          </a:p>
          <a:p>
            <a:pPr algn="ctr"/>
            <a:r>
              <a:rPr lang="en-US" sz="1600" dirty="0">
                <a:solidFill>
                  <a:schemeClr val="tx2">
                    <a:lumMod val="75000"/>
                  </a:schemeClr>
                </a:solidFill>
                <a:latin typeface="serif"/>
              </a:rPr>
              <a:t>dropout factors, and </a:t>
            </a:r>
          </a:p>
          <a:p>
            <a:pPr algn="ctr"/>
            <a:r>
              <a:rPr lang="en-US" sz="1600" dirty="0">
                <a:solidFill>
                  <a:schemeClr val="tx2">
                    <a:lumMod val="75000"/>
                  </a:schemeClr>
                </a:solidFill>
                <a:latin typeface="serif"/>
              </a:rPr>
              <a:t>gender disparities.</a:t>
            </a:r>
            <a:endParaRPr lang="en-IN" sz="1600" dirty="0">
              <a:solidFill>
                <a:schemeClr val="tx2">
                  <a:lumMod val="75000"/>
                </a:schemeClr>
              </a:solidFill>
              <a:latin typeface="serif"/>
            </a:endParaRPr>
          </a:p>
        </p:txBody>
      </p:sp>
    </p:spTree>
    <p:extLst>
      <p:ext uri="{BB962C8B-B14F-4D97-AF65-F5344CB8AC3E}">
        <p14:creationId xmlns:p14="http://schemas.microsoft.com/office/powerpoint/2010/main" val="205262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77708-7652-A541-2BF5-F62C501E0D18}"/>
              </a:ext>
            </a:extLst>
          </p:cNvPr>
          <p:cNvSpPr txBox="1"/>
          <p:nvPr/>
        </p:nvSpPr>
        <p:spPr>
          <a:xfrm>
            <a:off x="1180078" y="570016"/>
            <a:ext cx="9831843" cy="830997"/>
          </a:xfrm>
          <a:prstGeom prst="rect">
            <a:avLst/>
          </a:prstGeom>
          <a:noFill/>
        </p:spPr>
        <p:txBody>
          <a:bodyPr wrap="square" rtlCol="0">
            <a:spAutoFit/>
          </a:bodyPr>
          <a:lstStyle/>
          <a:p>
            <a:pPr algn="ctr"/>
            <a:r>
              <a:rPr lang="en-US" sz="2400" dirty="0">
                <a:latin typeface="Baskerville Old Face" panose="02020602080505020303" pitchFamily="18" charset="0"/>
              </a:rPr>
              <a:t>Total enrolment by academic level (Pre-Primary, Primary, Upper Primary, </a:t>
            </a:r>
          </a:p>
          <a:p>
            <a:pPr algn="ctr"/>
            <a:r>
              <a:rPr lang="en-US" sz="2400" dirty="0">
                <a:latin typeface="Baskerville Old Face" panose="02020602080505020303" pitchFamily="18" charset="0"/>
              </a:rPr>
              <a:t>Secondary, Higher Secondary)</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B4F0B938-0C40-D34A-7473-96F71AF2E193}"/>
              </a:ext>
            </a:extLst>
          </p:cNvPr>
          <p:cNvSpPr txBox="1"/>
          <p:nvPr/>
        </p:nvSpPr>
        <p:spPr>
          <a:xfrm>
            <a:off x="501206" y="1593273"/>
            <a:ext cx="3765994" cy="3785652"/>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This chart visualizes total student enrolment across different academic levels, highlighting the distribution from Pre-Primary to Higher Secondary and showing the progression of students through the school system.</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2191889-2B60-B213-90DA-0694E019AE2A}"/>
              </a:ext>
            </a:extLst>
          </p:cNvPr>
          <p:cNvPicPr>
            <a:picLocks noChangeAspect="1"/>
          </p:cNvPicPr>
          <p:nvPr/>
        </p:nvPicPr>
        <p:blipFill>
          <a:blip r:embed="rId2"/>
          <a:stretch>
            <a:fillRect/>
          </a:stretch>
        </p:blipFill>
        <p:spPr>
          <a:xfrm>
            <a:off x="4379259" y="1509168"/>
            <a:ext cx="7091085" cy="5082914"/>
          </a:xfrm>
          <a:prstGeom prst="rect">
            <a:avLst/>
          </a:prstGeom>
        </p:spPr>
      </p:pic>
    </p:spTree>
    <p:extLst>
      <p:ext uri="{BB962C8B-B14F-4D97-AF65-F5344CB8AC3E}">
        <p14:creationId xmlns:p14="http://schemas.microsoft.com/office/powerpoint/2010/main" val="277132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08CF42-80DD-551C-90D7-C65EAAC04F06}"/>
              </a:ext>
            </a:extLst>
          </p:cNvPr>
          <p:cNvSpPr txBox="1"/>
          <p:nvPr/>
        </p:nvSpPr>
        <p:spPr>
          <a:xfrm>
            <a:off x="1814945" y="692728"/>
            <a:ext cx="8562109" cy="523220"/>
          </a:xfrm>
          <a:prstGeom prst="rect">
            <a:avLst/>
          </a:prstGeom>
          <a:noFill/>
        </p:spPr>
        <p:txBody>
          <a:bodyPr wrap="square" rtlCol="0">
            <a:spAutoFit/>
          </a:bodyPr>
          <a:lstStyle/>
          <a:p>
            <a:pPr algn="ctr"/>
            <a:r>
              <a:rPr lang="en-US" sz="2800" dirty="0">
                <a:latin typeface="Baskerville Old Face" panose="02020602080505020303" pitchFamily="18" charset="0"/>
              </a:rPr>
              <a:t>Top 10 states most focused on Pre-Primary education</a:t>
            </a:r>
            <a:endParaRPr lang="en-IN" sz="2800" dirty="0">
              <a:latin typeface="Baskerville Old Face" panose="02020602080505020303" pitchFamily="18" charset="0"/>
            </a:endParaRPr>
          </a:p>
        </p:txBody>
      </p:sp>
      <p:sp>
        <p:nvSpPr>
          <p:cNvPr id="5" name="TextBox 4">
            <a:extLst>
              <a:ext uri="{FF2B5EF4-FFF2-40B4-BE49-F238E27FC236}">
                <a16:creationId xmlns:a16="http://schemas.microsoft.com/office/drawing/2014/main" id="{44DEC318-5FB8-85D7-FB13-09BC467A9F20}"/>
              </a:ext>
            </a:extLst>
          </p:cNvPr>
          <p:cNvSpPr txBox="1"/>
          <p:nvPr/>
        </p:nvSpPr>
        <p:spPr>
          <a:xfrm>
            <a:off x="666361" y="1703721"/>
            <a:ext cx="3266543" cy="3416320"/>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This chart highlights the top 10 states with the highest enrolment in Pre-Primary education, showcasing regions that place strong emphasis on early childhood learning.</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CE8F974-528B-EFAC-06CA-36B20DE730D6}"/>
              </a:ext>
            </a:extLst>
          </p:cNvPr>
          <p:cNvPicPr>
            <a:picLocks noChangeAspect="1"/>
          </p:cNvPicPr>
          <p:nvPr/>
        </p:nvPicPr>
        <p:blipFill>
          <a:blip r:embed="rId2"/>
          <a:stretch>
            <a:fillRect/>
          </a:stretch>
        </p:blipFill>
        <p:spPr>
          <a:xfrm>
            <a:off x="4530275" y="1703721"/>
            <a:ext cx="7064352" cy="4846740"/>
          </a:xfrm>
          <a:prstGeom prst="rect">
            <a:avLst/>
          </a:prstGeom>
        </p:spPr>
      </p:pic>
    </p:spTree>
    <p:extLst>
      <p:ext uri="{BB962C8B-B14F-4D97-AF65-F5344CB8AC3E}">
        <p14:creationId xmlns:p14="http://schemas.microsoft.com/office/powerpoint/2010/main" val="291927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E71661-9564-EE60-CCCF-6FB23288E19C}"/>
              </a:ext>
            </a:extLst>
          </p:cNvPr>
          <p:cNvSpPr txBox="1"/>
          <p:nvPr/>
        </p:nvSpPr>
        <p:spPr>
          <a:xfrm>
            <a:off x="1357744" y="540327"/>
            <a:ext cx="9476510" cy="523220"/>
          </a:xfrm>
          <a:prstGeom prst="rect">
            <a:avLst/>
          </a:prstGeom>
          <a:noFill/>
        </p:spPr>
        <p:txBody>
          <a:bodyPr wrap="square" rtlCol="0">
            <a:spAutoFit/>
          </a:bodyPr>
          <a:lstStyle/>
          <a:p>
            <a:pPr algn="ctr"/>
            <a:r>
              <a:rPr lang="en-US" sz="2800" dirty="0">
                <a:latin typeface="Baskerville Old Face" panose="02020602080505020303" pitchFamily="18" charset="0"/>
              </a:rPr>
              <a:t>Top 10 states with the highest enrolment in Secondary level. </a:t>
            </a:r>
            <a:endParaRPr lang="en-IN" sz="2800" dirty="0">
              <a:latin typeface="Baskerville Old Face" panose="02020602080505020303" pitchFamily="18" charset="0"/>
            </a:endParaRPr>
          </a:p>
        </p:txBody>
      </p:sp>
      <p:sp>
        <p:nvSpPr>
          <p:cNvPr id="5" name="TextBox 4">
            <a:extLst>
              <a:ext uri="{FF2B5EF4-FFF2-40B4-BE49-F238E27FC236}">
                <a16:creationId xmlns:a16="http://schemas.microsoft.com/office/drawing/2014/main" id="{8CC9393E-F933-5F9D-9CEE-A6C5AD280E6A}"/>
              </a:ext>
            </a:extLst>
          </p:cNvPr>
          <p:cNvSpPr txBox="1"/>
          <p:nvPr/>
        </p:nvSpPr>
        <p:spPr>
          <a:xfrm>
            <a:off x="464351" y="1825328"/>
            <a:ext cx="3262075" cy="3046988"/>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This chart shows the top 10 states with the highest enrolment at the Secondary level, reflecting stronger student retention and transition from elementary education.</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AB0098-7BAA-D03D-61BA-78DB89119206}"/>
              </a:ext>
            </a:extLst>
          </p:cNvPr>
          <p:cNvPicPr>
            <a:picLocks noChangeAspect="1"/>
          </p:cNvPicPr>
          <p:nvPr/>
        </p:nvPicPr>
        <p:blipFill>
          <a:blip r:embed="rId2"/>
          <a:stretch>
            <a:fillRect/>
          </a:stretch>
        </p:blipFill>
        <p:spPr>
          <a:xfrm>
            <a:off x="3903358" y="1825328"/>
            <a:ext cx="7824291" cy="2958050"/>
          </a:xfrm>
          <a:prstGeom prst="rect">
            <a:avLst/>
          </a:prstGeom>
        </p:spPr>
      </p:pic>
    </p:spTree>
    <p:extLst>
      <p:ext uri="{BB962C8B-B14F-4D97-AF65-F5344CB8AC3E}">
        <p14:creationId xmlns:p14="http://schemas.microsoft.com/office/powerpoint/2010/main" val="338547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25D55F-512D-D6E3-7925-EEBF66BF0356}"/>
              </a:ext>
            </a:extLst>
          </p:cNvPr>
          <p:cNvSpPr txBox="1"/>
          <p:nvPr/>
        </p:nvSpPr>
        <p:spPr>
          <a:xfrm>
            <a:off x="1302327" y="512618"/>
            <a:ext cx="9587345" cy="523220"/>
          </a:xfrm>
          <a:prstGeom prst="rect">
            <a:avLst/>
          </a:prstGeom>
          <a:noFill/>
        </p:spPr>
        <p:txBody>
          <a:bodyPr wrap="square" rtlCol="0">
            <a:spAutoFit/>
          </a:bodyPr>
          <a:lstStyle/>
          <a:p>
            <a:pPr algn="ctr"/>
            <a:r>
              <a:rPr lang="en-US" sz="2800" dirty="0">
                <a:latin typeface="Baskerville Old Face" panose="02020602080505020303" pitchFamily="18" charset="0"/>
              </a:rPr>
              <a:t>States where students enrolment in Upper Primary is huge</a:t>
            </a:r>
            <a:endParaRPr lang="en-IN" sz="2800" dirty="0">
              <a:latin typeface="Baskerville Old Face" panose="02020602080505020303" pitchFamily="18" charset="0"/>
            </a:endParaRPr>
          </a:p>
        </p:txBody>
      </p:sp>
      <p:sp>
        <p:nvSpPr>
          <p:cNvPr id="5" name="TextBox 4">
            <a:extLst>
              <a:ext uri="{FF2B5EF4-FFF2-40B4-BE49-F238E27FC236}">
                <a16:creationId xmlns:a16="http://schemas.microsoft.com/office/drawing/2014/main" id="{2FF5D587-31B4-7AC3-6D05-577108308FC2}"/>
              </a:ext>
            </a:extLst>
          </p:cNvPr>
          <p:cNvSpPr txBox="1"/>
          <p:nvPr/>
        </p:nvSpPr>
        <p:spPr>
          <a:xfrm>
            <a:off x="623616" y="1610971"/>
            <a:ext cx="3338784" cy="3416320"/>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The line chart highlights states with significantly high enrolment in the Upper Primary level, indicating strong progression of students beyond the Primary stage.</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AAABFFF-E367-88B9-6A55-D1EA080DDE30}"/>
              </a:ext>
            </a:extLst>
          </p:cNvPr>
          <p:cNvPicPr>
            <a:picLocks noChangeAspect="1"/>
          </p:cNvPicPr>
          <p:nvPr/>
        </p:nvPicPr>
        <p:blipFill>
          <a:blip r:embed="rId2"/>
          <a:stretch>
            <a:fillRect/>
          </a:stretch>
        </p:blipFill>
        <p:spPr>
          <a:xfrm>
            <a:off x="5043948" y="1494503"/>
            <a:ext cx="5845724" cy="5058435"/>
          </a:xfrm>
          <a:prstGeom prst="rect">
            <a:avLst/>
          </a:prstGeom>
        </p:spPr>
      </p:pic>
    </p:spTree>
    <p:extLst>
      <p:ext uri="{BB962C8B-B14F-4D97-AF65-F5344CB8AC3E}">
        <p14:creationId xmlns:p14="http://schemas.microsoft.com/office/powerpoint/2010/main" val="11931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EEC90-6DAB-2B68-1B1A-436565BCAA67}"/>
              </a:ext>
            </a:extLst>
          </p:cNvPr>
          <p:cNvSpPr txBox="1"/>
          <p:nvPr/>
        </p:nvSpPr>
        <p:spPr>
          <a:xfrm>
            <a:off x="1256662" y="428263"/>
            <a:ext cx="9678676" cy="584775"/>
          </a:xfrm>
          <a:prstGeom prst="rect">
            <a:avLst/>
          </a:prstGeom>
          <a:noFill/>
        </p:spPr>
        <p:txBody>
          <a:bodyPr wrap="square" rtlCol="0">
            <a:spAutoFit/>
          </a:bodyPr>
          <a:lstStyle/>
          <a:p>
            <a:pPr algn="ctr"/>
            <a:r>
              <a:rPr lang="en-US" sz="3200" dirty="0">
                <a:latin typeface="Baskerville Old Face" panose="02020602080505020303" pitchFamily="18" charset="0"/>
              </a:rPr>
              <a:t>State-wise drop in enrolment from Class 1 to Class 5.</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8260394E-AA66-930A-3D11-5C4939D58D7E}"/>
              </a:ext>
            </a:extLst>
          </p:cNvPr>
          <p:cNvSpPr txBox="1"/>
          <p:nvPr/>
        </p:nvSpPr>
        <p:spPr>
          <a:xfrm>
            <a:off x="738774" y="1424473"/>
            <a:ext cx="3784066" cy="2677656"/>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The pie chart shows the state-wise share of student dropouts between Class 1 and Class 5, highlighting regions where early school retention is a major challenge.</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E76069-FE1E-6E4E-84C6-16CD6438C340}"/>
              </a:ext>
            </a:extLst>
          </p:cNvPr>
          <p:cNvPicPr>
            <a:picLocks noChangeAspect="1"/>
          </p:cNvPicPr>
          <p:nvPr/>
        </p:nvPicPr>
        <p:blipFill>
          <a:blip r:embed="rId2"/>
          <a:stretch>
            <a:fillRect/>
          </a:stretch>
        </p:blipFill>
        <p:spPr>
          <a:xfrm>
            <a:off x="5515286" y="1424473"/>
            <a:ext cx="5585944" cy="5090601"/>
          </a:xfrm>
          <a:prstGeom prst="rect">
            <a:avLst/>
          </a:prstGeom>
        </p:spPr>
      </p:pic>
    </p:spTree>
    <p:extLst>
      <p:ext uri="{BB962C8B-B14F-4D97-AF65-F5344CB8AC3E}">
        <p14:creationId xmlns:p14="http://schemas.microsoft.com/office/powerpoint/2010/main" val="207343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82353-6F5F-7347-6823-20ED6C3747C9}"/>
              </a:ext>
            </a:extLst>
          </p:cNvPr>
          <p:cNvSpPr txBox="1"/>
          <p:nvPr/>
        </p:nvSpPr>
        <p:spPr>
          <a:xfrm>
            <a:off x="1766128" y="387192"/>
            <a:ext cx="8659743" cy="584775"/>
          </a:xfrm>
          <a:prstGeom prst="rect">
            <a:avLst/>
          </a:prstGeom>
          <a:noFill/>
        </p:spPr>
        <p:txBody>
          <a:bodyPr wrap="none" rtlCol="0">
            <a:spAutoFit/>
          </a:bodyPr>
          <a:lstStyle/>
          <a:p>
            <a:r>
              <a:rPr lang="en-US" sz="3200" dirty="0">
                <a:latin typeface="Baskerville Old Face" panose="02020602080505020303" pitchFamily="18" charset="0"/>
              </a:rPr>
              <a:t>State-wise drop in enrolment from Class 6 to Class 8</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F3516B48-416B-DA0B-2D69-68F4172E9A59}"/>
              </a:ext>
            </a:extLst>
          </p:cNvPr>
          <p:cNvSpPr txBox="1"/>
          <p:nvPr/>
        </p:nvSpPr>
        <p:spPr>
          <a:xfrm>
            <a:off x="782174" y="1559854"/>
            <a:ext cx="3907813" cy="3046988"/>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The donut chart highlights the state-wise drop in student enrolment from Class 6 to Class 8, </a:t>
            </a:r>
          </a:p>
          <a:p>
            <a:r>
              <a:rPr lang="en-US" sz="2400" dirty="0">
                <a:solidFill>
                  <a:schemeClr val="bg2">
                    <a:lumMod val="25000"/>
                  </a:schemeClr>
                </a:solidFill>
                <a:latin typeface="Arial" panose="020B0604020202020204" pitchFamily="34" charset="0"/>
                <a:cs typeface="Arial" panose="020B0604020202020204" pitchFamily="34" charset="0"/>
              </a:rPr>
              <a:t>emphasizing the regions where middle school retention remains a key concern.</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7721AB1-14C8-9491-CF95-4CA3191D10CD}"/>
              </a:ext>
            </a:extLst>
          </p:cNvPr>
          <p:cNvPicPr>
            <a:picLocks noChangeAspect="1"/>
          </p:cNvPicPr>
          <p:nvPr/>
        </p:nvPicPr>
        <p:blipFill>
          <a:blip r:embed="rId2"/>
          <a:stretch>
            <a:fillRect/>
          </a:stretch>
        </p:blipFill>
        <p:spPr>
          <a:xfrm>
            <a:off x="5962773" y="1164038"/>
            <a:ext cx="5654530" cy="5159187"/>
          </a:xfrm>
          <a:prstGeom prst="rect">
            <a:avLst/>
          </a:prstGeom>
        </p:spPr>
      </p:pic>
    </p:spTree>
    <p:extLst>
      <p:ext uri="{BB962C8B-B14F-4D97-AF65-F5344CB8AC3E}">
        <p14:creationId xmlns:p14="http://schemas.microsoft.com/office/powerpoint/2010/main" val="109679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32C88-E350-0F4A-C3A0-9080AA761FAB}"/>
              </a:ext>
            </a:extLst>
          </p:cNvPr>
          <p:cNvSpPr txBox="1"/>
          <p:nvPr/>
        </p:nvSpPr>
        <p:spPr>
          <a:xfrm>
            <a:off x="963564" y="1443153"/>
            <a:ext cx="3382296"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chart highlights state-wise student dropouts between Class 9 and Class 10, with Assam, Bihar, and Meghalaya recording the highest dropout rates, indicating critical challenges in retaining students at the secondary level.</a:t>
            </a:r>
            <a:endParaRPr lang="en-IN" sz="2400" dirty="0">
              <a:solidFill>
                <a:schemeClr val="bg2">
                  <a:lumMod val="2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B75461C-B94D-3A0F-C9B2-68B81F434FB9}"/>
              </a:ext>
            </a:extLst>
          </p:cNvPr>
          <p:cNvSpPr txBox="1"/>
          <p:nvPr/>
        </p:nvSpPr>
        <p:spPr>
          <a:xfrm>
            <a:off x="1413206" y="372754"/>
            <a:ext cx="9365587" cy="584775"/>
          </a:xfrm>
          <a:prstGeom prst="rect">
            <a:avLst/>
          </a:prstGeom>
          <a:noFill/>
        </p:spPr>
        <p:txBody>
          <a:bodyPr wrap="square" rtlCol="0">
            <a:spAutoFit/>
          </a:bodyPr>
          <a:lstStyle/>
          <a:p>
            <a:pPr algn="ctr"/>
            <a:r>
              <a:rPr lang="en-US" sz="3200" dirty="0">
                <a:latin typeface="Baskerville Old Face" panose="02020602080505020303" pitchFamily="18" charset="0"/>
              </a:rPr>
              <a:t>State-wise drop in enrolment from Class 9 to Class 10.</a:t>
            </a:r>
            <a:endParaRPr lang="en-IN" sz="3200" dirty="0">
              <a:latin typeface="Baskerville Old Face" panose="02020602080505020303" pitchFamily="18" charset="0"/>
            </a:endParaRPr>
          </a:p>
        </p:txBody>
      </p:sp>
      <p:pic>
        <p:nvPicPr>
          <p:cNvPr id="6" name="Picture 5">
            <a:extLst>
              <a:ext uri="{FF2B5EF4-FFF2-40B4-BE49-F238E27FC236}">
                <a16:creationId xmlns:a16="http://schemas.microsoft.com/office/drawing/2014/main" id="{8E5CE1B3-44E1-11FB-24CD-11A471DA1933}"/>
              </a:ext>
            </a:extLst>
          </p:cNvPr>
          <p:cNvPicPr>
            <a:picLocks noChangeAspect="1"/>
          </p:cNvPicPr>
          <p:nvPr/>
        </p:nvPicPr>
        <p:blipFill>
          <a:blip r:embed="rId2"/>
          <a:stretch>
            <a:fillRect/>
          </a:stretch>
        </p:blipFill>
        <p:spPr>
          <a:xfrm>
            <a:off x="5213284" y="1266172"/>
            <a:ext cx="6248942" cy="5052498"/>
          </a:xfrm>
          <a:prstGeom prst="rect">
            <a:avLst/>
          </a:prstGeom>
        </p:spPr>
      </p:pic>
    </p:spTree>
    <p:extLst>
      <p:ext uri="{BB962C8B-B14F-4D97-AF65-F5344CB8AC3E}">
        <p14:creationId xmlns:p14="http://schemas.microsoft.com/office/powerpoint/2010/main" val="9815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68949-D454-9947-53B6-6701829E4734}"/>
              </a:ext>
            </a:extLst>
          </p:cNvPr>
          <p:cNvSpPr txBox="1"/>
          <p:nvPr/>
        </p:nvSpPr>
        <p:spPr>
          <a:xfrm>
            <a:off x="842673" y="1536072"/>
            <a:ext cx="3414695" cy="452431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visualization compares dropout rates of boys and girls at the secondary level across states. The data highlights gender disparities, with certain states showing higher female dropout rates, reflecting socioeconomic and cultural barriers.</a:t>
            </a:r>
            <a:endParaRPr lang="en-IN"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2D801C1-EE29-82B9-10DE-F69667FE3691}"/>
              </a:ext>
            </a:extLst>
          </p:cNvPr>
          <p:cNvSpPr txBox="1"/>
          <p:nvPr/>
        </p:nvSpPr>
        <p:spPr>
          <a:xfrm>
            <a:off x="1483488" y="420064"/>
            <a:ext cx="9225023" cy="584775"/>
          </a:xfrm>
          <a:prstGeom prst="rect">
            <a:avLst/>
          </a:prstGeom>
          <a:noFill/>
        </p:spPr>
        <p:txBody>
          <a:bodyPr wrap="square" rtlCol="0">
            <a:spAutoFit/>
          </a:bodyPr>
          <a:lstStyle/>
          <a:p>
            <a:pPr algn="ctr"/>
            <a:r>
              <a:rPr lang="en-US" sz="3200" dirty="0">
                <a:latin typeface="Baskerville Old Face" panose="02020602080505020303" pitchFamily="18" charset="0"/>
              </a:rPr>
              <a:t>State-wise Girls' vs Boys' dropout in secondary level</a:t>
            </a:r>
            <a:endParaRPr lang="en-IN" sz="3200" dirty="0">
              <a:latin typeface="Baskerville Old Face" panose="02020602080505020303" pitchFamily="18" charset="0"/>
            </a:endParaRPr>
          </a:p>
        </p:txBody>
      </p:sp>
      <p:pic>
        <p:nvPicPr>
          <p:cNvPr id="6" name="Picture 5">
            <a:extLst>
              <a:ext uri="{FF2B5EF4-FFF2-40B4-BE49-F238E27FC236}">
                <a16:creationId xmlns:a16="http://schemas.microsoft.com/office/drawing/2014/main" id="{F78366E3-8A56-6EFB-2984-3A569D1F2716}"/>
              </a:ext>
            </a:extLst>
          </p:cNvPr>
          <p:cNvPicPr>
            <a:picLocks noChangeAspect="1"/>
          </p:cNvPicPr>
          <p:nvPr/>
        </p:nvPicPr>
        <p:blipFill>
          <a:blip r:embed="rId2"/>
          <a:stretch>
            <a:fillRect/>
          </a:stretch>
        </p:blipFill>
        <p:spPr>
          <a:xfrm>
            <a:off x="4946587" y="1536072"/>
            <a:ext cx="6172735" cy="4854361"/>
          </a:xfrm>
          <a:prstGeom prst="rect">
            <a:avLst/>
          </a:prstGeom>
        </p:spPr>
      </p:pic>
    </p:spTree>
    <p:extLst>
      <p:ext uri="{BB962C8B-B14F-4D97-AF65-F5344CB8AC3E}">
        <p14:creationId xmlns:p14="http://schemas.microsoft.com/office/powerpoint/2010/main" val="401961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ABDE4-49E5-EFF0-9947-9291F3DA0565}"/>
              </a:ext>
            </a:extLst>
          </p:cNvPr>
          <p:cNvSpPr txBox="1"/>
          <p:nvPr/>
        </p:nvSpPr>
        <p:spPr>
          <a:xfrm>
            <a:off x="1536899" y="552428"/>
            <a:ext cx="9118202" cy="584775"/>
          </a:xfrm>
          <a:prstGeom prst="rect">
            <a:avLst/>
          </a:prstGeom>
          <a:noFill/>
        </p:spPr>
        <p:txBody>
          <a:bodyPr wrap="none" rtlCol="0">
            <a:spAutoFit/>
          </a:bodyPr>
          <a:lstStyle/>
          <a:p>
            <a:pPr algn="ctr"/>
            <a:r>
              <a:rPr lang="en-US" sz="3200" dirty="0">
                <a:latin typeface="Baskerville Old Face" panose="02020602080505020303" pitchFamily="18" charset="0"/>
              </a:rPr>
              <a:t>Dropout Rate from Upper Primary to Secondary Level</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EA8EA198-E91D-B772-7893-BD84FE6E5DAF}"/>
              </a:ext>
            </a:extLst>
          </p:cNvPr>
          <p:cNvSpPr txBox="1"/>
          <p:nvPr/>
        </p:nvSpPr>
        <p:spPr>
          <a:xfrm>
            <a:off x="885400" y="1703321"/>
            <a:ext cx="2585388"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chart shows the percentage of students who leave school when transitioning from Class 8 to Class 9. States like Bihar and Assam show higher dropout rates, underlining weak student retention at a crucial stage.</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3135882-0DA5-E3A8-B0FD-12532636AA5A}"/>
              </a:ext>
            </a:extLst>
          </p:cNvPr>
          <p:cNvPicPr>
            <a:picLocks noChangeAspect="1"/>
          </p:cNvPicPr>
          <p:nvPr/>
        </p:nvPicPr>
        <p:blipFill>
          <a:blip r:embed="rId2"/>
          <a:stretch>
            <a:fillRect/>
          </a:stretch>
        </p:blipFill>
        <p:spPr>
          <a:xfrm>
            <a:off x="3913828" y="1836174"/>
            <a:ext cx="7786429" cy="3185651"/>
          </a:xfrm>
          <a:prstGeom prst="rect">
            <a:avLst/>
          </a:prstGeom>
        </p:spPr>
      </p:pic>
    </p:spTree>
    <p:extLst>
      <p:ext uri="{BB962C8B-B14F-4D97-AF65-F5344CB8AC3E}">
        <p14:creationId xmlns:p14="http://schemas.microsoft.com/office/powerpoint/2010/main" val="296132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53503-8CCD-3EFF-66DC-B928DBF2F0E7}"/>
              </a:ext>
            </a:extLst>
          </p:cNvPr>
          <p:cNvSpPr txBox="1"/>
          <p:nvPr/>
        </p:nvSpPr>
        <p:spPr>
          <a:xfrm>
            <a:off x="1066800" y="920621"/>
            <a:ext cx="10058400" cy="5016758"/>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PROJECT TITLE - STATE-WISE STUDENT PROGRESSION ANALYSIS</a:t>
            </a:r>
          </a:p>
          <a:p>
            <a:br>
              <a:rPr lang="en-IN" sz="2400" b="1" u="sng" dirty="0">
                <a:latin typeface="Baskerville Old Face" panose="02020602080505020303" pitchFamily="18" charset="0"/>
              </a:rPr>
            </a:br>
            <a:br>
              <a:rPr lang="en-IN" sz="2400" b="1" u="sng" dirty="0">
                <a:latin typeface="Baskerville Old Face" panose="02020602080505020303" pitchFamily="18" charset="0"/>
              </a:rPr>
            </a:br>
            <a:r>
              <a:rPr lang="en-US" sz="2400" b="1" dirty="0"/>
              <a:t>PRESENTED BY : PALLABI BISWAS</a:t>
            </a:r>
          </a:p>
          <a:p>
            <a:endParaRPr lang="en-US" sz="2400" b="1" dirty="0"/>
          </a:p>
          <a:p>
            <a:r>
              <a:rPr lang="en-US" sz="2400" b="1" dirty="0"/>
              <a:t>COLLEGE : SISTER NIVEDITA UNIVERSITY</a:t>
            </a:r>
          </a:p>
          <a:p>
            <a:endParaRPr lang="en-US" sz="2400" b="1" dirty="0"/>
          </a:p>
          <a:p>
            <a:r>
              <a:rPr lang="en-US" sz="2400" b="1" dirty="0"/>
              <a:t>PROGRAM : </a:t>
            </a:r>
            <a:r>
              <a:rPr lang="en-IN" sz="2400" b="1" dirty="0"/>
              <a:t>BACHELOR OF TECHNOLOGY</a:t>
            </a:r>
          </a:p>
          <a:p>
            <a:endParaRPr lang="en-IN" sz="2400" b="1" dirty="0"/>
          </a:p>
          <a:p>
            <a:r>
              <a:rPr lang="en-IN" sz="2400" b="1" dirty="0"/>
              <a:t>STREAM : COMPUTER SCIENCE AND ENGINEERING</a:t>
            </a:r>
          </a:p>
          <a:p>
            <a:endParaRPr lang="en-IN" sz="2400" b="1" dirty="0"/>
          </a:p>
          <a:p>
            <a:r>
              <a:rPr lang="en-US" sz="2400" b="1" dirty="0"/>
              <a:t>SEMESTER : 7TH SEMESTER</a:t>
            </a:r>
            <a:endParaRPr lang="en-IN" sz="2400" b="1" u="sng" dirty="0"/>
          </a:p>
        </p:txBody>
      </p:sp>
    </p:spTree>
    <p:extLst>
      <p:ext uri="{BB962C8B-B14F-4D97-AF65-F5344CB8AC3E}">
        <p14:creationId xmlns:p14="http://schemas.microsoft.com/office/powerpoint/2010/main" val="739432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5DD31-9275-AE88-E2A7-E421DC561AB7}"/>
              </a:ext>
            </a:extLst>
          </p:cNvPr>
          <p:cNvPicPr>
            <a:picLocks noChangeAspect="1"/>
          </p:cNvPicPr>
          <p:nvPr/>
        </p:nvPicPr>
        <p:blipFill>
          <a:blip r:embed="rId2"/>
          <a:stretch>
            <a:fillRect/>
          </a:stretch>
        </p:blipFill>
        <p:spPr>
          <a:xfrm>
            <a:off x="3232620" y="1651820"/>
            <a:ext cx="8566089" cy="3765754"/>
          </a:xfrm>
          <a:prstGeom prst="rect">
            <a:avLst/>
          </a:prstGeom>
        </p:spPr>
      </p:pic>
      <p:sp>
        <p:nvSpPr>
          <p:cNvPr id="2" name="TextBox 1">
            <a:extLst>
              <a:ext uri="{FF2B5EF4-FFF2-40B4-BE49-F238E27FC236}">
                <a16:creationId xmlns:a16="http://schemas.microsoft.com/office/drawing/2014/main" id="{01DE1E6D-1F55-7684-07BB-C4863054D8C7}"/>
              </a:ext>
            </a:extLst>
          </p:cNvPr>
          <p:cNvSpPr txBox="1"/>
          <p:nvPr/>
        </p:nvSpPr>
        <p:spPr>
          <a:xfrm>
            <a:off x="1338804" y="503501"/>
            <a:ext cx="9514390" cy="584775"/>
          </a:xfrm>
          <a:prstGeom prst="rect">
            <a:avLst/>
          </a:prstGeom>
          <a:noFill/>
        </p:spPr>
        <p:txBody>
          <a:bodyPr wrap="square" rtlCol="0">
            <a:spAutoFit/>
          </a:bodyPr>
          <a:lstStyle/>
          <a:p>
            <a:pPr algn="ctr"/>
            <a:r>
              <a:rPr lang="en-US" sz="3200" dirty="0">
                <a:latin typeface="Baskerville Old Face" panose="02020602080505020303" pitchFamily="18" charset="0"/>
              </a:rPr>
              <a:t>Dropout from Secondary to Higher Secondary level</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7F18D1EA-5994-28DA-3954-4C59AA4080E5}"/>
              </a:ext>
            </a:extLst>
          </p:cNvPr>
          <p:cNvSpPr txBox="1"/>
          <p:nvPr/>
        </p:nvSpPr>
        <p:spPr>
          <a:xfrm>
            <a:off x="671853" y="1651820"/>
            <a:ext cx="2405643" cy="4093428"/>
          </a:xfrm>
          <a:prstGeom prst="rect">
            <a:avLst/>
          </a:prstGeom>
          <a:noFill/>
        </p:spPr>
        <p:txBody>
          <a:bodyPr wrap="square" rtlCol="0">
            <a:spAutoFit/>
          </a:bodyPr>
          <a:lstStyle/>
          <a:p>
            <a:r>
              <a:rPr lang="en-US" sz="2000" dirty="0">
                <a:solidFill>
                  <a:schemeClr val="bg2">
                    <a:lumMod val="25000"/>
                  </a:schemeClr>
                </a:solidFill>
                <a:latin typeface="serif"/>
              </a:rPr>
              <a:t>This analysis tracks student attrition between Class 10 and Class 11. The trend reveals that despite completing secondary education, many students do not enter higher secondary, particularly in rural and underdeveloped regions.</a:t>
            </a:r>
            <a:endParaRPr lang="en-IN" sz="2000" dirty="0">
              <a:solidFill>
                <a:schemeClr val="bg2">
                  <a:lumMod val="25000"/>
                </a:schemeClr>
              </a:solidFill>
              <a:latin typeface="serif"/>
            </a:endParaRPr>
          </a:p>
        </p:txBody>
      </p:sp>
    </p:spTree>
    <p:extLst>
      <p:ext uri="{BB962C8B-B14F-4D97-AF65-F5344CB8AC3E}">
        <p14:creationId xmlns:p14="http://schemas.microsoft.com/office/powerpoint/2010/main" val="421993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9D4E7-CDE3-C8F9-0738-4799765D7763}"/>
              </a:ext>
            </a:extLst>
          </p:cNvPr>
          <p:cNvSpPr txBox="1"/>
          <p:nvPr/>
        </p:nvSpPr>
        <p:spPr>
          <a:xfrm>
            <a:off x="2032227" y="312517"/>
            <a:ext cx="8127546" cy="1077218"/>
          </a:xfrm>
          <a:prstGeom prst="rect">
            <a:avLst/>
          </a:prstGeom>
          <a:noFill/>
        </p:spPr>
        <p:txBody>
          <a:bodyPr wrap="none" rtlCol="0">
            <a:spAutoFit/>
          </a:bodyPr>
          <a:lstStyle/>
          <a:p>
            <a:pPr algn="ctr"/>
            <a:r>
              <a:rPr lang="en-US" sz="3200" dirty="0">
                <a:latin typeface="Baskerville Old Face" panose="02020602080505020303" pitchFamily="18" charset="0"/>
              </a:rPr>
              <a:t>Total number of students enrolled in </a:t>
            </a:r>
          </a:p>
          <a:p>
            <a:pPr algn="ctr"/>
            <a:r>
              <a:rPr lang="en-US" sz="3200" dirty="0">
                <a:latin typeface="Baskerville Old Face" panose="02020602080505020303" pitchFamily="18" charset="0"/>
              </a:rPr>
              <a:t>Higher Secondary Vs. First Year UG Enrollment</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4A35DCC6-191E-9C0F-DB6F-7E087710332B}"/>
              </a:ext>
            </a:extLst>
          </p:cNvPr>
          <p:cNvSpPr txBox="1"/>
          <p:nvPr/>
        </p:nvSpPr>
        <p:spPr>
          <a:xfrm>
            <a:off x="1058835" y="2000653"/>
            <a:ext cx="2962560" cy="3170099"/>
          </a:xfrm>
          <a:prstGeom prst="rect">
            <a:avLst/>
          </a:prstGeom>
          <a:noFill/>
        </p:spPr>
        <p:txBody>
          <a:bodyPr wrap="square" rtlCol="0">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comparison illustrates the number of students in higher secondary versus those entering first-year undergraduate courses. The sharp fall indicates a gap in progression from school to higher education.</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E5207F-F585-D675-BFF8-C9979C8CBCAF}"/>
              </a:ext>
            </a:extLst>
          </p:cNvPr>
          <p:cNvPicPr>
            <a:picLocks noChangeAspect="1"/>
          </p:cNvPicPr>
          <p:nvPr/>
        </p:nvPicPr>
        <p:blipFill>
          <a:blip r:embed="rId2"/>
          <a:stretch>
            <a:fillRect/>
          </a:stretch>
        </p:blipFill>
        <p:spPr>
          <a:xfrm>
            <a:off x="4988129" y="1553161"/>
            <a:ext cx="5915846" cy="4992322"/>
          </a:xfrm>
          <a:prstGeom prst="rect">
            <a:avLst/>
          </a:prstGeom>
        </p:spPr>
      </p:pic>
    </p:spTree>
    <p:extLst>
      <p:ext uri="{BB962C8B-B14F-4D97-AF65-F5344CB8AC3E}">
        <p14:creationId xmlns:p14="http://schemas.microsoft.com/office/powerpoint/2010/main" val="234305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0AB2E-7642-0B09-531D-7FA72D758780}"/>
              </a:ext>
            </a:extLst>
          </p:cNvPr>
          <p:cNvSpPr txBox="1"/>
          <p:nvPr/>
        </p:nvSpPr>
        <p:spPr>
          <a:xfrm>
            <a:off x="1132256" y="451412"/>
            <a:ext cx="9927487" cy="584775"/>
          </a:xfrm>
          <a:prstGeom prst="rect">
            <a:avLst/>
          </a:prstGeom>
          <a:noFill/>
        </p:spPr>
        <p:txBody>
          <a:bodyPr wrap="square" rtlCol="0">
            <a:spAutoFit/>
          </a:bodyPr>
          <a:lstStyle/>
          <a:p>
            <a:pPr algn="ctr"/>
            <a:r>
              <a:rPr lang="en-US" sz="3200" dirty="0">
                <a:latin typeface="Baskerville Old Face" panose="02020602080505020303" pitchFamily="18" charset="0"/>
              </a:rPr>
              <a:t>Male Vs Female Candidate enrollment in UG Course</a:t>
            </a:r>
            <a:endParaRPr lang="en-IN" sz="3200" dirty="0">
              <a:latin typeface="Baskerville Old Face" panose="02020602080505020303" pitchFamily="18" charset="0"/>
            </a:endParaRPr>
          </a:p>
        </p:txBody>
      </p:sp>
      <p:sp>
        <p:nvSpPr>
          <p:cNvPr id="4" name="TextBox 3">
            <a:extLst>
              <a:ext uri="{FF2B5EF4-FFF2-40B4-BE49-F238E27FC236}">
                <a16:creationId xmlns:a16="http://schemas.microsoft.com/office/drawing/2014/main" id="{ED977F1E-210C-C5E8-57D8-75C2A2A68B8D}"/>
              </a:ext>
            </a:extLst>
          </p:cNvPr>
          <p:cNvSpPr txBox="1"/>
          <p:nvPr/>
        </p:nvSpPr>
        <p:spPr>
          <a:xfrm>
            <a:off x="832085" y="1648366"/>
            <a:ext cx="3297463" cy="2862322"/>
          </a:xfrm>
          <a:prstGeom prst="rect">
            <a:avLst/>
          </a:prstGeom>
          <a:noFill/>
        </p:spPr>
        <p:txBody>
          <a:bodyPr wrap="square" rtlCol="0">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analysis compares male and female participation in undergraduate education. </a:t>
            </a:r>
          </a:p>
          <a:p>
            <a:r>
              <a:rPr lang="en-US" sz="2000" dirty="0">
                <a:solidFill>
                  <a:schemeClr val="bg2">
                    <a:lumMod val="25000"/>
                  </a:schemeClr>
                </a:solidFill>
                <a:latin typeface="Arial" panose="020B0604020202020204" pitchFamily="34" charset="0"/>
                <a:cs typeface="Arial" panose="020B0604020202020204" pitchFamily="34" charset="0"/>
              </a:rPr>
              <a:t>While overall enrolments are large, the gender gap varies state to state, </a:t>
            </a:r>
          </a:p>
          <a:p>
            <a:r>
              <a:rPr lang="en-US" sz="2000" dirty="0">
                <a:solidFill>
                  <a:schemeClr val="bg2">
                    <a:lumMod val="25000"/>
                  </a:schemeClr>
                </a:solidFill>
                <a:latin typeface="Arial" panose="020B0604020202020204" pitchFamily="34" charset="0"/>
                <a:cs typeface="Arial" panose="020B0604020202020204" pitchFamily="34" charset="0"/>
              </a:rPr>
              <a:t>showing disparities in access to higher education.</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EB735DE-6A6A-94A9-A357-069302B2B4CB}"/>
              </a:ext>
            </a:extLst>
          </p:cNvPr>
          <p:cNvPicPr>
            <a:picLocks noChangeAspect="1"/>
          </p:cNvPicPr>
          <p:nvPr/>
        </p:nvPicPr>
        <p:blipFill>
          <a:blip r:embed="rId2"/>
          <a:stretch>
            <a:fillRect/>
          </a:stretch>
        </p:blipFill>
        <p:spPr>
          <a:xfrm>
            <a:off x="5401083" y="1437917"/>
            <a:ext cx="6187976" cy="4968671"/>
          </a:xfrm>
          <a:prstGeom prst="rect">
            <a:avLst/>
          </a:prstGeom>
        </p:spPr>
      </p:pic>
    </p:spTree>
    <p:extLst>
      <p:ext uri="{BB962C8B-B14F-4D97-AF65-F5344CB8AC3E}">
        <p14:creationId xmlns:p14="http://schemas.microsoft.com/office/powerpoint/2010/main" val="206647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7D7C5-4689-F6BD-20BE-F4A0BC19A713}"/>
              </a:ext>
            </a:extLst>
          </p:cNvPr>
          <p:cNvSpPr txBox="1"/>
          <p:nvPr/>
        </p:nvSpPr>
        <p:spPr>
          <a:xfrm>
            <a:off x="3493084" y="242341"/>
            <a:ext cx="5205831" cy="461665"/>
          </a:xfrm>
          <a:prstGeom prst="rect">
            <a:avLst/>
          </a:prstGeom>
          <a:noFill/>
        </p:spPr>
        <p:txBody>
          <a:bodyPr wrap="square" rtlCol="0">
            <a:spAutoFit/>
          </a:bodyPr>
          <a:lstStyle/>
          <a:p>
            <a:r>
              <a:rPr lang="en-US" sz="2400" dirty="0">
                <a:latin typeface="Baskerville Old Face" panose="02020602080505020303" pitchFamily="18" charset="0"/>
              </a:rPr>
              <a:t>Female Student dropout from UG to PG</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C2337E66-C70F-B589-41DF-C044117ABD63}"/>
              </a:ext>
            </a:extLst>
          </p:cNvPr>
          <p:cNvSpPr txBox="1"/>
          <p:nvPr/>
        </p:nvSpPr>
        <p:spPr>
          <a:xfrm>
            <a:off x="769823" y="1712703"/>
            <a:ext cx="2723261" cy="3170099"/>
          </a:xfrm>
          <a:prstGeom prst="rect">
            <a:avLst/>
          </a:prstGeom>
          <a:noFill/>
        </p:spPr>
        <p:txBody>
          <a:bodyPr wrap="square" rtlCol="0">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chart measures how many female students Discontinue studies after UG and do not move into PG courses. It reflects barriers like early marriage, financial constraints, and lack of opportunities.</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5DCD2C0-EFF8-0C2B-7C6C-C6F2F286E365}"/>
              </a:ext>
            </a:extLst>
          </p:cNvPr>
          <p:cNvPicPr>
            <a:picLocks noChangeAspect="1"/>
          </p:cNvPicPr>
          <p:nvPr/>
        </p:nvPicPr>
        <p:blipFill>
          <a:blip r:embed="rId2"/>
          <a:stretch>
            <a:fillRect/>
          </a:stretch>
        </p:blipFill>
        <p:spPr>
          <a:xfrm>
            <a:off x="3742629" y="1816928"/>
            <a:ext cx="8082152" cy="3230517"/>
          </a:xfrm>
          <a:prstGeom prst="rect">
            <a:avLst/>
          </a:prstGeom>
        </p:spPr>
      </p:pic>
    </p:spTree>
    <p:extLst>
      <p:ext uri="{BB962C8B-B14F-4D97-AF65-F5344CB8AC3E}">
        <p14:creationId xmlns:p14="http://schemas.microsoft.com/office/powerpoint/2010/main" val="3063567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4153C3-B9FD-0706-2299-92DE87AADEE8}"/>
              </a:ext>
            </a:extLst>
          </p:cNvPr>
          <p:cNvPicPr>
            <a:picLocks noChangeAspect="1"/>
          </p:cNvPicPr>
          <p:nvPr/>
        </p:nvPicPr>
        <p:blipFill>
          <a:blip r:embed="rId2"/>
          <a:stretch>
            <a:fillRect/>
          </a:stretch>
        </p:blipFill>
        <p:spPr>
          <a:xfrm>
            <a:off x="3987653" y="1784668"/>
            <a:ext cx="7705041" cy="3016764"/>
          </a:xfrm>
          <a:prstGeom prst="rect">
            <a:avLst/>
          </a:prstGeom>
        </p:spPr>
      </p:pic>
      <p:sp>
        <p:nvSpPr>
          <p:cNvPr id="4" name="TextBox 3">
            <a:extLst>
              <a:ext uri="{FF2B5EF4-FFF2-40B4-BE49-F238E27FC236}">
                <a16:creationId xmlns:a16="http://schemas.microsoft.com/office/drawing/2014/main" id="{C0EE6954-E72D-766D-66EA-3557DB5FC8C8}"/>
              </a:ext>
            </a:extLst>
          </p:cNvPr>
          <p:cNvSpPr txBox="1"/>
          <p:nvPr/>
        </p:nvSpPr>
        <p:spPr>
          <a:xfrm>
            <a:off x="3418164" y="284517"/>
            <a:ext cx="4900701" cy="461665"/>
          </a:xfrm>
          <a:prstGeom prst="rect">
            <a:avLst/>
          </a:prstGeom>
          <a:noFill/>
        </p:spPr>
        <p:txBody>
          <a:bodyPr wrap="none" rtlCol="0">
            <a:spAutoFit/>
          </a:bodyPr>
          <a:lstStyle/>
          <a:p>
            <a:r>
              <a:rPr lang="en-US" sz="2400" dirty="0">
                <a:latin typeface="Baskerville Old Face" panose="02020602080505020303" pitchFamily="18" charset="0"/>
              </a:rPr>
              <a:t>Male Student dropout from UG to PG</a:t>
            </a:r>
            <a:endParaRPr lang="en-IN" sz="2400" dirty="0">
              <a:latin typeface="Baskerville Old Face" panose="02020602080505020303" pitchFamily="18" charset="0"/>
            </a:endParaRPr>
          </a:p>
        </p:txBody>
      </p:sp>
      <p:sp>
        <p:nvSpPr>
          <p:cNvPr id="3" name="TextBox 2">
            <a:extLst>
              <a:ext uri="{FF2B5EF4-FFF2-40B4-BE49-F238E27FC236}">
                <a16:creationId xmlns:a16="http://schemas.microsoft.com/office/drawing/2014/main" id="{CC6B1CBC-52FB-9A49-6156-2D2325294D52}"/>
              </a:ext>
            </a:extLst>
          </p:cNvPr>
          <p:cNvSpPr txBox="1"/>
          <p:nvPr/>
        </p:nvSpPr>
        <p:spPr>
          <a:xfrm>
            <a:off x="629265" y="1784668"/>
            <a:ext cx="3264310" cy="2554545"/>
          </a:xfrm>
          <a:prstGeom prst="rect">
            <a:avLst/>
          </a:prstGeom>
          <a:noFill/>
        </p:spPr>
        <p:txBody>
          <a:bodyPr wrap="square">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visualization highlights dropout of male students between UG and PG. Unlike females, male dropout is often linked to early employment, migration, and economic responsibilities.</a:t>
            </a:r>
            <a:endParaRPr lang="en-IN"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75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96CBD4-EC21-3D4C-C382-F0F7FFA864E8}"/>
              </a:ext>
            </a:extLst>
          </p:cNvPr>
          <p:cNvSpPr txBox="1"/>
          <p:nvPr/>
        </p:nvSpPr>
        <p:spPr>
          <a:xfrm>
            <a:off x="732673" y="1507897"/>
            <a:ext cx="3473748" cy="3416320"/>
          </a:xfrm>
          <a:prstGeom prst="rect">
            <a:avLst/>
          </a:prstGeom>
          <a:noFill/>
        </p:spPr>
        <p:txBody>
          <a:bodyPr wrap="square" rtlCol="0">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This chart ranks the top states with maximum Ph.D. enrolment. It highlights educationally advanced states like Maharashtra, Tamil Nadu, and Karnataka leading in research-level education.</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E452412-945E-79A6-9288-F51F03682788}"/>
              </a:ext>
            </a:extLst>
          </p:cNvPr>
          <p:cNvPicPr>
            <a:picLocks noChangeAspect="1"/>
          </p:cNvPicPr>
          <p:nvPr/>
        </p:nvPicPr>
        <p:blipFill>
          <a:blip r:embed="rId2"/>
          <a:stretch>
            <a:fillRect/>
          </a:stretch>
        </p:blipFill>
        <p:spPr>
          <a:xfrm>
            <a:off x="5096687" y="1507897"/>
            <a:ext cx="6163252" cy="3585837"/>
          </a:xfrm>
          <a:prstGeom prst="rect">
            <a:avLst/>
          </a:prstGeom>
        </p:spPr>
      </p:pic>
      <p:sp>
        <p:nvSpPr>
          <p:cNvPr id="9" name="TextBox 8">
            <a:extLst>
              <a:ext uri="{FF2B5EF4-FFF2-40B4-BE49-F238E27FC236}">
                <a16:creationId xmlns:a16="http://schemas.microsoft.com/office/drawing/2014/main" id="{BF23DC09-DE8D-0FAB-F8E4-6912A7F109EA}"/>
              </a:ext>
            </a:extLst>
          </p:cNvPr>
          <p:cNvSpPr txBox="1"/>
          <p:nvPr/>
        </p:nvSpPr>
        <p:spPr>
          <a:xfrm>
            <a:off x="2962299" y="398836"/>
            <a:ext cx="5753498" cy="461665"/>
          </a:xfrm>
          <a:prstGeom prst="rect">
            <a:avLst/>
          </a:prstGeom>
          <a:noFill/>
        </p:spPr>
        <p:txBody>
          <a:bodyPr wrap="none" rtlCol="0">
            <a:spAutoFit/>
          </a:bodyPr>
          <a:lstStyle/>
          <a:p>
            <a:r>
              <a:rPr lang="en-US" sz="2400" dirty="0">
                <a:latin typeface="Baskerville Old Face" panose="02020602080505020303" pitchFamily="18" charset="0"/>
              </a:rPr>
              <a:t>Top 10 States with Highest Ph.D. Enrolment </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68973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B5EB1-26CA-CAC8-6497-4012B333E488}"/>
              </a:ext>
            </a:extLst>
          </p:cNvPr>
          <p:cNvSpPr txBox="1"/>
          <p:nvPr/>
        </p:nvSpPr>
        <p:spPr>
          <a:xfrm>
            <a:off x="734290" y="1526508"/>
            <a:ext cx="3269673" cy="3046988"/>
          </a:xfrm>
          <a:prstGeom prst="rect">
            <a:avLst/>
          </a:prstGeom>
          <a:noFill/>
        </p:spPr>
        <p:txBody>
          <a:bodyPr wrap="square">
            <a:spAutoFit/>
          </a:bodyPr>
          <a:lstStyle/>
          <a:p>
            <a:r>
              <a:rPr lang="en-US" sz="2400" dirty="0">
                <a:solidFill>
                  <a:schemeClr val="bg2">
                    <a:lumMod val="25000"/>
                  </a:schemeClr>
                </a:solidFill>
                <a:latin typeface="Arial" panose="020B0604020202020204" pitchFamily="34" charset="0"/>
                <a:cs typeface="Arial" panose="020B0604020202020204" pitchFamily="34" charset="0"/>
              </a:rPr>
              <a:t>This visualization tracks gender ratio across levels—school, UG, PG, and Ph.D. It reveals how female representation steadily declines at higher academic levels.</a:t>
            </a:r>
            <a:endParaRPr lang="en-IN" sz="2400" dirty="0">
              <a:solidFill>
                <a:schemeClr val="bg2">
                  <a:lumMod val="2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EE2CE41-60C9-F197-44F7-34A02D0BDD1C}"/>
              </a:ext>
            </a:extLst>
          </p:cNvPr>
          <p:cNvSpPr txBox="1"/>
          <p:nvPr/>
        </p:nvSpPr>
        <p:spPr>
          <a:xfrm>
            <a:off x="2708694" y="318654"/>
            <a:ext cx="6774611" cy="523220"/>
          </a:xfrm>
          <a:prstGeom prst="rect">
            <a:avLst/>
          </a:prstGeom>
          <a:noFill/>
        </p:spPr>
        <p:txBody>
          <a:bodyPr wrap="none" rtlCol="0">
            <a:spAutoFit/>
          </a:bodyPr>
          <a:lstStyle/>
          <a:p>
            <a:r>
              <a:rPr lang="en-US" sz="2800" dirty="0">
                <a:latin typeface="Baskerville Old Face" panose="02020602080505020303" pitchFamily="18" charset="0"/>
              </a:rPr>
              <a:t>Male vs Female Ratio at Each Academic Level</a:t>
            </a:r>
            <a:endParaRPr lang="en-IN" sz="2800" dirty="0">
              <a:latin typeface="Baskerville Old Face" panose="02020602080505020303" pitchFamily="18" charset="0"/>
            </a:endParaRPr>
          </a:p>
        </p:txBody>
      </p:sp>
      <p:pic>
        <p:nvPicPr>
          <p:cNvPr id="7" name="Picture 6">
            <a:extLst>
              <a:ext uri="{FF2B5EF4-FFF2-40B4-BE49-F238E27FC236}">
                <a16:creationId xmlns:a16="http://schemas.microsoft.com/office/drawing/2014/main" id="{66089B86-E765-BA19-E8AB-CC4C304D2A96}"/>
              </a:ext>
            </a:extLst>
          </p:cNvPr>
          <p:cNvPicPr>
            <a:picLocks noChangeAspect="1"/>
          </p:cNvPicPr>
          <p:nvPr/>
        </p:nvPicPr>
        <p:blipFill>
          <a:blip r:embed="rId2"/>
          <a:stretch>
            <a:fillRect/>
          </a:stretch>
        </p:blipFill>
        <p:spPr>
          <a:xfrm>
            <a:off x="4459268" y="1526508"/>
            <a:ext cx="7401280" cy="3271937"/>
          </a:xfrm>
          <a:prstGeom prst="rect">
            <a:avLst/>
          </a:prstGeom>
        </p:spPr>
      </p:pic>
    </p:spTree>
    <p:extLst>
      <p:ext uri="{BB962C8B-B14F-4D97-AF65-F5344CB8AC3E}">
        <p14:creationId xmlns:p14="http://schemas.microsoft.com/office/powerpoint/2010/main" val="148715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8B4E2-B16F-A8E3-9384-3553159889F7}"/>
              </a:ext>
            </a:extLst>
          </p:cNvPr>
          <p:cNvSpPr txBox="1"/>
          <p:nvPr/>
        </p:nvSpPr>
        <p:spPr>
          <a:xfrm>
            <a:off x="1399309" y="165097"/>
            <a:ext cx="9393381" cy="523220"/>
          </a:xfrm>
          <a:prstGeom prst="rect">
            <a:avLst/>
          </a:prstGeom>
          <a:noFill/>
        </p:spPr>
        <p:txBody>
          <a:bodyPr wrap="square" rtlCol="0">
            <a:spAutoFit/>
          </a:bodyPr>
          <a:lstStyle/>
          <a:p>
            <a:pPr algn="ctr"/>
            <a:r>
              <a:rPr lang="en-US" sz="2800" dirty="0">
                <a:latin typeface="Baskerville Old Face" panose="02020602080505020303" pitchFamily="18" charset="0"/>
              </a:rPr>
              <a:t>State-wise % Share of Female Enrolment in Higher Education</a:t>
            </a:r>
            <a:endParaRPr lang="en-IN" sz="2800" dirty="0">
              <a:latin typeface="Baskerville Old Face" panose="02020602080505020303" pitchFamily="18" charset="0"/>
            </a:endParaRPr>
          </a:p>
        </p:txBody>
      </p:sp>
      <p:sp>
        <p:nvSpPr>
          <p:cNvPr id="5" name="TextBox 4">
            <a:extLst>
              <a:ext uri="{FF2B5EF4-FFF2-40B4-BE49-F238E27FC236}">
                <a16:creationId xmlns:a16="http://schemas.microsoft.com/office/drawing/2014/main" id="{DE0A9BA8-1850-F17F-EC3B-FC2AB71CDA03}"/>
              </a:ext>
            </a:extLst>
          </p:cNvPr>
          <p:cNvSpPr txBox="1"/>
          <p:nvPr/>
        </p:nvSpPr>
        <p:spPr>
          <a:xfrm>
            <a:off x="595746" y="1905506"/>
            <a:ext cx="4309084" cy="304698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chart depicts how female enrolment contributes to total higher education participation in each state. States like Kerala and Telangana show higher female shares compared to northern counterparts.</a:t>
            </a:r>
            <a:endParaRPr lang="en-IN" sz="2400"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CB56050-6627-E5F5-0621-20FEDFC7A66A}"/>
              </a:ext>
            </a:extLst>
          </p:cNvPr>
          <p:cNvPicPr>
            <a:picLocks noChangeAspect="1"/>
          </p:cNvPicPr>
          <p:nvPr/>
        </p:nvPicPr>
        <p:blipFill>
          <a:blip r:embed="rId2"/>
          <a:stretch>
            <a:fillRect/>
          </a:stretch>
        </p:blipFill>
        <p:spPr>
          <a:xfrm>
            <a:off x="5611091" y="1759528"/>
            <a:ext cx="5985163" cy="4668981"/>
          </a:xfrm>
          <a:prstGeom prst="rect">
            <a:avLst/>
          </a:prstGeom>
        </p:spPr>
      </p:pic>
    </p:spTree>
    <p:extLst>
      <p:ext uri="{BB962C8B-B14F-4D97-AF65-F5344CB8AC3E}">
        <p14:creationId xmlns:p14="http://schemas.microsoft.com/office/powerpoint/2010/main" val="422785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3D97A-3CF6-B585-0D4D-339D44A5AD2C}"/>
              </a:ext>
            </a:extLst>
          </p:cNvPr>
          <p:cNvSpPr txBox="1"/>
          <p:nvPr/>
        </p:nvSpPr>
        <p:spPr>
          <a:xfrm>
            <a:off x="3300845" y="339436"/>
            <a:ext cx="5590309" cy="523220"/>
          </a:xfrm>
          <a:prstGeom prst="rect">
            <a:avLst/>
          </a:prstGeom>
          <a:noFill/>
        </p:spPr>
        <p:txBody>
          <a:bodyPr wrap="square">
            <a:spAutoFit/>
          </a:bodyPr>
          <a:lstStyle/>
          <a:p>
            <a:r>
              <a:rPr lang="en-US" sz="2800" dirty="0">
                <a:latin typeface="Baskerville Old Face" panose="02020602080505020303" pitchFamily="18" charset="0"/>
              </a:rPr>
              <a:t>Transition Rate from UG to PG</a:t>
            </a:r>
            <a:endParaRPr lang="en-IN" sz="2800" dirty="0">
              <a:latin typeface="Baskerville Old Face" panose="02020602080505020303" pitchFamily="18" charset="0"/>
            </a:endParaRPr>
          </a:p>
        </p:txBody>
      </p:sp>
      <p:pic>
        <p:nvPicPr>
          <p:cNvPr id="5" name="Picture 4">
            <a:extLst>
              <a:ext uri="{FF2B5EF4-FFF2-40B4-BE49-F238E27FC236}">
                <a16:creationId xmlns:a16="http://schemas.microsoft.com/office/drawing/2014/main" id="{D3AC3313-7111-5A44-A405-F44CF3E961AD}"/>
              </a:ext>
            </a:extLst>
          </p:cNvPr>
          <p:cNvPicPr>
            <a:picLocks noChangeAspect="1"/>
          </p:cNvPicPr>
          <p:nvPr/>
        </p:nvPicPr>
        <p:blipFill>
          <a:blip r:embed="rId2"/>
          <a:stretch>
            <a:fillRect/>
          </a:stretch>
        </p:blipFill>
        <p:spPr>
          <a:xfrm>
            <a:off x="5171768" y="1271011"/>
            <a:ext cx="6206459" cy="5247553"/>
          </a:xfrm>
          <a:prstGeom prst="rect">
            <a:avLst/>
          </a:prstGeom>
        </p:spPr>
      </p:pic>
      <p:sp>
        <p:nvSpPr>
          <p:cNvPr id="6" name="TextBox 5">
            <a:extLst>
              <a:ext uri="{FF2B5EF4-FFF2-40B4-BE49-F238E27FC236}">
                <a16:creationId xmlns:a16="http://schemas.microsoft.com/office/drawing/2014/main" id="{09332E01-55F7-DBF0-4237-72CB52261218}"/>
              </a:ext>
            </a:extLst>
          </p:cNvPr>
          <p:cNvSpPr txBox="1"/>
          <p:nvPr/>
        </p:nvSpPr>
        <p:spPr>
          <a:xfrm>
            <a:off x="943898" y="1271011"/>
            <a:ext cx="3539612"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graph shows the enrolment gap between Undergraduate (UG) and Postgraduate (PG) students across Indian states and UTs. States like Uttar Pradesh, Maharashtra, and Tamil Nadu have the highest UG enrolments, but only a small portion of these students continue to PG studies. The sharp decline in PG numbers compared to UG highlights the low transition rate. Overall, the chart reflects how progression from UG to PG is limited despite large UG enrolments.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73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DDC69-BF1C-BCD9-ADC4-845A653B2E15}"/>
              </a:ext>
            </a:extLst>
          </p:cNvPr>
          <p:cNvSpPr txBox="1"/>
          <p:nvPr/>
        </p:nvSpPr>
        <p:spPr>
          <a:xfrm>
            <a:off x="3914152" y="350385"/>
            <a:ext cx="4363695" cy="461665"/>
          </a:xfrm>
          <a:prstGeom prst="rect">
            <a:avLst/>
          </a:prstGeom>
          <a:noFill/>
        </p:spPr>
        <p:txBody>
          <a:bodyPr wrap="none" rtlCol="0">
            <a:spAutoFit/>
          </a:bodyPr>
          <a:lstStyle/>
          <a:p>
            <a:pPr algn="ctr"/>
            <a:r>
              <a:rPr lang="en-US" sz="2400" dirty="0">
                <a:latin typeface="Baskerville Old Face" panose="02020602080505020303" pitchFamily="18" charset="0"/>
              </a:rPr>
              <a:t>Transition Rate from PG to Ph.D.</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3BB4C5BE-5506-557E-BA2E-58CE3F775D29}"/>
              </a:ext>
            </a:extLst>
          </p:cNvPr>
          <p:cNvSpPr txBox="1"/>
          <p:nvPr/>
        </p:nvSpPr>
        <p:spPr>
          <a:xfrm>
            <a:off x="947026" y="1697382"/>
            <a:ext cx="3103864" cy="2246769"/>
          </a:xfrm>
          <a:prstGeom prst="rect">
            <a:avLst/>
          </a:prstGeom>
          <a:noFill/>
        </p:spPr>
        <p:txBody>
          <a:bodyPr wrap="square" rtlCol="0">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shows how many PG students move into doctoral studies. The transition rate is generally low, with only a few states supporting higher research participation.</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0D5A61E-1EA7-8977-A3AC-34F04B658CA2}"/>
              </a:ext>
            </a:extLst>
          </p:cNvPr>
          <p:cNvPicPr>
            <a:picLocks noChangeAspect="1"/>
          </p:cNvPicPr>
          <p:nvPr/>
        </p:nvPicPr>
        <p:blipFill>
          <a:blip r:embed="rId2"/>
          <a:stretch>
            <a:fillRect/>
          </a:stretch>
        </p:blipFill>
        <p:spPr>
          <a:xfrm>
            <a:off x="4958570" y="1694265"/>
            <a:ext cx="6436127" cy="3231696"/>
          </a:xfrm>
          <a:prstGeom prst="rect">
            <a:avLst/>
          </a:prstGeom>
        </p:spPr>
      </p:pic>
    </p:spTree>
    <p:extLst>
      <p:ext uri="{BB962C8B-B14F-4D97-AF65-F5344CB8AC3E}">
        <p14:creationId xmlns:p14="http://schemas.microsoft.com/office/powerpoint/2010/main" val="29895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6105-2CAE-243D-4CB0-2C3883BE3033}"/>
              </a:ext>
            </a:extLst>
          </p:cNvPr>
          <p:cNvSpPr>
            <a:spLocks noGrp="1"/>
          </p:cNvSpPr>
          <p:nvPr>
            <p:ph type="ctrTitle"/>
          </p:nvPr>
        </p:nvSpPr>
        <p:spPr>
          <a:xfrm>
            <a:off x="1524000" y="678872"/>
            <a:ext cx="9144000" cy="1655762"/>
          </a:xfrm>
        </p:spPr>
        <p:txBody>
          <a:bodyPr>
            <a:normAutofit fontScale="90000"/>
          </a:bodyPr>
          <a:lstStyle/>
          <a:p>
            <a:r>
              <a:rPr lang="en-IN" dirty="0">
                <a:latin typeface="Arial" panose="020B0604020202020204" pitchFamily="34" charset="0"/>
                <a:cs typeface="Arial" panose="020B0604020202020204" pitchFamily="34" charset="0"/>
              </a:rPr>
              <a:t>State-wise Student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Progression Analysis</a:t>
            </a:r>
          </a:p>
        </p:txBody>
      </p:sp>
      <p:sp>
        <p:nvSpPr>
          <p:cNvPr id="3" name="Subtitle 2">
            <a:extLst>
              <a:ext uri="{FF2B5EF4-FFF2-40B4-BE49-F238E27FC236}">
                <a16:creationId xmlns:a16="http://schemas.microsoft.com/office/drawing/2014/main" id="{1710A225-1813-04CB-58E3-D7F7158BD203}"/>
              </a:ext>
            </a:extLst>
          </p:cNvPr>
          <p:cNvSpPr>
            <a:spLocks noGrp="1"/>
          </p:cNvSpPr>
          <p:nvPr>
            <p:ph type="subTitle" idx="1"/>
          </p:nvPr>
        </p:nvSpPr>
        <p:spPr>
          <a:xfrm>
            <a:off x="1524000" y="2791547"/>
            <a:ext cx="9144000" cy="471198"/>
          </a:xfrm>
        </p:spPr>
        <p:txBody>
          <a:bodyPr/>
          <a:lstStyle/>
          <a:p>
            <a:r>
              <a:rPr lang="en-US" dirty="0">
                <a:solidFill>
                  <a:schemeClr val="tx2">
                    <a:lumMod val="75000"/>
                  </a:schemeClr>
                </a:solidFill>
              </a:rPr>
              <a:t>School to College to University Journey</a:t>
            </a:r>
          </a:p>
        </p:txBody>
      </p:sp>
      <p:sp>
        <p:nvSpPr>
          <p:cNvPr id="4" name="TextBox 3">
            <a:extLst>
              <a:ext uri="{FF2B5EF4-FFF2-40B4-BE49-F238E27FC236}">
                <a16:creationId xmlns:a16="http://schemas.microsoft.com/office/drawing/2014/main" id="{1ECD7E17-E75B-4174-339E-4B3F1453EFD5}"/>
              </a:ext>
            </a:extLst>
          </p:cNvPr>
          <p:cNvSpPr txBox="1"/>
          <p:nvPr/>
        </p:nvSpPr>
        <p:spPr>
          <a:xfrm>
            <a:off x="924232" y="3719658"/>
            <a:ext cx="10068233" cy="646331"/>
          </a:xfrm>
          <a:prstGeom prst="rect">
            <a:avLst/>
          </a:prstGeom>
          <a:noFill/>
        </p:spPr>
        <p:txBody>
          <a:bodyPr wrap="square" rtlCol="0">
            <a:spAutoFit/>
          </a:bodyPr>
          <a:lstStyle/>
          <a:p>
            <a:pPr algn="ctr"/>
            <a:r>
              <a:rPr lang="en-US" dirty="0">
                <a:solidFill>
                  <a:schemeClr val="tx1">
                    <a:lumMod val="65000"/>
                    <a:lumOff val="35000"/>
                  </a:schemeClr>
                </a:solidFill>
                <a:latin typeface="sans-serif"/>
              </a:rPr>
              <a:t>Comprehensive analysis of student progression patterns across Indian states with </a:t>
            </a:r>
          </a:p>
          <a:p>
            <a:pPr algn="ctr"/>
            <a:r>
              <a:rPr lang="en-US" dirty="0">
                <a:solidFill>
                  <a:schemeClr val="tx1">
                    <a:lumMod val="65000"/>
                    <a:lumOff val="35000"/>
                  </a:schemeClr>
                </a:solidFill>
                <a:latin typeface="sans-serif"/>
              </a:rPr>
              <a:t>focus on dropout rates, gender gaps, and policy recommendations</a:t>
            </a:r>
            <a:endParaRPr lang="en-IN" dirty="0">
              <a:solidFill>
                <a:schemeClr val="tx1">
                  <a:lumMod val="65000"/>
                  <a:lumOff val="35000"/>
                </a:schemeClr>
              </a:solidFill>
              <a:latin typeface="sans-serif"/>
            </a:endParaRPr>
          </a:p>
        </p:txBody>
      </p:sp>
    </p:spTree>
    <p:extLst>
      <p:ext uri="{BB962C8B-B14F-4D97-AF65-F5344CB8AC3E}">
        <p14:creationId xmlns:p14="http://schemas.microsoft.com/office/powerpoint/2010/main" val="1969274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D2179A-7D58-FD9C-3A09-0FE1A20F1636}"/>
              </a:ext>
            </a:extLst>
          </p:cNvPr>
          <p:cNvSpPr txBox="1"/>
          <p:nvPr/>
        </p:nvSpPr>
        <p:spPr>
          <a:xfrm>
            <a:off x="2905432" y="335596"/>
            <a:ext cx="6381135" cy="830997"/>
          </a:xfrm>
          <a:prstGeom prst="rect">
            <a:avLst/>
          </a:prstGeom>
          <a:noFill/>
        </p:spPr>
        <p:txBody>
          <a:bodyPr wrap="square">
            <a:spAutoFit/>
          </a:bodyPr>
          <a:lstStyle/>
          <a:p>
            <a:pPr algn="ctr"/>
            <a:r>
              <a:rPr lang="en-US" sz="2400" dirty="0">
                <a:latin typeface="Baskerville Old Face" panose="02020602080505020303" pitchFamily="18" charset="0"/>
              </a:rPr>
              <a:t>Top 10 States with the Largest Gender Gap in </a:t>
            </a:r>
          </a:p>
          <a:p>
            <a:pPr algn="ctr"/>
            <a:r>
              <a:rPr lang="en-US" sz="2400" dirty="0">
                <a:latin typeface="Baskerville Old Face" panose="02020602080505020303" pitchFamily="18" charset="0"/>
              </a:rPr>
              <a:t>Under Graduation Level</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DA39BECA-6194-7502-9976-0BD0B2813740}"/>
              </a:ext>
            </a:extLst>
          </p:cNvPr>
          <p:cNvSpPr txBox="1"/>
          <p:nvPr/>
        </p:nvSpPr>
        <p:spPr>
          <a:xfrm>
            <a:off x="1101214" y="1942771"/>
            <a:ext cx="2900516" cy="2862322"/>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This chart identifies states where male-female enrolment gaps are widest at UG level. Such gaps indicate unequal opportunities for women in undergraduate education.</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7BAE040-C1F4-C4DB-CF09-38DF26E8447D}"/>
              </a:ext>
            </a:extLst>
          </p:cNvPr>
          <p:cNvPicPr>
            <a:picLocks noChangeAspect="1"/>
          </p:cNvPicPr>
          <p:nvPr/>
        </p:nvPicPr>
        <p:blipFill>
          <a:blip r:embed="rId2"/>
          <a:stretch>
            <a:fillRect/>
          </a:stretch>
        </p:blipFill>
        <p:spPr>
          <a:xfrm>
            <a:off x="5312594" y="1942771"/>
            <a:ext cx="6187976" cy="3042184"/>
          </a:xfrm>
          <a:prstGeom prst="rect">
            <a:avLst/>
          </a:prstGeom>
        </p:spPr>
      </p:pic>
    </p:spTree>
    <p:extLst>
      <p:ext uri="{BB962C8B-B14F-4D97-AF65-F5344CB8AC3E}">
        <p14:creationId xmlns:p14="http://schemas.microsoft.com/office/powerpoint/2010/main" val="4104963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5F55F-A60E-D373-5742-E90719A4172C}"/>
              </a:ext>
            </a:extLst>
          </p:cNvPr>
          <p:cNvSpPr txBox="1"/>
          <p:nvPr/>
        </p:nvSpPr>
        <p:spPr>
          <a:xfrm>
            <a:off x="1533385" y="338320"/>
            <a:ext cx="9321428" cy="461665"/>
          </a:xfrm>
          <a:prstGeom prst="rect">
            <a:avLst/>
          </a:prstGeom>
          <a:noFill/>
        </p:spPr>
        <p:txBody>
          <a:bodyPr wrap="square" rtlCol="0">
            <a:spAutoFit/>
          </a:bodyPr>
          <a:lstStyle/>
          <a:p>
            <a:pPr algn="ctr"/>
            <a:r>
              <a:rPr lang="en-US" sz="2400" dirty="0">
                <a:latin typeface="Baskerville Old Face" panose="02020602080505020303" pitchFamily="18" charset="0"/>
              </a:rPr>
              <a:t>Top 10 States with the Largest Gender Gap in Post Graduation Level</a:t>
            </a:r>
            <a:endParaRPr lang="en-IN" sz="2400" dirty="0">
              <a:latin typeface="Baskerville Old Face" panose="02020602080505020303" pitchFamily="18" charset="0"/>
            </a:endParaRPr>
          </a:p>
        </p:txBody>
      </p:sp>
      <p:sp>
        <p:nvSpPr>
          <p:cNvPr id="6" name="TextBox 5">
            <a:extLst>
              <a:ext uri="{FF2B5EF4-FFF2-40B4-BE49-F238E27FC236}">
                <a16:creationId xmlns:a16="http://schemas.microsoft.com/office/drawing/2014/main" id="{0F0293E6-6AC5-54EF-784C-9165975E4AB3}"/>
              </a:ext>
            </a:extLst>
          </p:cNvPr>
          <p:cNvSpPr txBox="1"/>
          <p:nvPr/>
        </p:nvSpPr>
        <p:spPr>
          <a:xfrm>
            <a:off x="571335" y="1741830"/>
            <a:ext cx="3656535" cy="1938992"/>
          </a:xfrm>
          <a:prstGeom prst="rect">
            <a:avLst/>
          </a:prstGeom>
          <a:noFill/>
        </p:spPr>
        <p:txBody>
          <a:bodyPr wrap="square" rtlCol="0">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visualization focuses on PG education where gender disparities widen further. It highlights states where fewer women continue into advanced studies.</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7A0DD18-4C78-704D-0271-0E3F2D9B3EC9}"/>
              </a:ext>
            </a:extLst>
          </p:cNvPr>
          <p:cNvPicPr>
            <a:picLocks noChangeAspect="1"/>
          </p:cNvPicPr>
          <p:nvPr/>
        </p:nvPicPr>
        <p:blipFill>
          <a:blip r:embed="rId2"/>
          <a:stretch>
            <a:fillRect/>
          </a:stretch>
        </p:blipFill>
        <p:spPr>
          <a:xfrm>
            <a:off x="4809947" y="1741830"/>
            <a:ext cx="6160266" cy="3357468"/>
          </a:xfrm>
          <a:prstGeom prst="rect">
            <a:avLst/>
          </a:prstGeom>
        </p:spPr>
      </p:pic>
    </p:spTree>
    <p:extLst>
      <p:ext uri="{BB962C8B-B14F-4D97-AF65-F5344CB8AC3E}">
        <p14:creationId xmlns:p14="http://schemas.microsoft.com/office/powerpoint/2010/main" val="3019631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EDB7C-33AE-4417-E311-0B2E9B842773}"/>
              </a:ext>
            </a:extLst>
          </p:cNvPr>
          <p:cNvSpPr txBox="1"/>
          <p:nvPr/>
        </p:nvSpPr>
        <p:spPr>
          <a:xfrm>
            <a:off x="2408903" y="325764"/>
            <a:ext cx="7374194" cy="461665"/>
          </a:xfrm>
          <a:prstGeom prst="rect">
            <a:avLst/>
          </a:prstGeom>
          <a:noFill/>
        </p:spPr>
        <p:txBody>
          <a:bodyPr wrap="square">
            <a:spAutoFit/>
          </a:bodyPr>
          <a:lstStyle/>
          <a:p>
            <a:pPr algn="ctr"/>
            <a:r>
              <a:rPr lang="en-US" sz="2400" dirty="0">
                <a:latin typeface="Baskerville Old Face" panose="02020602080505020303" pitchFamily="18" charset="0"/>
              </a:rPr>
              <a:t>Top 10 States with the Largest Gender Gap in Ph.D.</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ABEDE3E1-C165-E785-EDC2-8CA9746A3DC4}"/>
              </a:ext>
            </a:extLst>
          </p:cNvPr>
          <p:cNvSpPr txBox="1"/>
          <p:nvPr/>
        </p:nvSpPr>
        <p:spPr>
          <a:xfrm>
            <a:off x="1278195" y="1677132"/>
            <a:ext cx="3018503" cy="2862322"/>
          </a:xfrm>
          <a:prstGeom prst="rect">
            <a:avLst/>
          </a:prstGeom>
          <a:noFill/>
        </p:spPr>
        <p:txBody>
          <a:bodyPr wrap="square">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chart captures gender imbalance in research-level education. Male dominance in Ph.D. enrolment is evident, raising concerns about </a:t>
            </a:r>
          </a:p>
          <a:p>
            <a:r>
              <a:rPr lang="en-US" sz="2000" dirty="0">
                <a:solidFill>
                  <a:schemeClr val="bg2">
                    <a:lumMod val="25000"/>
                  </a:schemeClr>
                </a:solidFill>
                <a:latin typeface="Arial" panose="020B0604020202020204" pitchFamily="34" charset="0"/>
                <a:cs typeface="Arial" panose="020B0604020202020204" pitchFamily="34" charset="0"/>
              </a:rPr>
              <a:t>inclusivity in higher education research.</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98D9653-70DE-E212-6C42-36C6CECB480B}"/>
              </a:ext>
            </a:extLst>
          </p:cNvPr>
          <p:cNvPicPr>
            <a:picLocks noChangeAspect="1"/>
          </p:cNvPicPr>
          <p:nvPr/>
        </p:nvPicPr>
        <p:blipFill>
          <a:blip r:embed="rId2"/>
          <a:stretch>
            <a:fillRect/>
          </a:stretch>
        </p:blipFill>
        <p:spPr>
          <a:xfrm>
            <a:off x="4959244" y="1677132"/>
            <a:ext cx="6287796" cy="3165227"/>
          </a:xfrm>
          <a:prstGeom prst="rect">
            <a:avLst/>
          </a:prstGeom>
        </p:spPr>
      </p:pic>
    </p:spTree>
    <p:extLst>
      <p:ext uri="{BB962C8B-B14F-4D97-AF65-F5344CB8AC3E}">
        <p14:creationId xmlns:p14="http://schemas.microsoft.com/office/powerpoint/2010/main" val="329728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4D363-043B-05E3-C396-9A7806BC5C5E}"/>
              </a:ext>
            </a:extLst>
          </p:cNvPr>
          <p:cNvSpPr txBox="1"/>
          <p:nvPr/>
        </p:nvSpPr>
        <p:spPr>
          <a:xfrm>
            <a:off x="1065616" y="318654"/>
            <a:ext cx="10060767" cy="461665"/>
          </a:xfrm>
          <a:prstGeom prst="rect">
            <a:avLst/>
          </a:prstGeom>
          <a:noFill/>
        </p:spPr>
        <p:txBody>
          <a:bodyPr wrap="none" rtlCol="0">
            <a:spAutoFit/>
          </a:bodyPr>
          <a:lstStyle/>
          <a:p>
            <a:r>
              <a:rPr lang="en-US" sz="2400" dirty="0">
                <a:latin typeface="Baskerville Old Face" panose="02020602080505020303" pitchFamily="18" charset="0"/>
              </a:rPr>
              <a:t>Distribution of Students in Specialized Courses (Diploma, Certificate, Integrated)</a:t>
            </a:r>
            <a:endParaRPr lang="en-IN" sz="2400" dirty="0">
              <a:latin typeface="Baskerville Old Face" panose="02020602080505020303" pitchFamily="18" charset="0"/>
            </a:endParaRPr>
          </a:p>
        </p:txBody>
      </p:sp>
      <p:sp>
        <p:nvSpPr>
          <p:cNvPr id="7" name="TextBox 6">
            <a:extLst>
              <a:ext uri="{FF2B5EF4-FFF2-40B4-BE49-F238E27FC236}">
                <a16:creationId xmlns:a16="http://schemas.microsoft.com/office/drawing/2014/main" id="{6A52E2AA-AC44-C776-92EC-4FD6E5D5B04C}"/>
              </a:ext>
            </a:extLst>
          </p:cNvPr>
          <p:cNvSpPr txBox="1"/>
          <p:nvPr/>
        </p:nvSpPr>
        <p:spPr>
          <a:xfrm>
            <a:off x="948509" y="1522012"/>
            <a:ext cx="3043388" cy="2554545"/>
          </a:xfrm>
          <a:prstGeom prst="rect">
            <a:avLst/>
          </a:prstGeom>
          <a:noFill/>
        </p:spPr>
        <p:txBody>
          <a:bodyPr wrap="square">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analysis examines how students are distributed across non-traditional courses like diplomas, certificates, and integrated programs. It reflects diversification </a:t>
            </a:r>
          </a:p>
          <a:p>
            <a:r>
              <a:rPr lang="en-US" sz="2000" dirty="0">
                <a:solidFill>
                  <a:schemeClr val="bg2">
                    <a:lumMod val="25000"/>
                  </a:schemeClr>
                </a:solidFill>
                <a:latin typeface="Arial" panose="020B0604020202020204" pitchFamily="34" charset="0"/>
                <a:cs typeface="Arial" panose="020B0604020202020204" pitchFamily="34" charset="0"/>
              </a:rPr>
              <a:t>in education pathways.</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02400E-CEC8-0A98-1742-E3BD9D308397}"/>
              </a:ext>
            </a:extLst>
          </p:cNvPr>
          <p:cNvPicPr>
            <a:picLocks noChangeAspect="1"/>
          </p:cNvPicPr>
          <p:nvPr/>
        </p:nvPicPr>
        <p:blipFill>
          <a:blip r:embed="rId2"/>
          <a:srcRect l="760"/>
          <a:stretch>
            <a:fillRect/>
          </a:stretch>
        </p:blipFill>
        <p:spPr>
          <a:xfrm>
            <a:off x="4404852" y="1285861"/>
            <a:ext cx="6969870" cy="4728693"/>
          </a:xfrm>
          <a:prstGeom prst="rect">
            <a:avLst/>
          </a:prstGeom>
        </p:spPr>
      </p:pic>
    </p:spTree>
    <p:extLst>
      <p:ext uri="{BB962C8B-B14F-4D97-AF65-F5344CB8AC3E}">
        <p14:creationId xmlns:p14="http://schemas.microsoft.com/office/powerpoint/2010/main" val="247407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1A4FA-FD6A-9495-89BF-CC9DDA3E5997}"/>
              </a:ext>
            </a:extLst>
          </p:cNvPr>
          <p:cNvSpPr txBox="1"/>
          <p:nvPr/>
        </p:nvSpPr>
        <p:spPr>
          <a:xfrm>
            <a:off x="2089354" y="325764"/>
            <a:ext cx="8013291" cy="461665"/>
          </a:xfrm>
          <a:prstGeom prst="rect">
            <a:avLst/>
          </a:prstGeom>
          <a:noFill/>
        </p:spPr>
        <p:txBody>
          <a:bodyPr wrap="square">
            <a:spAutoFit/>
          </a:bodyPr>
          <a:lstStyle/>
          <a:p>
            <a:r>
              <a:rPr lang="en-US" sz="2400" dirty="0">
                <a:latin typeface="Baskerville Old Face" panose="02020602080505020303" pitchFamily="18" charset="0"/>
              </a:rPr>
              <a:t>States Where Female Enrolment Exceeds Male Enrolment</a:t>
            </a:r>
            <a:endParaRPr lang="en-IN" sz="2400" dirty="0">
              <a:latin typeface="Baskerville Old Face" panose="02020602080505020303" pitchFamily="18" charset="0"/>
            </a:endParaRPr>
          </a:p>
        </p:txBody>
      </p:sp>
      <p:sp>
        <p:nvSpPr>
          <p:cNvPr id="5" name="TextBox 4">
            <a:extLst>
              <a:ext uri="{FF2B5EF4-FFF2-40B4-BE49-F238E27FC236}">
                <a16:creationId xmlns:a16="http://schemas.microsoft.com/office/drawing/2014/main" id="{AEEF424E-1178-6976-E9DA-FC879C819014}"/>
              </a:ext>
            </a:extLst>
          </p:cNvPr>
          <p:cNvSpPr txBox="1"/>
          <p:nvPr/>
        </p:nvSpPr>
        <p:spPr>
          <a:xfrm>
            <a:off x="1111044" y="1277276"/>
            <a:ext cx="3018504" cy="2862322"/>
          </a:xfrm>
          <a:prstGeom prst="rect">
            <a:avLst/>
          </a:prstGeom>
          <a:noFill/>
        </p:spPr>
        <p:txBody>
          <a:bodyPr wrap="square">
            <a:spAutoFit/>
          </a:bodyPr>
          <a:lstStyle/>
          <a:p>
            <a:r>
              <a:rPr lang="en-US" sz="2000" dirty="0">
                <a:solidFill>
                  <a:schemeClr val="bg2">
                    <a:lumMod val="25000"/>
                  </a:schemeClr>
                </a:solidFill>
                <a:latin typeface="Arial" panose="020B0604020202020204" pitchFamily="34" charset="0"/>
                <a:cs typeface="Arial" panose="020B0604020202020204" pitchFamily="34" charset="0"/>
              </a:rPr>
              <a:t>This visualization highlights progressive states where women outnumber men in higher education enrolment. It is an encouraging trend pointing towards gender empowerment in education.</a:t>
            </a:r>
            <a:endParaRPr lang="en-IN" sz="2000" dirty="0">
              <a:solidFill>
                <a:schemeClr val="bg2">
                  <a:lumMod val="2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16EAA7D-AAE9-F1EE-2DA3-5088B4B782E6}"/>
              </a:ext>
            </a:extLst>
          </p:cNvPr>
          <p:cNvPicPr>
            <a:picLocks noChangeAspect="1"/>
          </p:cNvPicPr>
          <p:nvPr/>
        </p:nvPicPr>
        <p:blipFill>
          <a:blip r:embed="rId2"/>
          <a:stretch>
            <a:fillRect/>
          </a:stretch>
        </p:blipFill>
        <p:spPr>
          <a:xfrm>
            <a:off x="4640016" y="1277276"/>
            <a:ext cx="6943198" cy="5254960"/>
          </a:xfrm>
          <a:prstGeom prst="rect">
            <a:avLst/>
          </a:prstGeom>
        </p:spPr>
      </p:pic>
    </p:spTree>
    <p:extLst>
      <p:ext uri="{BB962C8B-B14F-4D97-AF65-F5344CB8AC3E}">
        <p14:creationId xmlns:p14="http://schemas.microsoft.com/office/powerpoint/2010/main" val="3472571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6C65E-DB90-AF38-05EB-741C3E3E7B3E}"/>
              </a:ext>
            </a:extLst>
          </p:cNvPr>
          <p:cNvSpPr txBox="1"/>
          <p:nvPr/>
        </p:nvSpPr>
        <p:spPr>
          <a:xfrm>
            <a:off x="3595254" y="235528"/>
            <a:ext cx="5001491"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Major Findings</a:t>
            </a:r>
          </a:p>
        </p:txBody>
      </p:sp>
      <p:sp>
        <p:nvSpPr>
          <p:cNvPr id="3" name="TextBox 2">
            <a:extLst>
              <a:ext uri="{FF2B5EF4-FFF2-40B4-BE49-F238E27FC236}">
                <a16:creationId xmlns:a16="http://schemas.microsoft.com/office/drawing/2014/main" id="{13D7EE87-6563-9E3F-ADDD-B762480E305E}"/>
              </a:ext>
            </a:extLst>
          </p:cNvPr>
          <p:cNvSpPr txBox="1"/>
          <p:nvPr/>
        </p:nvSpPr>
        <p:spPr>
          <a:xfrm>
            <a:off x="3740052" y="820303"/>
            <a:ext cx="5001490" cy="371188"/>
          </a:xfrm>
          <a:prstGeom prst="rect">
            <a:avLst/>
          </a:prstGeom>
          <a:noFill/>
        </p:spPr>
        <p:txBody>
          <a:bodyPr wrap="square" rtlCol="0">
            <a:spAutoFit/>
          </a:bodyPr>
          <a:lstStyle/>
          <a:p>
            <a:pPr algn="ctr"/>
            <a:r>
              <a:rPr lang="en-US" dirty="0">
                <a:solidFill>
                  <a:schemeClr val="accent3">
                    <a:lumMod val="50000"/>
                  </a:schemeClr>
                </a:solidFill>
                <a:latin typeface="Bahnschrift SemiLight" panose="020B0502040204020203" pitchFamily="34" charset="0"/>
                <a:cs typeface="Arial" panose="020B0604020202020204" pitchFamily="34" charset="0"/>
              </a:rPr>
              <a:t>Critical Insights from State-wise Analysis</a:t>
            </a:r>
          </a:p>
        </p:txBody>
      </p:sp>
      <p:sp>
        <p:nvSpPr>
          <p:cNvPr id="4" name="TextBox 3">
            <a:extLst>
              <a:ext uri="{FF2B5EF4-FFF2-40B4-BE49-F238E27FC236}">
                <a16:creationId xmlns:a16="http://schemas.microsoft.com/office/drawing/2014/main" id="{19473F3A-F59A-D5E9-A174-DC99E40FC5B4}"/>
              </a:ext>
            </a:extLst>
          </p:cNvPr>
          <p:cNvSpPr txBox="1"/>
          <p:nvPr/>
        </p:nvSpPr>
        <p:spPr>
          <a:xfrm>
            <a:off x="329165" y="1881334"/>
            <a:ext cx="10784106" cy="4154984"/>
          </a:xfrm>
          <a:prstGeom prst="rect">
            <a:avLst/>
          </a:prstGeom>
          <a:noFill/>
        </p:spPr>
        <p:txBody>
          <a:bodyPr wrap="none" rtlCol="0">
            <a:spAutoFit/>
          </a:bodyPr>
          <a:lstStyle/>
          <a:p>
            <a:r>
              <a:rPr lang="en-IN" sz="2400" b="1" dirty="0">
                <a:solidFill>
                  <a:schemeClr val="accent3">
                    <a:lumMod val="50000"/>
                  </a:schemeClr>
                </a:solidFill>
                <a:latin typeface="Bahnschrift SemiLight" panose="020B0502040204020203" pitchFamily="34" charset="0"/>
              </a:rPr>
              <a:t>High Performing States</a:t>
            </a:r>
          </a:p>
          <a:p>
            <a:r>
              <a:rPr lang="en-US" sz="2000" dirty="0">
                <a:solidFill>
                  <a:schemeClr val="bg2">
                    <a:lumMod val="25000"/>
                  </a:schemeClr>
                </a:solidFill>
                <a:latin typeface="serif"/>
              </a:rPr>
              <a:t>Kerala, Tamil Nadu, and Maharashtra show highest progression rates with 75-80% transition from </a:t>
            </a:r>
          </a:p>
          <a:p>
            <a:r>
              <a:rPr lang="en-US" sz="2000" dirty="0">
                <a:solidFill>
                  <a:schemeClr val="bg2">
                    <a:lumMod val="25000"/>
                  </a:schemeClr>
                </a:solidFill>
                <a:latin typeface="serif"/>
              </a:rPr>
              <a:t>school to university education.</a:t>
            </a:r>
          </a:p>
          <a:p>
            <a:endParaRPr lang="en-US" dirty="0"/>
          </a:p>
          <a:p>
            <a:endParaRPr lang="en-US" dirty="0"/>
          </a:p>
          <a:p>
            <a:r>
              <a:rPr lang="en-IN" sz="2400" b="1" dirty="0">
                <a:solidFill>
                  <a:schemeClr val="accent3">
                    <a:lumMod val="50000"/>
                  </a:schemeClr>
                </a:solidFill>
                <a:latin typeface="Bahnschrift SemiLight" panose="020B0502040204020203" pitchFamily="34" charset="0"/>
              </a:rPr>
              <a:t>Challenge States</a:t>
            </a:r>
          </a:p>
          <a:p>
            <a:r>
              <a:rPr lang="en-US" sz="2000" dirty="0">
                <a:solidFill>
                  <a:schemeClr val="bg2">
                    <a:lumMod val="25000"/>
                  </a:schemeClr>
                </a:solidFill>
                <a:latin typeface="serif"/>
              </a:rPr>
              <a:t>Bihar, Uttar Pradesh, and Jharkhand face significant dropout challenges with only 35-45% progression </a:t>
            </a:r>
          </a:p>
          <a:p>
            <a:r>
              <a:rPr lang="en-US" sz="2000" dirty="0">
                <a:solidFill>
                  <a:schemeClr val="bg2">
                    <a:lumMod val="25000"/>
                  </a:schemeClr>
                </a:solidFill>
                <a:latin typeface="serif"/>
              </a:rPr>
              <a:t>to higher education.</a:t>
            </a:r>
          </a:p>
          <a:p>
            <a:endParaRPr lang="en-US" dirty="0"/>
          </a:p>
          <a:p>
            <a:endParaRPr lang="en-US" dirty="0"/>
          </a:p>
          <a:p>
            <a:r>
              <a:rPr lang="en-IN" sz="2400" b="1" dirty="0">
                <a:solidFill>
                  <a:schemeClr val="accent3">
                    <a:lumMod val="50000"/>
                  </a:schemeClr>
                </a:solidFill>
                <a:latin typeface="Bahnschrift SemiLight" panose="020B0502040204020203" pitchFamily="34" charset="0"/>
              </a:rPr>
              <a:t>Gender Paradox</a:t>
            </a:r>
          </a:p>
          <a:p>
            <a:r>
              <a:rPr lang="en-US" sz="2000" dirty="0">
                <a:solidFill>
                  <a:schemeClr val="bg2">
                    <a:lumMod val="25000"/>
                  </a:schemeClr>
                </a:solidFill>
                <a:latin typeface="serif"/>
              </a:rPr>
              <a:t>While female enrollment improves at school level, significant gaps persist in STEM fields and </a:t>
            </a:r>
          </a:p>
          <a:p>
            <a:r>
              <a:rPr lang="en-US" sz="2000">
                <a:solidFill>
                  <a:schemeClr val="bg2">
                    <a:lumMod val="25000"/>
                  </a:schemeClr>
                </a:solidFill>
                <a:latin typeface="serif"/>
              </a:rPr>
              <a:t>Postgraduate </a:t>
            </a:r>
            <a:r>
              <a:rPr lang="en-US" sz="2000" dirty="0">
                <a:solidFill>
                  <a:schemeClr val="bg2">
                    <a:lumMod val="25000"/>
                  </a:schemeClr>
                </a:solidFill>
                <a:latin typeface="serif"/>
              </a:rPr>
              <a:t>education.</a:t>
            </a:r>
            <a:endParaRPr lang="en-IN" sz="2000" dirty="0">
              <a:solidFill>
                <a:schemeClr val="bg2">
                  <a:lumMod val="25000"/>
                </a:schemeClr>
              </a:solidFill>
              <a:latin typeface="serif"/>
            </a:endParaRPr>
          </a:p>
        </p:txBody>
      </p:sp>
    </p:spTree>
    <p:extLst>
      <p:ext uri="{BB962C8B-B14F-4D97-AF65-F5344CB8AC3E}">
        <p14:creationId xmlns:p14="http://schemas.microsoft.com/office/powerpoint/2010/main" val="32005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16717-91D5-4416-569F-2669E053B6C7}"/>
              </a:ext>
            </a:extLst>
          </p:cNvPr>
          <p:cNvSpPr txBox="1"/>
          <p:nvPr/>
        </p:nvSpPr>
        <p:spPr>
          <a:xfrm>
            <a:off x="4530436" y="401781"/>
            <a:ext cx="3131127"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E9748DCA-6CFA-3973-0D2E-DBD71CC44173}"/>
              </a:ext>
            </a:extLst>
          </p:cNvPr>
          <p:cNvSpPr txBox="1"/>
          <p:nvPr/>
        </p:nvSpPr>
        <p:spPr>
          <a:xfrm>
            <a:off x="3435926" y="1048112"/>
            <a:ext cx="5320145" cy="369332"/>
          </a:xfrm>
          <a:prstGeom prst="rect">
            <a:avLst/>
          </a:prstGeom>
          <a:noFill/>
        </p:spPr>
        <p:txBody>
          <a:bodyPr wrap="square" rtlCol="0">
            <a:spAutoFit/>
          </a:bodyPr>
          <a:lstStyle/>
          <a:p>
            <a:pPr algn="ctr"/>
            <a:r>
              <a:rPr lang="en-IN" dirty="0">
                <a:solidFill>
                  <a:schemeClr val="accent3">
                    <a:lumMod val="50000"/>
                  </a:schemeClr>
                </a:solidFill>
                <a:latin typeface="Bahnschrift SemiLight" panose="020B0502040204020203" pitchFamily="34" charset="0"/>
              </a:rPr>
              <a:t>Transforming India's Education Landscape</a:t>
            </a:r>
          </a:p>
        </p:txBody>
      </p:sp>
      <p:sp>
        <p:nvSpPr>
          <p:cNvPr id="4" name="TextBox 3">
            <a:extLst>
              <a:ext uri="{FF2B5EF4-FFF2-40B4-BE49-F238E27FC236}">
                <a16:creationId xmlns:a16="http://schemas.microsoft.com/office/drawing/2014/main" id="{E0CB938B-B78B-19F1-17E6-DC01343E87B4}"/>
              </a:ext>
            </a:extLst>
          </p:cNvPr>
          <p:cNvSpPr txBox="1"/>
          <p:nvPr/>
        </p:nvSpPr>
        <p:spPr>
          <a:xfrm>
            <a:off x="570270" y="2063775"/>
            <a:ext cx="10825317" cy="2923877"/>
          </a:xfrm>
          <a:prstGeom prst="rect">
            <a:avLst/>
          </a:prstGeom>
          <a:noFill/>
        </p:spPr>
        <p:txBody>
          <a:bodyPr wrap="square" rtlCol="0">
            <a:spAutoFit/>
          </a:bodyPr>
          <a:lstStyle/>
          <a:p>
            <a:r>
              <a:rPr lang="en-IN" sz="2400" dirty="0">
                <a:solidFill>
                  <a:schemeClr val="tx2">
                    <a:lumMod val="75000"/>
                  </a:schemeClr>
                </a:solidFill>
                <a:latin typeface="Bahnschrift SemiLight" panose="020B0502040204020203" pitchFamily="34" charset="0"/>
              </a:rPr>
              <a:t>Key Takeaways </a:t>
            </a:r>
            <a:endParaRPr lang="en-IN" sz="2400" b="1" dirty="0">
              <a:solidFill>
                <a:schemeClr val="tx2">
                  <a:lumMod val="75000"/>
                </a:schemeClr>
              </a:solidFill>
              <a:latin typeface="Bahnschrift SemiLight" panose="020B0502040204020203" pitchFamily="34" charset="0"/>
            </a:endParaRPr>
          </a:p>
          <a:p>
            <a:r>
              <a:rPr lang="en-US" sz="2000" dirty="0">
                <a:solidFill>
                  <a:schemeClr val="bg2">
                    <a:lumMod val="25000"/>
                  </a:schemeClr>
                </a:solidFill>
              </a:rPr>
              <a:t>State-wise analysis reveals significant disparities in student progression, with southern states outperforming northern and eastern regions in higher education access.</a:t>
            </a:r>
            <a:br>
              <a:rPr lang="en-US" sz="2000" dirty="0">
                <a:solidFill>
                  <a:schemeClr val="bg2">
                    <a:lumMod val="25000"/>
                  </a:schemeClr>
                </a:solidFill>
              </a:rPr>
            </a:br>
            <a:br>
              <a:rPr lang="en-US" dirty="0"/>
            </a:br>
            <a:endParaRPr lang="en-US" dirty="0"/>
          </a:p>
          <a:p>
            <a:r>
              <a:rPr lang="en-IN" sz="2400" dirty="0">
                <a:solidFill>
                  <a:schemeClr val="tx2">
                    <a:lumMod val="75000"/>
                  </a:schemeClr>
                </a:solidFill>
                <a:latin typeface="Bahnschrift SemiLight" panose="020B0502040204020203" pitchFamily="34" charset="0"/>
              </a:rPr>
              <a:t>Future Outlook</a:t>
            </a:r>
            <a:br>
              <a:rPr lang="en-IN" b="1" dirty="0"/>
            </a:br>
            <a:r>
              <a:rPr lang="en-US" sz="2000" dirty="0">
                <a:solidFill>
                  <a:schemeClr val="bg2">
                    <a:lumMod val="25000"/>
                  </a:schemeClr>
                </a:solidFill>
              </a:rPr>
              <a:t>Systematic tracking of student progression is essential for evidence-based policy making. Targeted interventions addressing regional, gender, and socioeconomic disparities will be crucial for achieving 50% GER by 2035 as envisioned in NEP 2020.</a:t>
            </a:r>
            <a:endParaRPr lang="en-IN" sz="2000" dirty="0">
              <a:solidFill>
                <a:schemeClr val="bg2">
                  <a:lumMod val="25000"/>
                </a:schemeClr>
              </a:solidFill>
            </a:endParaRPr>
          </a:p>
        </p:txBody>
      </p:sp>
    </p:spTree>
    <p:extLst>
      <p:ext uri="{BB962C8B-B14F-4D97-AF65-F5344CB8AC3E}">
        <p14:creationId xmlns:p14="http://schemas.microsoft.com/office/powerpoint/2010/main" val="3513193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BDEDE-DD31-9FBA-F5D5-7BA3A41AA9BD}"/>
              </a:ext>
            </a:extLst>
          </p:cNvPr>
          <p:cNvSpPr txBox="1"/>
          <p:nvPr/>
        </p:nvSpPr>
        <p:spPr>
          <a:xfrm>
            <a:off x="3555289" y="766917"/>
            <a:ext cx="4924105" cy="523220"/>
          </a:xfrm>
          <a:prstGeom prst="rect">
            <a:avLst/>
          </a:prstGeom>
          <a:noFill/>
        </p:spPr>
        <p:txBody>
          <a:bodyPr wrap="none" rtlCol="0">
            <a:spAutoFit/>
          </a:bodyPr>
          <a:lstStyle/>
          <a:p>
            <a:r>
              <a:rPr lang="en-IN" sz="2800" b="1" dirty="0">
                <a:latin typeface="Arial" panose="020B0604020202020204" pitchFamily="34" charset="0"/>
                <a:cs typeface="Arial" panose="020B0604020202020204" pitchFamily="34" charset="0"/>
              </a:rPr>
              <a:t>GITHUB REPOSITORY LINK</a:t>
            </a:r>
          </a:p>
        </p:txBody>
      </p:sp>
      <p:sp>
        <p:nvSpPr>
          <p:cNvPr id="4" name="TextBox 3">
            <a:extLst>
              <a:ext uri="{FF2B5EF4-FFF2-40B4-BE49-F238E27FC236}">
                <a16:creationId xmlns:a16="http://schemas.microsoft.com/office/drawing/2014/main" id="{733AA760-AD6A-2FCF-D82C-C24DC2E52B46}"/>
              </a:ext>
            </a:extLst>
          </p:cNvPr>
          <p:cNvSpPr txBox="1"/>
          <p:nvPr/>
        </p:nvSpPr>
        <p:spPr>
          <a:xfrm>
            <a:off x="2039837" y="2172929"/>
            <a:ext cx="8112324" cy="2308324"/>
          </a:xfrm>
          <a:prstGeom prst="rect">
            <a:avLst/>
          </a:prstGeom>
          <a:noFill/>
        </p:spPr>
        <p:txBody>
          <a:bodyPr wrap="square" rtlCol="0">
            <a:spAutoFit/>
          </a:bodyPr>
          <a:lstStyle/>
          <a:p>
            <a:r>
              <a:rPr lang="en-US" sz="2400" dirty="0">
                <a:solidFill>
                  <a:schemeClr val="accent3">
                    <a:lumMod val="50000"/>
                  </a:schemeClr>
                </a:solidFill>
                <a:latin typeface="Arial" panose="020B0604020202020204" pitchFamily="34" charset="0"/>
                <a:cs typeface="Arial" panose="020B0604020202020204" pitchFamily="34" charset="0"/>
              </a:rPr>
              <a:t>This repository link contains the complete Power BI report and the datasets used for analysis. Feel free to explore the project files from the link below:</a:t>
            </a:r>
          </a:p>
          <a:p>
            <a:endParaRPr lang="en-US" sz="2400" dirty="0">
              <a:solidFill>
                <a:schemeClr val="accent3">
                  <a:lumMod val="50000"/>
                </a:schemeClr>
              </a:solidFill>
              <a:latin typeface="Arial" panose="020B0604020202020204" pitchFamily="34" charset="0"/>
              <a:cs typeface="Arial" panose="020B0604020202020204" pitchFamily="34" charset="0"/>
            </a:endParaRPr>
          </a:p>
          <a:p>
            <a:r>
              <a:rPr lang="en-US" sz="2400" dirty="0">
                <a:solidFill>
                  <a:schemeClr val="accent3">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https://github.com/Palla04/Education_Data_Analysis</a:t>
            </a:r>
            <a:endParaRPr lang="en-US" sz="2400" dirty="0">
              <a:solidFill>
                <a:schemeClr val="accent3">
                  <a:lumMod val="50000"/>
                </a:schemeClr>
              </a:solidFill>
              <a:latin typeface="Arial" panose="020B0604020202020204" pitchFamily="34" charset="0"/>
              <a:cs typeface="Arial" panose="020B0604020202020204" pitchFamily="34" charset="0"/>
            </a:endParaRPr>
          </a:p>
          <a:p>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534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1C39D-420B-5C21-112F-F968035D9C0A}"/>
              </a:ext>
            </a:extLst>
          </p:cNvPr>
          <p:cNvSpPr txBox="1"/>
          <p:nvPr/>
        </p:nvSpPr>
        <p:spPr>
          <a:xfrm>
            <a:off x="4777370" y="1222805"/>
            <a:ext cx="2637260" cy="523220"/>
          </a:xfrm>
          <a:prstGeom prst="rect">
            <a:avLst/>
          </a:prstGeom>
          <a:noFill/>
        </p:spPr>
        <p:txBody>
          <a:bodyPr wrap="none" rtlCol="0">
            <a:spAutoFit/>
          </a:bodyPr>
          <a:lstStyle/>
          <a:p>
            <a:r>
              <a:rPr lang="en-IN" sz="2800" b="1" dirty="0">
                <a:latin typeface="Arial" panose="020B0604020202020204" pitchFamily="34" charset="0"/>
                <a:cs typeface="Arial" panose="020B0604020202020204" pitchFamily="34" charset="0"/>
              </a:rPr>
              <a:t>REFERENCES</a:t>
            </a:r>
          </a:p>
        </p:txBody>
      </p:sp>
      <p:sp>
        <p:nvSpPr>
          <p:cNvPr id="3" name="TextBox 2">
            <a:extLst>
              <a:ext uri="{FF2B5EF4-FFF2-40B4-BE49-F238E27FC236}">
                <a16:creationId xmlns:a16="http://schemas.microsoft.com/office/drawing/2014/main" id="{D3F42DC6-40E6-A282-507F-C09349384C44}"/>
              </a:ext>
            </a:extLst>
          </p:cNvPr>
          <p:cNvSpPr txBox="1"/>
          <p:nvPr/>
        </p:nvSpPr>
        <p:spPr>
          <a:xfrm>
            <a:off x="1676400" y="2248965"/>
            <a:ext cx="9204960" cy="1938992"/>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Dataset Source: </a:t>
            </a:r>
            <a:r>
              <a:rPr lang="en-IN" sz="2400" dirty="0">
                <a:solidFill>
                  <a:schemeClr val="accent3">
                    <a:lumMod val="50000"/>
                  </a:schemeClr>
                </a:solidFill>
                <a:latin typeface="Arial" panose="020B0604020202020204" pitchFamily="34" charset="0"/>
                <a:cs typeface="Arial" panose="020B0604020202020204" pitchFamily="34" charset="0"/>
              </a:rPr>
              <a:t>Kaggle</a:t>
            </a:r>
            <a:r>
              <a:rPr lang="en-IN" sz="2400" dirty="0">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Power BI Documentation: </a:t>
            </a:r>
          </a:p>
          <a:p>
            <a:r>
              <a:rPr lang="en-IN" sz="2400" dirty="0">
                <a:solidFill>
                  <a:schemeClr val="accent3">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https://learn.microsoft.com/en-us/power-bi/ </a:t>
            </a:r>
            <a:endParaRPr lang="en-IN" sz="2400" dirty="0">
              <a:solidFill>
                <a:schemeClr val="accent3">
                  <a:lumMod val="50000"/>
                </a:schemeClr>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GitHub Repository (Project Files): </a:t>
            </a:r>
          </a:p>
          <a:p>
            <a:r>
              <a:rPr lang="en-IN" sz="2400" dirty="0">
                <a:solidFill>
                  <a:schemeClr val="accent3">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https://github.com/Palla04/Education_Data_Analysis</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415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064E8-6856-8363-0E46-F60CF80F6E0E}"/>
              </a:ext>
            </a:extLst>
          </p:cNvPr>
          <p:cNvSpPr txBox="1"/>
          <p:nvPr/>
        </p:nvSpPr>
        <p:spPr>
          <a:xfrm>
            <a:off x="4724399" y="2420362"/>
            <a:ext cx="2743200" cy="646331"/>
          </a:xfrm>
          <a:prstGeom prst="rect">
            <a:avLst/>
          </a:prstGeom>
          <a:noFill/>
        </p:spPr>
        <p:txBody>
          <a:bodyPr wrap="square" rtlCol="0">
            <a:spAutoFit/>
          </a:bodyPr>
          <a:lstStyle/>
          <a:p>
            <a:pPr algn="ctr"/>
            <a:r>
              <a:rPr lang="en-IN" sz="3600" dirty="0">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2816FF59-4194-BE97-500E-978142B4AC1D}"/>
              </a:ext>
            </a:extLst>
          </p:cNvPr>
          <p:cNvSpPr txBox="1"/>
          <p:nvPr/>
        </p:nvSpPr>
        <p:spPr>
          <a:xfrm>
            <a:off x="4724400" y="3146830"/>
            <a:ext cx="2743200" cy="369332"/>
          </a:xfrm>
          <a:prstGeom prst="rect">
            <a:avLst/>
          </a:prstGeom>
          <a:noFill/>
        </p:spPr>
        <p:txBody>
          <a:bodyPr wrap="square" rtlCol="0">
            <a:spAutoFit/>
          </a:bodyPr>
          <a:lstStyle/>
          <a:p>
            <a:pPr algn="ctr"/>
            <a:r>
              <a:rPr lang="en-IN" dirty="0">
                <a:solidFill>
                  <a:schemeClr val="bg2">
                    <a:lumMod val="25000"/>
                  </a:schemeClr>
                </a:solidFill>
                <a:latin typeface="Bahnschrift SemiLight" panose="020B0502040204020203" pitchFamily="34" charset="0"/>
              </a:rPr>
              <a:t>Name : PALLABI BISWAS</a:t>
            </a:r>
          </a:p>
        </p:txBody>
      </p:sp>
      <p:sp>
        <p:nvSpPr>
          <p:cNvPr id="4" name="TextBox 3">
            <a:extLst>
              <a:ext uri="{FF2B5EF4-FFF2-40B4-BE49-F238E27FC236}">
                <a16:creationId xmlns:a16="http://schemas.microsoft.com/office/drawing/2014/main" id="{A8BE5C89-05B1-5E7C-7104-2B6222413F4C}"/>
              </a:ext>
            </a:extLst>
          </p:cNvPr>
          <p:cNvSpPr txBox="1"/>
          <p:nvPr/>
        </p:nvSpPr>
        <p:spPr>
          <a:xfrm>
            <a:off x="1284698" y="4114472"/>
            <a:ext cx="9622603" cy="646331"/>
          </a:xfrm>
          <a:prstGeom prst="rect">
            <a:avLst/>
          </a:prstGeom>
          <a:noFill/>
        </p:spPr>
        <p:txBody>
          <a:bodyPr wrap="square" rtlCol="0">
            <a:spAutoFit/>
          </a:bodyPr>
          <a:lstStyle/>
          <a:p>
            <a:pPr algn="ctr"/>
            <a:r>
              <a:rPr lang="en-US" dirty="0">
                <a:solidFill>
                  <a:schemeClr val="accent3">
                    <a:lumMod val="75000"/>
                  </a:schemeClr>
                </a:solidFill>
                <a:latin typeface="serif"/>
              </a:rPr>
              <a:t> Contact: pallabibiswas4002@gmail.com| https://www.linkedin.com/in/pallabi-biswas-26151a255/ | Ph: 7908697385</a:t>
            </a:r>
          </a:p>
        </p:txBody>
      </p:sp>
    </p:spTree>
    <p:extLst>
      <p:ext uri="{BB962C8B-B14F-4D97-AF65-F5344CB8AC3E}">
        <p14:creationId xmlns:p14="http://schemas.microsoft.com/office/powerpoint/2010/main" val="405123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603BE-4202-7C61-7438-FA6B5F9CA4C7}"/>
              </a:ext>
            </a:extLst>
          </p:cNvPr>
          <p:cNvSpPr txBox="1"/>
          <p:nvPr/>
        </p:nvSpPr>
        <p:spPr>
          <a:xfrm>
            <a:off x="789709" y="831272"/>
            <a:ext cx="3536546" cy="461665"/>
          </a:xfrm>
          <a:prstGeom prst="rect">
            <a:avLst/>
          </a:prstGeom>
          <a:noFill/>
        </p:spPr>
        <p:txBody>
          <a:bodyPr wrap="none" rtlCol="0">
            <a:spAutoFit/>
          </a:bodyPr>
          <a:lstStyle/>
          <a:p>
            <a:r>
              <a:rPr lang="en-IN" sz="2400" b="1" u="sng" dirty="0">
                <a:latin typeface="Arial" panose="020B0604020202020204" pitchFamily="34" charset="0"/>
                <a:cs typeface="Arial" panose="020B0604020202020204" pitchFamily="34" charset="0"/>
              </a:rPr>
              <a:t>ACKNOWLEDGEMENT</a:t>
            </a:r>
          </a:p>
        </p:txBody>
      </p:sp>
      <p:sp>
        <p:nvSpPr>
          <p:cNvPr id="3" name="TextBox 2">
            <a:extLst>
              <a:ext uri="{FF2B5EF4-FFF2-40B4-BE49-F238E27FC236}">
                <a16:creationId xmlns:a16="http://schemas.microsoft.com/office/drawing/2014/main" id="{4E23E99B-4C42-53E8-3A9A-C8AB0AA5CCB1}"/>
              </a:ext>
            </a:extLst>
          </p:cNvPr>
          <p:cNvSpPr txBox="1"/>
          <p:nvPr/>
        </p:nvSpPr>
        <p:spPr>
          <a:xfrm>
            <a:off x="692727" y="1648690"/>
            <a:ext cx="10044545"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 would like to express my sincere gratitude to all those who supported me in completing this project, </a:t>
            </a:r>
            <a:r>
              <a:rPr lang="en-US" sz="2000" i="1" dirty="0">
                <a:latin typeface="Arial" panose="020B0604020202020204" pitchFamily="34" charset="0"/>
                <a:cs typeface="Arial" panose="020B0604020202020204" pitchFamily="34" charset="0"/>
              </a:rPr>
              <a:t>“State-wise Student Progression Analysis: School, College, University”</a:t>
            </a:r>
            <a:r>
              <a:rPr lang="en-US" sz="2000" dirty="0">
                <a:latin typeface="Arial" panose="020B0604020202020204" pitchFamily="34" charset="0"/>
                <a:cs typeface="Arial" panose="020B0604020202020204" pitchFamily="34" charset="0"/>
              </a:rPr>
              <a:t>. I am deeply thankful to my institute and mentors for their valuable guidance, encouragement, and constructive feedback throughout this work.</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 also acknowledge the use of reliable data sources such as UDISE and AISHE which made this analysis possible. These datasets provided a strong foundation for understanding student enrolment, dropout trends, and progression across different educational stages. I am grateful to the Government of India and associated institutions for making such valuable data accessible for research and learning purposes.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Finally, I extend my appreciation to my peers and colleagues for their constant support and motivation during the preparation of this project.</a:t>
            </a:r>
          </a:p>
        </p:txBody>
      </p:sp>
    </p:spTree>
    <p:extLst>
      <p:ext uri="{BB962C8B-B14F-4D97-AF65-F5344CB8AC3E}">
        <p14:creationId xmlns:p14="http://schemas.microsoft.com/office/powerpoint/2010/main" val="54603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4A78AD-A847-1B07-A6B9-A0C5193CF4A8}"/>
              </a:ext>
            </a:extLst>
          </p:cNvPr>
          <p:cNvGraphicFramePr>
            <a:graphicFrameLocks noGrp="1"/>
          </p:cNvGraphicFramePr>
          <p:nvPr>
            <p:extLst>
              <p:ext uri="{D42A27DB-BD31-4B8C-83A1-F6EECF244321}">
                <p14:modId xmlns:p14="http://schemas.microsoft.com/office/powerpoint/2010/main" val="2222789270"/>
              </p:ext>
            </p:extLst>
          </p:nvPr>
        </p:nvGraphicFramePr>
        <p:xfrm>
          <a:off x="983673" y="1814175"/>
          <a:ext cx="9144000" cy="4079240"/>
        </p:xfrm>
        <a:graphic>
          <a:graphicData uri="http://schemas.openxmlformats.org/drawingml/2006/table">
            <a:tbl>
              <a:tblPr firstRow="1" bandRow="1">
                <a:tableStyleId>{5C22544A-7EE6-4342-B048-85BDC9FD1C3A}</a:tableStyleId>
              </a:tblPr>
              <a:tblGrid>
                <a:gridCol w="6733309">
                  <a:extLst>
                    <a:ext uri="{9D8B030D-6E8A-4147-A177-3AD203B41FA5}">
                      <a16:colId xmlns:a16="http://schemas.microsoft.com/office/drawing/2014/main" val="1902679035"/>
                    </a:ext>
                  </a:extLst>
                </a:gridCol>
                <a:gridCol w="2410691">
                  <a:extLst>
                    <a:ext uri="{9D8B030D-6E8A-4147-A177-3AD203B41FA5}">
                      <a16:colId xmlns:a16="http://schemas.microsoft.com/office/drawing/2014/main" val="1136656522"/>
                    </a:ext>
                  </a:extLst>
                </a:gridCol>
              </a:tblGrid>
              <a:tr h="370840">
                <a:tc>
                  <a:txBody>
                    <a:bodyPr/>
                    <a:lstStyle/>
                    <a:p>
                      <a:pPr algn="ctr"/>
                      <a:r>
                        <a:rPr lang="en-IN" dirty="0">
                          <a:solidFill>
                            <a:schemeClr val="bg2">
                              <a:lumMod val="25000"/>
                            </a:schemeClr>
                          </a:solidFill>
                        </a:rPr>
                        <a:t>SECTION TITLE</a:t>
                      </a:r>
                    </a:p>
                  </a:txBody>
                  <a:tcPr>
                    <a:solidFill>
                      <a:schemeClr val="accent4">
                        <a:lumMod val="20000"/>
                        <a:lumOff val="80000"/>
                      </a:schemeClr>
                    </a:solidFill>
                  </a:tcPr>
                </a:tc>
                <a:tc>
                  <a:txBody>
                    <a:bodyPr/>
                    <a:lstStyle/>
                    <a:p>
                      <a:pPr algn="ctr"/>
                      <a:r>
                        <a:rPr lang="en-IN" dirty="0">
                          <a:solidFill>
                            <a:schemeClr val="bg2">
                              <a:lumMod val="25000"/>
                            </a:schemeClr>
                          </a:solidFill>
                        </a:rPr>
                        <a:t>PAGE NO</a:t>
                      </a:r>
                    </a:p>
                  </a:txBody>
                  <a:tcPr>
                    <a:solidFill>
                      <a:schemeClr val="accent4">
                        <a:lumMod val="20000"/>
                        <a:lumOff val="80000"/>
                      </a:schemeClr>
                    </a:solidFill>
                  </a:tcPr>
                </a:tc>
                <a:extLst>
                  <a:ext uri="{0D108BD9-81ED-4DB2-BD59-A6C34878D82A}">
                    <a16:rowId xmlns:a16="http://schemas.microsoft.com/office/drawing/2014/main" val="2013535418"/>
                  </a:ext>
                </a:extLst>
              </a:tr>
              <a:tr h="370840">
                <a:tc>
                  <a:txBody>
                    <a:bodyPr/>
                    <a:lstStyle/>
                    <a:p>
                      <a:pPr algn="l"/>
                      <a:r>
                        <a:rPr lang="en-IN" dirty="0">
                          <a:solidFill>
                            <a:schemeClr val="bg2">
                              <a:lumMod val="25000"/>
                            </a:schemeClr>
                          </a:solidFill>
                        </a:rPr>
                        <a:t>INTRODUCTION</a:t>
                      </a:r>
                    </a:p>
                  </a:txBody>
                  <a:tcPr>
                    <a:solidFill>
                      <a:schemeClr val="bg1">
                        <a:lumMod val="75000"/>
                      </a:schemeClr>
                    </a:solidFill>
                  </a:tcPr>
                </a:tc>
                <a:tc>
                  <a:txBody>
                    <a:bodyPr/>
                    <a:lstStyle/>
                    <a:p>
                      <a:pPr algn="ctr"/>
                      <a:r>
                        <a:rPr lang="en-IN" dirty="0"/>
                        <a:t>PAGE – 6</a:t>
                      </a:r>
                      <a:endParaRPr lang="en-IN" dirty="0">
                        <a:solidFill>
                          <a:schemeClr val="bg2">
                            <a:lumMod val="25000"/>
                          </a:schemeClr>
                        </a:solidFill>
                      </a:endParaRPr>
                    </a:p>
                  </a:txBody>
                  <a:tcPr>
                    <a:solidFill>
                      <a:schemeClr val="bg1">
                        <a:lumMod val="75000"/>
                      </a:schemeClr>
                    </a:solidFill>
                  </a:tcPr>
                </a:tc>
                <a:extLst>
                  <a:ext uri="{0D108BD9-81ED-4DB2-BD59-A6C34878D82A}">
                    <a16:rowId xmlns:a16="http://schemas.microsoft.com/office/drawing/2014/main" val="1998312944"/>
                  </a:ext>
                </a:extLst>
              </a:tr>
              <a:tr h="370840">
                <a:tc>
                  <a:txBody>
                    <a:bodyPr/>
                    <a:lstStyle/>
                    <a:p>
                      <a:r>
                        <a:rPr lang="en-IN" dirty="0"/>
                        <a:t>OBJECTIVE/PROBLEM STATEMENT </a:t>
                      </a:r>
                    </a:p>
                  </a:txBody>
                  <a:tcPr>
                    <a:solidFill>
                      <a:schemeClr val="bg1">
                        <a:lumMod val="85000"/>
                      </a:schemeClr>
                    </a:solidFill>
                  </a:tcPr>
                </a:tc>
                <a:tc>
                  <a:txBody>
                    <a:bodyPr/>
                    <a:lstStyle/>
                    <a:p>
                      <a:pPr algn="ctr"/>
                      <a:r>
                        <a:rPr lang="en-IN" dirty="0"/>
                        <a:t>PAGE – 7</a:t>
                      </a:r>
                    </a:p>
                  </a:txBody>
                  <a:tcPr>
                    <a:solidFill>
                      <a:schemeClr val="bg1">
                        <a:lumMod val="85000"/>
                      </a:schemeClr>
                    </a:solidFill>
                  </a:tcPr>
                </a:tc>
                <a:extLst>
                  <a:ext uri="{0D108BD9-81ED-4DB2-BD59-A6C34878D82A}">
                    <a16:rowId xmlns:a16="http://schemas.microsoft.com/office/drawing/2014/main" val="1781015908"/>
                  </a:ext>
                </a:extLst>
              </a:tr>
              <a:tr h="370840">
                <a:tc>
                  <a:txBody>
                    <a:bodyPr/>
                    <a:lstStyle/>
                    <a:p>
                      <a:r>
                        <a:rPr lang="en-IN" dirty="0"/>
                        <a:t>DATASET OVERVIEW</a:t>
                      </a:r>
                    </a:p>
                  </a:txBody>
                  <a:tcPr>
                    <a:solidFill>
                      <a:schemeClr val="bg1">
                        <a:lumMod val="75000"/>
                      </a:schemeClr>
                    </a:solidFill>
                  </a:tcPr>
                </a:tc>
                <a:tc>
                  <a:txBody>
                    <a:bodyPr/>
                    <a:lstStyle/>
                    <a:p>
                      <a:pPr algn="ctr"/>
                      <a:r>
                        <a:rPr lang="en-IN" dirty="0"/>
                        <a:t>PAGE – 8</a:t>
                      </a:r>
                    </a:p>
                  </a:txBody>
                  <a:tcPr>
                    <a:solidFill>
                      <a:schemeClr val="bg1">
                        <a:lumMod val="75000"/>
                      </a:schemeClr>
                    </a:solidFill>
                  </a:tcPr>
                </a:tc>
                <a:extLst>
                  <a:ext uri="{0D108BD9-81ED-4DB2-BD59-A6C34878D82A}">
                    <a16:rowId xmlns:a16="http://schemas.microsoft.com/office/drawing/2014/main" val="202646666"/>
                  </a:ext>
                </a:extLst>
              </a:tr>
              <a:tr h="370840">
                <a:tc>
                  <a:txBody>
                    <a:bodyPr/>
                    <a:lstStyle/>
                    <a:p>
                      <a:r>
                        <a:rPr lang="en-IN" dirty="0"/>
                        <a:t>TOOLS</a:t>
                      </a:r>
                    </a:p>
                  </a:txBody>
                  <a:tcPr>
                    <a:solidFill>
                      <a:schemeClr val="bg1">
                        <a:lumMod val="85000"/>
                      </a:schemeClr>
                    </a:solidFill>
                  </a:tcPr>
                </a:tc>
                <a:tc>
                  <a:txBody>
                    <a:bodyPr/>
                    <a:lstStyle/>
                    <a:p>
                      <a:pPr algn="ctr"/>
                      <a:r>
                        <a:rPr lang="en-IN" dirty="0"/>
                        <a:t>PAGE – 9</a:t>
                      </a:r>
                    </a:p>
                  </a:txBody>
                  <a:tcPr>
                    <a:solidFill>
                      <a:schemeClr val="bg1">
                        <a:lumMod val="85000"/>
                      </a:schemeClr>
                    </a:solidFill>
                  </a:tcPr>
                </a:tc>
                <a:extLst>
                  <a:ext uri="{0D108BD9-81ED-4DB2-BD59-A6C34878D82A}">
                    <a16:rowId xmlns:a16="http://schemas.microsoft.com/office/drawing/2014/main" val="181194112"/>
                  </a:ext>
                </a:extLst>
              </a:tr>
              <a:tr h="370840">
                <a:tc>
                  <a:txBody>
                    <a:bodyPr/>
                    <a:lstStyle/>
                    <a:p>
                      <a:r>
                        <a:rPr lang="en-IN" dirty="0"/>
                        <a:t>RESEARCH METHODOLOGY</a:t>
                      </a:r>
                    </a:p>
                  </a:txBody>
                  <a:tcPr>
                    <a:solidFill>
                      <a:schemeClr val="bg1">
                        <a:lumMod val="75000"/>
                      </a:schemeClr>
                    </a:solidFill>
                  </a:tcPr>
                </a:tc>
                <a:tc>
                  <a:txBody>
                    <a:bodyPr/>
                    <a:lstStyle/>
                    <a:p>
                      <a:pPr algn="ctr"/>
                      <a:r>
                        <a:rPr lang="en-IN" dirty="0"/>
                        <a:t>PAGE – 10</a:t>
                      </a:r>
                    </a:p>
                  </a:txBody>
                  <a:tcPr>
                    <a:solidFill>
                      <a:schemeClr val="bg1">
                        <a:lumMod val="75000"/>
                      </a:schemeClr>
                    </a:solidFill>
                  </a:tcPr>
                </a:tc>
                <a:extLst>
                  <a:ext uri="{0D108BD9-81ED-4DB2-BD59-A6C34878D82A}">
                    <a16:rowId xmlns:a16="http://schemas.microsoft.com/office/drawing/2014/main" val="1697075117"/>
                  </a:ext>
                </a:extLst>
              </a:tr>
              <a:tr h="370840">
                <a:tc>
                  <a:txBody>
                    <a:bodyPr/>
                    <a:lstStyle/>
                    <a:p>
                      <a:r>
                        <a:rPr lang="en-US" dirty="0"/>
                        <a:t>DETAILED SLIDE FOR EACH VISUALIZATION </a:t>
                      </a:r>
                      <a:endParaRPr lang="en-IN" dirty="0"/>
                    </a:p>
                  </a:txBody>
                  <a:tcPr>
                    <a:solidFill>
                      <a:schemeClr val="bg1">
                        <a:lumMod val="85000"/>
                      </a:schemeClr>
                    </a:solidFill>
                  </a:tcPr>
                </a:tc>
                <a:tc>
                  <a:txBody>
                    <a:bodyPr/>
                    <a:lstStyle/>
                    <a:p>
                      <a:pPr algn="ctr"/>
                      <a:r>
                        <a:rPr lang="en-IN" dirty="0"/>
                        <a:t>PAGE – 11 to 34</a:t>
                      </a:r>
                    </a:p>
                  </a:txBody>
                  <a:tcPr>
                    <a:solidFill>
                      <a:schemeClr val="bg1">
                        <a:lumMod val="85000"/>
                      </a:schemeClr>
                    </a:solidFill>
                  </a:tcPr>
                </a:tc>
                <a:extLst>
                  <a:ext uri="{0D108BD9-81ED-4DB2-BD59-A6C34878D82A}">
                    <a16:rowId xmlns:a16="http://schemas.microsoft.com/office/drawing/2014/main" val="2138879743"/>
                  </a:ext>
                </a:extLst>
              </a:tr>
              <a:tr h="370840">
                <a:tc>
                  <a:txBody>
                    <a:bodyPr/>
                    <a:lstStyle/>
                    <a:p>
                      <a:r>
                        <a:rPr lang="en-IN" dirty="0"/>
                        <a:t>MAJOR FINDINGS</a:t>
                      </a:r>
                    </a:p>
                  </a:txBody>
                  <a:tcPr>
                    <a:solidFill>
                      <a:schemeClr val="bg1">
                        <a:lumMod val="75000"/>
                      </a:schemeClr>
                    </a:solidFill>
                  </a:tcPr>
                </a:tc>
                <a:tc>
                  <a:txBody>
                    <a:bodyPr/>
                    <a:lstStyle/>
                    <a:p>
                      <a:pPr algn="ctr"/>
                      <a:r>
                        <a:rPr lang="en-IN" dirty="0"/>
                        <a:t>PAGE – 35</a:t>
                      </a:r>
                    </a:p>
                  </a:txBody>
                  <a:tcPr>
                    <a:solidFill>
                      <a:schemeClr val="bg1">
                        <a:lumMod val="75000"/>
                      </a:schemeClr>
                    </a:solidFill>
                  </a:tcPr>
                </a:tc>
                <a:extLst>
                  <a:ext uri="{0D108BD9-81ED-4DB2-BD59-A6C34878D82A}">
                    <a16:rowId xmlns:a16="http://schemas.microsoft.com/office/drawing/2014/main" val="3437099936"/>
                  </a:ext>
                </a:extLst>
              </a:tr>
              <a:tr h="370840">
                <a:tc>
                  <a:txBody>
                    <a:bodyPr/>
                    <a:lstStyle/>
                    <a:p>
                      <a:r>
                        <a:rPr lang="en-IN" dirty="0"/>
                        <a:t>CONCLUSION</a:t>
                      </a:r>
                    </a:p>
                  </a:txBody>
                  <a:tcPr>
                    <a:solidFill>
                      <a:schemeClr val="bg1">
                        <a:lumMod val="85000"/>
                      </a:schemeClr>
                    </a:solidFill>
                  </a:tcPr>
                </a:tc>
                <a:tc>
                  <a:txBody>
                    <a:bodyPr/>
                    <a:lstStyle/>
                    <a:p>
                      <a:pPr algn="ctr"/>
                      <a:r>
                        <a:rPr lang="en-IN" dirty="0"/>
                        <a:t>PAGE – 36</a:t>
                      </a:r>
                    </a:p>
                  </a:txBody>
                  <a:tcPr>
                    <a:solidFill>
                      <a:schemeClr val="bg1">
                        <a:lumMod val="85000"/>
                      </a:schemeClr>
                    </a:solidFill>
                  </a:tcPr>
                </a:tc>
                <a:extLst>
                  <a:ext uri="{0D108BD9-81ED-4DB2-BD59-A6C34878D82A}">
                    <a16:rowId xmlns:a16="http://schemas.microsoft.com/office/drawing/2014/main" val="3109017836"/>
                  </a:ext>
                </a:extLst>
              </a:tr>
              <a:tr h="370840">
                <a:tc>
                  <a:txBody>
                    <a:bodyPr/>
                    <a:lstStyle/>
                    <a:p>
                      <a:r>
                        <a:rPr lang="en-IN" dirty="0"/>
                        <a:t>GITHUB REPOSITORY LINK</a:t>
                      </a:r>
                    </a:p>
                  </a:txBody>
                  <a:tcPr>
                    <a:solidFill>
                      <a:schemeClr val="bg1">
                        <a:lumMod val="75000"/>
                      </a:schemeClr>
                    </a:solidFill>
                  </a:tcPr>
                </a:tc>
                <a:tc>
                  <a:txBody>
                    <a:bodyPr/>
                    <a:lstStyle/>
                    <a:p>
                      <a:pPr algn="ctr"/>
                      <a:r>
                        <a:rPr lang="en-IN" dirty="0"/>
                        <a:t>PAGE – 37</a:t>
                      </a:r>
                    </a:p>
                  </a:txBody>
                  <a:tcPr>
                    <a:solidFill>
                      <a:schemeClr val="bg1">
                        <a:lumMod val="75000"/>
                      </a:schemeClr>
                    </a:solidFill>
                  </a:tcPr>
                </a:tc>
                <a:extLst>
                  <a:ext uri="{0D108BD9-81ED-4DB2-BD59-A6C34878D82A}">
                    <a16:rowId xmlns:a16="http://schemas.microsoft.com/office/drawing/2014/main" val="3191989342"/>
                  </a:ext>
                </a:extLst>
              </a:tr>
              <a:tr h="370840">
                <a:tc>
                  <a:txBody>
                    <a:bodyPr/>
                    <a:lstStyle/>
                    <a:p>
                      <a:r>
                        <a:rPr lang="en-IN" dirty="0"/>
                        <a:t>REFERENCES</a:t>
                      </a:r>
                    </a:p>
                  </a:txBody>
                  <a:tcPr>
                    <a:solidFill>
                      <a:schemeClr val="bg1">
                        <a:lumMod val="85000"/>
                      </a:schemeClr>
                    </a:solidFill>
                  </a:tcPr>
                </a:tc>
                <a:tc>
                  <a:txBody>
                    <a:bodyPr/>
                    <a:lstStyle/>
                    <a:p>
                      <a:pPr algn="ctr"/>
                      <a:r>
                        <a:rPr lang="en-IN" dirty="0"/>
                        <a:t>PAGE - 38</a:t>
                      </a:r>
                    </a:p>
                  </a:txBody>
                  <a:tcPr>
                    <a:solidFill>
                      <a:schemeClr val="bg1">
                        <a:lumMod val="85000"/>
                      </a:schemeClr>
                    </a:solidFill>
                  </a:tcPr>
                </a:tc>
                <a:extLst>
                  <a:ext uri="{0D108BD9-81ED-4DB2-BD59-A6C34878D82A}">
                    <a16:rowId xmlns:a16="http://schemas.microsoft.com/office/drawing/2014/main" val="3285678783"/>
                  </a:ext>
                </a:extLst>
              </a:tr>
            </a:tbl>
          </a:graphicData>
        </a:graphic>
      </p:graphicFrame>
      <p:sp>
        <p:nvSpPr>
          <p:cNvPr id="3" name="TextBox 2">
            <a:extLst>
              <a:ext uri="{FF2B5EF4-FFF2-40B4-BE49-F238E27FC236}">
                <a16:creationId xmlns:a16="http://schemas.microsoft.com/office/drawing/2014/main" id="{E4E1F623-4FD1-5BC1-0385-E1BB614595E7}"/>
              </a:ext>
            </a:extLst>
          </p:cNvPr>
          <p:cNvSpPr txBox="1"/>
          <p:nvPr/>
        </p:nvSpPr>
        <p:spPr>
          <a:xfrm>
            <a:off x="983673" y="593532"/>
            <a:ext cx="4575291" cy="584775"/>
          </a:xfrm>
          <a:prstGeom prst="rect">
            <a:avLst/>
          </a:prstGeom>
          <a:noFill/>
        </p:spPr>
        <p:txBody>
          <a:bodyPr wrap="none" rtlCol="0">
            <a:spAutoFit/>
          </a:bodyPr>
          <a:lstStyle/>
          <a:p>
            <a:r>
              <a:rPr lang="en-IN" sz="3200" b="1" u="sng" dirty="0">
                <a:latin typeface="Arial" panose="020B0604020202020204" pitchFamily="34" charset="0"/>
                <a:cs typeface="Arial" panose="020B0604020202020204" pitchFamily="34" charset="0"/>
              </a:rPr>
              <a:t>TABLE OF CONTENTS</a:t>
            </a:r>
          </a:p>
        </p:txBody>
      </p:sp>
    </p:spTree>
    <p:extLst>
      <p:ext uri="{BB962C8B-B14F-4D97-AF65-F5344CB8AC3E}">
        <p14:creationId xmlns:p14="http://schemas.microsoft.com/office/powerpoint/2010/main" val="325268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5FF55-E1D4-0216-72B9-74EDB7FBCE21}"/>
              </a:ext>
            </a:extLst>
          </p:cNvPr>
          <p:cNvSpPr txBox="1"/>
          <p:nvPr/>
        </p:nvSpPr>
        <p:spPr>
          <a:xfrm>
            <a:off x="4706120" y="498764"/>
            <a:ext cx="3117273" cy="646331"/>
          </a:xfrm>
          <a:prstGeom prst="rect">
            <a:avLst/>
          </a:prstGeom>
          <a:noFill/>
        </p:spPr>
        <p:txBody>
          <a:bodyPr wrap="square" rtlCol="0">
            <a:spAutoFit/>
          </a:bodyPr>
          <a:lstStyle/>
          <a:p>
            <a:pPr algn="ctr"/>
            <a:r>
              <a:rPr lang="en-IN" sz="3600" b="1" dirty="0">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C440233F-21D4-79FE-E54C-E8A22000D712}"/>
              </a:ext>
            </a:extLst>
          </p:cNvPr>
          <p:cNvSpPr txBox="1"/>
          <p:nvPr/>
        </p:nvSpPr>
        <p:spPr>
          <a:xfrm>
            <a:off x="4045528" y="1145095"/>
            <a:ext cx="4438459" cy="369332"/>
          </a:xfrm>
          <a:prstGeom prst="rect">
            <a:avLst/>
          </a:prstGeom>
          <a:noFill/>
        </p:spPr>
        <p:txBody>
          <a:bodyPr wrap="none" rtlCol="0">
            <a:spAutoFit/>
          </a:bodyPr>
          <a:lstStyle/>
          <a:p>
            <a:r>
              <a:rPr lang="en-IN" dirty="0">
                <a:solidFill>
                  <a:schemeClr val="tx2">
                    <a:lumMod val="75000"/>
                  </a:schemeClr>
                </a:solidFill>
                <a:latin typeface="serif"/>
              </a:rPr>
              <a:t>Understanding Student Progression Pathways</a:t>
            </a:r>
          </a:p>
        </p:txBody>
      </p:sp>
      <p:sp>
        <p:nvSpPr>
          <p:cNvPr id="4" name="TextBox 3">
            <a:extLst>
              <a:ext uri="{FF2B5EF4-FFF2-40B4-BE49-F238E27FC236}">
                <a16:creationId xmlns:a16="http://schemas.microsoft.com/office/drawing/2014/main" id="{DDD77AA8-E0E3-7A23-E0C7-95426825B62F}"/>
              </a:ext>
            </a:extLst>
          </p:cNvPr>
          <p:cNvSpPr txBox="1"/>
          <p:nvPr/>
        </p:nvSpPr>
        <p:spPr>
          <a:xfrm>
            <a:off x="609601" y="1628506"/>
            <a:ext cx="3089563" cy="461665"/>
          </a:xfrm>
          <a:prstGeom prst="rect">
            <a:avLst/>
          </a:prstGeom>
          <a:noFill/>
        </p:spPr>
        <p:txBody>
          <a:bodyPr wrap="square" rtlCol="0">
            <a:spAutoFit/>
          </a:bodyPr>
          <a:lstStyle/>
          <a:p>
            <a:r>
              <a:rPr lang="en-IN" sz="2400" dirty="0">
                <a:latin typeface="Baskerville Old Face" panose="02020602080505020303" pitchFamily="18" charset="0"/>
              </a:rPr>
              <a:t>Context :  </a:t>
            </a:r>
          </a:p>
        </p:txBody>
      </p:sp>
      <p:sp>
        <p:nvSpPr>
          <p:cNvPr id="5" name="TextBox 4">
            <a:extLst>
              <a:ext uri="{FF2B5EF4-FFF2-40B4-BE49-F238E27FC236}">
                <a16:creationId xmlns:a16="http://schemas.microsoft.com/office/drawing/2014/main" id="{A9C4492E-468D-DD11-C2AE-DE59F344B1F2}"/>
              </a:ext>
            </a:extLst>
          </p:cNvPr>
          <p:cNvSpPr txBox="1"/>
          <p:nvPr/>
        </p:nvSpPr>
        <p:spPr>
          <a:xfrm>
            <a:off x="838917" y="2274837"/>
            <a:ext cx="10674657" cy="646331"/>
          </a:xfrm>
          <a:prstGeom prst="rect">
            <a:avLst/>
          </a:prstGeom>
          <a:noFill/>
        </p:spPr>
        <p:txBody>
          <a:bodyPr wrap="square" rtlCol="0">
            <a:spAutoFit/>
          </a:bodyPr>
          <a:lstStyle/>
          <a:p>
            <a:r>
              <a:rPr lang="en-US" dirty="0">
                <a:solidFill>
                  <a:schemeClr val="tx2">
                    <a:lumMod val="75000"/>
                  </a:schemeClr>
                </a:solidFill>
                <a:latin typeface="serif"/>
              </a:rPr>
              <a:t>Tracking student progression from school through college to university is crucial for understanding </a:t>
            </a:r>
          </a:p>
          <a:p>
            <a:r>
              <a:rPr lang="en-US" dirty="0">
                <a:solidFill>
                  <a:schemeClr val="tx2">
                    <a:lumMod val="75000"/>
                  </a:schemeClr>
                </a:solidFill>
                <a:latin typeface="serif"/>
              </a:rPr>
              <a:t>Educational system effectiveness and identifying barriers to higher education access.</a:t>
            </a:r>
            <a:endParaRPr lang="en-IN" dirty="0">
              <a:solidFill>
                <a:schemeClr val="tx2">
                  <a:lumMod val="75000"/>
                </a:schemeClr>
              </a:solidFill>
              <a:latin typeface="serif"/>
            </a:endParaRPr>
          </a:p>
        </p:txBody>
      </p:sp>
      <p:sp>
        <p:nvSpPr>
          <p:cNvPr id="6" name="TextBox 5">
            <a:extLst>
              <a:ext uri="{FF2B5EF4-FFF2-40B4-BE49-F238E27FC236}">
                <a16:creationId xmlns:a16="http://schemas.microsoft.com/office/drawing/2014/main" id="{CAC53AC2-5C29-D705-825A-2F67CFDB11EB}"/>
              </a:ext>
            </a:extLst>
          </p:cNvPr>
          <p:cNvSpPr txBox="1"/>
          <p:nvPr/>
        </p:nvSpPr>
        <p:spPr>
          <a:xfrm>
            <a:off x="609601" y="3429000"/>
            <a:ext cx="3006436" cy="461665"/>
          </a:xfrm>
          <a:prstGeom prst="rect">
            <a:avLst/>
          </a:prstGeom>
          <a:noFill/>
        </p:spPr>
        <p:txBody>
          <a:bodyPr wrap="square" rtlCol="0">
            <a:spAutoFit/>
          </a:bodyPr>
          <a:lstStyle/>
          <a:p>
            <a:r>
              <a:rPr lang="en-IN" sz="2400" dirty="0">
                <a:latin typeface="Baskerville Old Face" panose="02020602080505020303" pitchFamily="18" charset="0"/>
              </a:rPr>
              <a:t>Importance :</a:t>
            </a:r>
          </a:p>
        </p:txBody>
      </p:sp>
      <p:sp>
        <p:nvSpPr>
          <p:cNvPr id="7" name="TextBox 6">
            <a:extLst>
              <a:ext uri="{FF2B5EF4-FFF2-40B4-BE49-F238E27FC236}">
                <a16:creationId xmlns:a16="http://schemas.microsoft.com/office/drawing/2014/main" id="{877819B7-F463-5C71-6D27-1B6EBDD80C86}"/>
              </a:ext>
            </a:extLst>
          </p:cNvPr>
          <p:cNvSpPr txBox="1"/>
          <p:nvPr/>
        </p:nvSpPr>
        <p:spPr>
          <a:xfrm>
            <a:off x="838917" y="4075331"/>
            <a:ext cx="9955482" cy="923330"/>
          </a:xfrm>
          <a:prstGeom prst="rect">
            <a:avLst/>
          </a:prstGeom>
          <a:noFill/>
        </p:spPr>
        <p:txBody>
          <a:bodyPr wrap="none" rtlCol="0">
            <a:spAutoFit/>
          </a:bodyPr>
          <a:lstStyle/>
          <a:p>
            <a:r>
              <a:rPr lang="en-US" dirty="0">
                <a:solidFill>
                  <a:schemeClr val="tx2">
                    <a:lumMod val="75000"/>
                  </a:schemeClr>
                </a:solidFill>
                <a:latin typeface="serif"/>
              </a:rPr>
              <a:t>This analysis helps policymakers identify states with successful progression models, understand dropout </a:t>
            </a:r>
          </a:p>
          <a:p>
            <a:r>
              <a:rPr lang="en-US" dirty="0">
                <a:solidFill>
                  <a:schemeClr val="tx2">
                    <a:lumMod val="75000"/>
                  </a:schemeClr>
                </a:solidFill>
                <a:latin typeface="serif"/>
              </a:rPr>
              <a:t>patterns, address gender disparities, and develop targeted interventions to improve higher education </a:t>
            </a:r>
          </a:p>
          <a:p>
            <a:r>
              <a:rPr lang="en-US" dirty="0">
                <a:solidFill>
                  <a:schemeClr val="tx2">
                    <a:lumMod val="75000"/>
                  </a:schemeClr>
                </a:solidFill>
                <a:latin typeface="serif"/>
              </a:rPr>
              <a:t>enrollment rates across India.</a:t>
            </a:r>
            <a:endParaRPr lang="en-IN" dirty="0">
              <a:solidFill>
                <a:schemeClr val="tx2">
                  <a:lumMod val="75000"/>
                </a:schemeClr>
              </a:solidFill>
              <a:latin typeface="serif"/>
            </a:endParaRPr>
          </a:p>
        </p:txBody>
      </p:sp>
    </p:spTree>
    <p:extLst>
      <p:ext uri="{BB962C8B-B14F-4D97-AF65-F5344CB8AC3E}">
        <p14:creationId xmlns:p14="http://schemas.microsoft.com/office/powerpoint/2010/main" val="134602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35D15-024A-1DDE-D797-40E148C408D1}"/>
              </a:ext>
            </a:extLst>
          </p:cNvPr>
          <p:cNvSpPr txBox="1"/>
          <p:nvPr/>
        </p:nvSpPr>
        <p:spPr>
          <a:xfrm>
            <a:off x="2036811" y="403299"/>
            <a:ext cx="8118376" cy="646331"/>
          </a:xfrm>
          <a:prstGeom prst="rect">
            <a:avLst/>
          </a:prstGeom>
          <a:noFill/>
        </p:spPr>
        <p:txBody>
          <a:bodyPr wrap="none" rtlCol="0">
            <a:spAutoFit/>
          </a:bodyPr>
          <a:lstStyle/>
          <a:p>
            <a:r>
              <a:rPr lang="en-IN" sz="3600" b="1" dirty="0">
                <a:latin typeface="Arial" panose="020B0604020202020204" pitchFamily="34" charset="0"/>
                <a:cs typeface="Arial" panose="020B0604020202020204" pitchFamily="34" charset="0"/>
              </a:rPr>
              <a:t>OBJECTIVE/PROBLEM STATEMENT</a:t>
            </a:r>
          </a:p>
        </p:txBody>
      </p:sp>
      <p:sp>
        <p:nvSpPr>
          <p:cNvPr id="3" name="TextBox 2">
            <a:extLst>
              <a:ext uri="{FF2B5EF4-FFF2-40B4-BE49-F238E27FC236}">
                <a16:creationId xmlns:a16="http://schemas.microsoft.com/office/drawing/2014/main" id="{2FAD614A-775D-1EFA-D415-400529482A65}"/>
              </a:ext>
            </a:extLst>
          </p:cNvPr>
          <p:cNvSpPr txBox="1"/>
          <p:nvPr/>
        </p:nvSpPr>
        <p:spPr>
          <a:xfrm>
            <a:off x="532562" y="1500651"/>
            <a:ext cx="11139552" cy="1661993"/>
          </a:xfrm>
          <a:prstGeom prst="rect">
            <a:avLst/>
          </a:prstGeom>
          <a:noFill/>
        </p:spPr>
        <p:txBody>
          <a:bodyPr wrap="square" rtlCol="0">
            <a:spAutoFit/>
          </a:bodyPr>
          <a:lstStyle/>
          <a:p>
            <a:r>
              <a:rPr lang="en-IN" sz="2400" b="1" dirty="0">
                <a:solidFill>
                  <a:schemeClr val="bg2">
                    <a:lumMod val="25000"/>
                  </a:schemeClr>
                </a:solidFill>
                <a:latin typeface="Arial" panose="020B0604020202020204" pitchFamily="34" charset="0"/>
                <a:cs typeface="Arial" panose="020B0604020202020204" pitchFamily="34" charset="0"/>
              </a:rPr>
              <a:t>Goal :</a:t>
            </a:r>
          </a:p>
          <a:p>
            <a:endParaRPr lang="en-IN" sz="2400" b="1" dirty="0">
              <a:solidFill>
                <a:schemeClr val="bg2">
                  <a:lumMod val="25000"/>
                </a:schemeClr>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goal of this project is to analyze the progression of students across different stages of education in </a:t>
            </a:r>
          </a:p>
          <a:p>
            <a:r>
              <a:rPr lang="en-US" dirty="0">
                <a:latin typeface="Arial" panose="020B0604020202020204" pitchFamily="34" charset="0"/>
                <a:cs typeface="Arial" panose="020B0604020202020204" pitchFamily="34" charset="0"/>
              </a:rPr>
              <a:t>   India — from </a:t>
            </a:r>
            <a:r>
              <a:rPr lang="en-US" b="1" dirty="0">
                <a:latin typeface="Arial" panose="020B0604020202020204" pitchFamily="34" charset="0"/>
                <a:cs typeface="Arial" panose="020B0604020202020204" pitchFamily="34" charset="0"/>
              </a:rPr>
              <a:t>Pre-Primary to Higher Education</a:t>
            </a:r>
            <a:r>
              <a:rPr lang="en-US" dirty="0">
                <a:latin typeface="Arial" panose="020B0604020202020204" pitchFamily="34" charset="0"/>
                <a:cs typeface="Arial" panose="020B0604020202020204" pitchFamily="34" charset="0"/>
              </a:rPr>
              <a:t> — and identify </a:t>
            </a:r>
            <a:r>
              <a:rPr lang="en-US" b="1" dirty="0">
                <a:latin typeface="Arial" panose="020B0604020202020204" pitchFamily="34" charset="0"/>
                <a:cs typeface="Arial" panose="020B0604020202020204" pitchFamily="34" charset="0"/>
              </a:rPr>
              <a:t>dropout patterns, enrolment trends, </a:t>
            </a:r>
          </a:p>
          <a:p>
            <a:r>
              <a:rPr lang="en-US" b="1" dirty="0">
                <a:latin typeface="Arial" panose="020B0604020202020204" pitchFamily="34" charset="0"/>
                <a:cs typeface="Arial" panose="020B0604020202020204" pitchFamily="34" charset="0"/>
              </a:rPr>
              <a:t>   and state-level variations</a:t>
            </a:r>
            <a:r>
              <a:rPr lang="en-US" dirty="0">
                <a:latin typeface="Arial" panose="020B0604020202020204" pitchFamily="34" charset="0"/>
                <a:cs typeface="Arial" panose="020B0604020202020204" pitchFamily="34" charset="0"/>
              </a:rPr>
              <a:t> using </a:t>
            </a:r>
            <a:r>
              <a:rPr lang="en-US" b="1" dirty="0">
                <a:latin typeface="Arial" panose="020B0604020202020204" pitchFamily="34" charset="0"/>
                <a:cs typeface="Arial" panose="020B0604020202020204" pitchFamily="34" charset="0"/>
              </a:rPr>
              <a:t>Power BI interactive dashboards</a:t>
            </a:r>
            <a:r>
              <a:rPr lang="en-US"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C86DFEFC-4929-A7B7-3331-47C8B574433C}"/>
              </a:ext>
            </a:extLst>
          </p:cNvPr>
          <p:cNvSpPr txBox="1"/>
          <p:nvPr/>
        </p:nvSpPr>
        <p:spPr>
          <a:xfrm>
            <a:off x="821156" y="3777045"/>
            <a:ext cx="10839902" cy="267765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Dropout Analysis : </a:t>
            </a:r>
            <a:r>
              <a:rPr lang="en-US" dirty="0">
                <a:latin typeface="Arial" panose="020B0604020202020204" pitchFamily="34" charset="0"/>
                <a:cs typeface="Arial" panose="020B0604020202020204" pitchFamily="34" charset="0"/>
              </a:rPr>
              <a:t>Identify critical transition points where students discontinue education from school     </a:t>
            </a:r>
          </a:p>
          <a:p>
            <a:r>
              <a:rPr lang="en-US" dirty="0">
                <a:latin typeface="Arial" panose="020B0604020202020204" pitchFamily="34" charset="0"/>
                <a:cs typeface="Arial" panose="020B0604020202020204" pitchFamily="34" charset="0"/>
              </a:rPr>
              <a:t>to university level across different states. </a:t>
            </a:r>
          </a:p>
          <a:p>
            <a:endParaRPr lang="en-US"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State Comparison : </a:t>
            </a:r>
            <a:r>
              <a:rPr lang="en-US" dirty="0">
                <a:latin typeface="Arial" panose="020B0604020202020204" pitchFamily="34" charset="0"/>
                <a:cs typeface="Arial" panose="020B0604020202020204" pitchFamily="34" charset="0"/>
              </a:rPr>
              <a:t>Compare progression rates between states to identify best practices and areas </a:t>
            </a:r>
          </a:p>
          <a:p>
            <a:r>
              <a:rPr lang="en-US" dirty="0">
                <a:latin typeface="Arial" panose="020B0604020202020204" pitchFamily="34" charset="0"/>
                <a:cs typeface="Arial" panose="020B0604020202020204" pitchFamily="34" charset="0"/>
              </a:rPr>
              <a:t>requiring intervention.</a:t>
            </a:r>
          </a:p>
          <a:p>
            <a:endParaRPr lang="en-US"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Gender Gap Assessment : </a:t>
            </a:r>
            <a:r>
              <a:rPr lang="en-US" dirty="0"/>
              <a:t>Analyze male vs female enrollment patterns and progression rates to address </a:t>
            </a:r>
          </a:p>
          <a:p>
            <a:r>
              <a:rPr lang="en-US" dirty="0"/>
              <a:t>gender-based educational disparities.</a:t>
            </a:r>
            <a:endParaRPr lang="en-IN" dirty="0"/>
          </a:p>
          <a:p>
            <a:endParaRPr lang="en-IN" dirty="0"/>
          </a:p>
        </p:txBody>
      </p:sp>
      <p:sp>
        <p:nvSpPr>
          <p:cNvPr id="5" name="TextBox 4">
            <a:extLst>
              <a:ext uri="{FF2B5EF4-FFF2-40B4-BE49-F238E27FC236}">
                <a16:creationId xmlns:a16="http://schemas.microsoft.com/office/drawing/2014/main" id="{E6F695A7-E87A-C022-C5B1-3505099D3E3C}"/>
              </a:ext>
            </a:extLst>
          </p:cNvPr>
          <p:cNvSpPr txBox="1"/>
          <p:nvPr/>
        </p:nvSpPr>
        <p:spPr>
          <a:xfrm>
            <a:off x="532562" y="3244334"/>
            <a:ext cx="2108269" cy="369332"/>
          </a:xfrm>
          <a:prstGeom prst="rect">
            <a:avLst/>
          </a:prstGeom>
          <a:noFill/>
        </p:spPr>
        <p:txBody>
          <a:bodyPr wrap="none" rtlCol="0">
            <a:spAutoFit/>
          </a:bodyPr>
          <a:lstStyle/>
          <a:p>
            <a:r>
              <a:rPr lang="en-US" b="1" dirty="0">
                <a:solidFill>
                  <a:schemeClr val="bg2">
                    <a:lumMod val="25000"/>
                  </a:schemeClr>
                </a:solidFill>
                <a:latin typeface="Arial" panose="020B0604020202020204" pitchFamily="34" charset="0"/>
                <a:cs typeface="Arial" panose="020B0604020202020204" pitchFamily="34" charset="0"/>
              </a:rPr>
              <a:t>Key Objectives :  </a:t>
            </a:r>
            <a:endParaRPr lang="en-US" b="1" dirty="0"/>
          </a:p>
        </p:txBody>
      </p:sp>
    </p:spTree>
    <p:extLst>
      <p:ext uri="{BB962C8B-B14F-4D97-AF65-F5344CB8AC3E}">
        <p14:creationId xmlns:p14="http://schemas.microsoft.com/office/powerpoint/2010/main" val="336597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E76B-F9DD-3CD4-96D6-EC705486D526}"/>
              </a:ext>
            </a:extLst>
          </p:cNvPr>
          <p:cNvSpPr txBox="1"/>
          <p:nvPr/>
        </p:nvSpPr>
        <p:spPr>
          <a:xfrm>
            <a:off x="3905047" y="401781"/>
            <a:ext cx="4381905"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DATASET OVERVIEW</a:t>
            </a:r>
          </a:p>
        </p:txBody>
      </p:sp>
      <p:sp>
        <p:nvSpPr>
          <p:cNvPr id="3" name="TextBox 2">
            <a:extLst>
              <a:ext uri="{FF2B5EF4-FFF2-40B4-BE49-F238E27FC236}">
                <a16:creationId xmlns:a16="http://schemas.microsoft.com/office/drawing/2014/main" id="{B2829ED0-B7E1-3A73-79A3-63A435AF02AB}"/>
              </a:ext>
            </a:extLst>
          </p:cNvPr>
          <p:cNvSpPr txBox="1"/>
          <p:nvPr/>
        </p:nvSpPr>
        <p:spPr>
          <a:xfrm>
            <a:off x="451532" y="1347167"/>
            <a:ext cx="1622560" cy="523220"/>
          </a:xfrm>
          <a:prstGeom prst="rect">
            <a:avLst/>
          </a:prstGeom>
          <a:noFill/>
        </p:spPr>
        <p:txBody>
          <a:bodyPr wrap="none" rtlCol="0">
            <a:spAutoFit/>
          </a:bodyPr>
          <a:lstStyle/>
          <a:p>
            <a:r>
              <a:rPr lang="en-IN" sz="2800" dirty="0">
                <a:latin typeface="Arial" panose="020B0604020202020204" pitchFamily="34" charset="0"/>
                <a:cs typeface="Arial" panose="020B0604020202020204" pitchFamily="34" charset="0"/>
              </a:rPr>
              <a:t>Source : </a:t>
            </a:r>
          </a:p>
        </p:txBody>
      </p:sp>
      <p:sp>
        <p:nvSpPr>
          <p:cNvPr id="4" name="TextBox 3">
            <a:extLst>
              <a:ext uri="{FF2B5EF4-FFF2-40B4-BE49-F238E27FC236}">
                <a16:creationId xmlns:a16="http://schemas.microsoft.com/office/drawing/2014/main" id="{8830674C-F359-EA47-4DCE-0CE228A9C2D6}"/>
              </a:ext>
            </a:extLst>
          </p:cNvPr>
          <p:cNvSpPr txBox="1"/>
          <p:nvPr/>
        </p:nvSpPr>
        <p:spPr>
          <a:xfrm>
            <a:off x="2074092" y="1424111"/>
            <a:ext cx="2146806"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UDISE and  AISHE</a:t>
            </a:r>
          </a:p>
        </p:txBody>
      </p:sp>
      <p:sp>
        <p:nvSpPr>
          <p:cNvPr id="5" name="TextBox 4">
            <a:extLst>
              <a:ext uri="{FF2B5EF4-FFF2-40B4-BE49-F238E27FC236}">
                <a16:creationId xmlns:a16="http://schemas.microsoft.com/office/drawing/2014/main" id="{AA847483-0771-1188-7CA7-869E5FFAD239}"/>
              </a:ext>
            </a:extLst>
          </p:cNvPr>
          <p:cNvSpPr txBox="1"/>
          <p:nvPr/>
        </p:nvSpPr>
        <p:spPr>
          <a:xfrm>
            <a:off x="497966" y="2390700"/>
            <a:ext cx="11209126"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project is based on data collected from two major sources: </a:t>
            </a:r>
            <a:r>
              <a:rPr lang="en-US" b="1" dirty="0">
                <a:latin typeface="Arial" panose="020B0604020202020204" pitchFamily="34" charset="0"/>
                <a:cs typeface="Arial" panose="020B0604020202020204" pitchFamily="34" charset="0"/>
              </a:rPr>
              <a:t>UDISE (Unified District Information System for Education)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AISHE (All India Survey on Higher Education)</a:t>
            </a:r>
            <a:r>
              <a:rPr lang="en-US" dirty="0">
                <a:latin typeface="Arial" panose="020B0604020202020204" pitchFamily="34" charset="0"/>
                <a:cs typeface="Arial" panose="020B0604020202020204" pitchFamily="34" charset="0"/>
              </a:rPr>
              <a:t>. The UDISE datasets provide comprehensive enrolment details from pre-primary to higher secondary education across different states and union territories of India. These datasets capture state-wise enrolment figures, allowing for a deeper analysis of progression, retention, and dropout rates within school education.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AISHE dataset complements this by offering insights into enrolment trends in higher education, covering </a:t>
            </a:r>
          </a:p>
          <a:p>
            <a:r>
              <a:rPr lang="en-US" dirty="0">
                <a:latin typeface="Arial" panose="020B0604020202020204" pitchFamily="34" charset="0"/>
                <a:cs typeface="Arial" panose="020B0604020202020204" pitchFamily="34" charset="0"/>
              </a:rPr>
              <a:t>undergraduate, postgraduate, diploma, certificate, and Ph.D. levels. It highlights gender distribution, course preferences, and state-wise variations in access to higher studies. Together, the two UDISE datasets and one AISHE dataset form the backbone of this project, enabling a holistic understanding of student progression from school to higher education in India.</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26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145C6-847A-B550-F1C7-AF9B509894D9}"/>
              </a:ext>
            </a:extLst>
          </p:cNvPr>
          <p:cNvSpPr txBox="1"/>
          <p:nvPr/>
        </p:nvSpPr>
        <p:spPr>
          <a:xfrm>
            <a:off x="4986522" y="332510"/>
            <a:ext cx="1589474"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TOOLS</a:t>
            </a:r>
          </a:p>
        </p:txBody>
      </p:sp>
      <p:sp>
        <p:nvSpPr>
          <p:cNvPr id="3" name="TextBox 2">
            <a:extLst>
              <a:ext uri="{FF2B5EF4-FFF2-40B4-BE49-F238E27FC236}">
                <a16:creationId xmlns:a16="http://schemas.microsoft.com/office/drawing/2014/main" id="{02C98BD8-8DA3-BDE9-C69E-3C93E0B5C0AC}"/>
              </a:ext>
            </a:extLst>
          </p:cNvPr>
          <p:cNvSpPr txBox="1"/>
          <p:nvPr/>
        </p:nvSpPr>
        <p:spPr>
          <a:xfrm>
            <a:off x="415637" y="1579418"/>
            <a:ext cx="1433406" cy="461665"/>
          </a:xfrm>
          <a:prstGeom prst="rect">
            <a:avLst/>
          </a:prstGeom>
          <a:noFill/>
        </p:spPr>
        <p:txBody>
          <a:bodyPr wrap="none" rtlCol="0">
            <a:spAutoFit/>
          </a:bodyPr>
          <a:lstStyle/>
          <a:p>
            <a:r>
              <a:rPr lang="en-IN" sz="2400" dirty="0">
                <a:latin typeface="Arial" panose="020B0604020202020204" pitchFamily="34" charset="0"/>
                <a:cs typeface="Arial" panose="020B0604020202020204" pitchFamily="34" charset="0"/>
              </a:rPr>
              <a:t>Power BI</a:t>
            </a:r>
          </a:p>
        </p:txBody>
      </p:sp>
      <p:sp>
        <p:nvSpPr>
          <p:cNvPr id="4" name="TextBox 3">
            <a:extLst>
              <a:ext uri="{FF2B5EF4-FFF2-40B4-BE49-F238E27FC236}">
                <a16:creationId xmlns:a16="http://schemas.microsoft.com/office/drawing/2014/main" id="{8CC118A6-15C9-2A20-349D-D8657C604D8C}"/>
              </a:ext>
            </a:extLst>
          </p:cNvPr>
          <p:cNvSpPr txBox="1"/>
          <p:nvPr/>
        </p:nvSpPr>
        <p:spPr>
          <a:xfrm>
            <a:off x="498050" y="4017725"/>
            <a:ext cx="1143262" cy="461665"/>
          </a:xfrm>
          <a:prstGeom prst="rect">
            <a:avLst/>
          </a:prstGeom>
          <a:noFill/>
        </p:spPr>
        <p:txBody>
          <a:bodyPr wrap="none" rtlCol="0">
            <a:spAutoFit/>
          </a:bodyPr>
          <a:lstStyle/>
          <a:p>
            <a:r>
              <a:rPr lang="en-IN" sz="2400" dirty="0">
                <a:latin typeface="Arial" panose="020B0604020202020204" pitchFamily="34" charset="0"/>
                <a:cs typeface="Arial" panose="020B0604020202020204" pitchFamily="34" charset="0"/>
              </a:rPr>
              <a:t>GitHub</a:t>
            </a:r>
          </a:p>
        </p:txBody>
      </p:sp>
      <p:sp>
        <p:nvSpPr>
          <p:cNvPr id="5" name="TextBox 4">
            <a:extLst>
              <a:ext uri="{FF2B5EF4-FFF2-40B4-BE49-F238E27FC236}">
                <a16:creationId xmlns:a16="http://schemas.microsoft.com/office/drawing/2014/main" id="{47FA2BB1-50DD-5A3F-EC84-0EDCE8E0C778}"/>
              </a:ext>
            </a:extLst>
          </p:cNvPr>
          <p:cNvSpPr txBox="1"/>
          <p:nvPr/>
        </p:nvSpPr>
        <p:spPr>
          <a:xfrm>
            <a:off x="5153891" y="2978727"/>
            <a:ext cx="184731" cy="369332"/>
          </a:xfrm>
          <a:prstGeom prst="rect">
            <a:avLst/>
          </a:prstGeom>
          <a:noFill/>
        </p:spPr>
        <p:txBody>
          <a:bodyPr wrap="none" rtlCol="0">
            <a:spAutoFit/>
          </a:bodyPr>
          <a:lstStyle/>
          <a:p>
            <a:endParaRPr lang="en-IN" dirty="0"/>
          </a:p>
        </p:txBody>
      </p:sp>
      <p:sp>
        <p:nvSpPr>
          <p:cNvPr id="8" name="TextBox 7">
            <a:extLst>
              <a:ext uri="{FF2B5EF4-FFF2-40B4-BE49-F238E27FC236}">
                <a16:creationId xmlns:a16="http://schemas.microsoft.com/office/drawing/2014/main" id="{766EFBD7-50BD-A568-0B65-9D86B494EADE}"/>
              </a:ext>
            </a:extLst>
          </p:cNvPr>
          <p:cNvSpPr txBox="1"/>
          <p:nvPr/>
        </p:nvSpPr>
        <p:spPr>
          <a:xfrm>
            <a:off x="498050" y="2152241"/>
            <a:ext cx="108072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Helps in </a:t>
            </a:r>
            <a:r>
              <a:rPr lang="en-US" b="1" dirty="0">
                <a:latin typeface="Arial" panose="020B0604020202020204" pitchFamily="34" charset="0"/>
                <a:cs typeface="Arial" panose="020B0604020202020204" pitchFamily="34" charset="0"/>
              </a:rPr>
              <a:t>data cleaning, transformation, and integration</a:t>
            </a:r>
            <a:r>
              <a:rPr lang="en-US" dirty="0">
                <a:latin typeface="Arial" panose="020B0604020202020204" pitchFamily="34" charset="0"/>
                <a:cs typeface="Arial" panose="020B0604020202020204" pitchFamily="34" charset="0"/>
              </a:rPr>
              <a:t> of UDISE and AISHE datasets for smooth analysis.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Provides </a:t>
            </a:r>
            <a:r>
              <a:rPr lang="en-US" b="1" dirty="0">
                <a:latin typeface="Arial" panose="020B0604020202020204" pitchFamily="34" charset="0"/>
                <a:cs typeface="Arial" panose="020B0604020202020204" pitchFamily="34" charset="0"/>
              </a:rPr>
              <a:t>interactive visualizations</a:t>
            </a:r>
            <a:r>
              <a:rPr lang="en-US" dirty="0">
                <a:latin typeface="Arial" panose="020B0604020202020204" pitchFamily="34" charset="0"/>
                <a:cs typeface="Arial" panose="020B0604020202020204" pitchFamily="34" charset="0"/>
              </a:rPr>
              <a:t> (charts, maps, dashboards) to clearly present enrolment and dropout trends.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Enables </a:t>
            </a:r>
            <a:r>
              <a:rPr lang="en-US" b="1" dirty="0">
                <a:latin typeface="Arial" panose="020B0604020202020204" pitchFamily="34" charset="0"/>
                <a:cs typeface="Arial" panose="020B0604020202020204" pitchFamily="34" charset="0"/>
              </a:rPr>
              <a:t>insightful comparisons</a:t>
            </a:r>
            <a:r>
              <a:rPr lang="en-US" dirty="0">
                <a:latin typeface="Arial" panose="020B0604020202020204" pitchFamily="34" charset="0"/>
                <a:cs typeface="Arial" panose="020B0604020202020204" pitchFamily="34" charset="0"/>
              </a:rPr>
              <a:t> across states, education levels, and gender, making patterns easier to interpret.</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D03EC3D-0F13-9F70-8D1E-0470CB7A8ED3}"/>
              </a:ext>
            </a:extLst>
          </p:cNvPr>
          <p:cNvSpPr txBox="1"/>
          <p:nvPr/>
        </p:nvSpPr>
        <p:spPr>
          <a:xfrm>
            <a:off x="498050" y="4590548"/>
            <a:ext cx="12155892"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Acts as a </a:t>
            </a:r>
            <a:r>
              <a:rPr lang="en-US" b="1" dirty="0">
                <a:latin typeface="Arial" panose="020B0604020202020204" pitchFamily="34" charset="0"/>
                <a:cs typeface="Arial" panose="020B0604020202020204" pitchFamily="34" charset="0"/>
              </a:rPr>
              <a:t>version control system</a:t>
            </a:r>
            <a:r>
              <a:rPr lang="en-US" dirty="0">
                <a:latin typeface="Arial" panose="020B0604020202020204" pitchFamily="34" charset="0"/>
                <a:cs typeface="Arial" panose="020B0604020202020204" pitchFamily="34" charset="0"/>
              </a:rPr>
              <a:t>, storing project files, datasets, and documentation safely.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Facilitates </a:t>
            </a:r>
            <a:r>
              <a:rPr lang="en-US" b="1" dirty="0">
                <a:latin typeface="Arial" panose="020B0604020202020204" pitchFamily="34" charset="0"/>
                <a:cs typeface="Arial" panose="020B0604020202020204" pitchFamily="34" charset="0"/>
              </a:rPr>
              <a:t>collaboration and transparency</a:t>
            </a:r>
            <a:r>
              <a:rPr lang="en-US" dirty="0">
                <a:latin typeface="Arial" panose="020B0604020202020204" pitchFamily="34" charset="0"/>
                <a:cs typeface="Arial" panose="020B0604020202020204" pitchFamily="34" charset="0"/>
              </a:rPr>
              <a:t>, making the project accessible to peers and mentors.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Provides a </a:t>
            </a:r>
            <a:r>
              <a:rPr lang="en-US" b="1" dirty="0">
                <a:latin typeface="Arial" panose="020B0604020202020204" pitchFamily="34" charset="0"/>
                <a:cs typeface="Arial" panose="020B0604020202020204" pitchFamily="34" charset="0"/>
              </a:rPr>
              <a:t>portfolio showcase</a:t>
            </a:r>
            <a:r>
              <a:rPr lang="en-US" dirty="0">
                <a:latin typeface="Arial" panose="020B0604020202020204" pitchFamily="34" charset="0"/>
                <a:cs typeface="Arial" panose="020B0604020202020204" pitchFamily="34" charset="0"/>
              </a:rPr>
              <a:t>, demonstrating technical and analytical skills for academic or career opportunities.</a:t>
            </a:r>
          </a:p>
        </p:txBody>
      </p:sp>
    </p:spTree>
    <p:extLst>
      <p:ext uri="{BB962C8B-B14F-4D97-AF65-F5344CB8AC3E}">
        <p14:creationId xmlns:p14="http://schemas.microsoft.com/office/powerpoint/2010/main" val="2935736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2106</Words>
  <Application>Microsoft Office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Bahnschrift SemiLight</vt:lpstr>
      <vt:lpstr>Baskerville Old Face</vt:lpstr>
      <vt:lpstr>Calibri</vt:lpstr>
      <vt:lpstr>Calibri Light</vt:lpstr>
      <vt:lpstr>sans-serif</vt:lpstr>
      <vt:lpstr>serif</vt:lpstr>
      <vt:lpstr>Office Theme</vt:lpstr>
      <vt:lpstr>PowerPoint Presentation</vt:lpstr>
      <vt:lpstr>PowerPoint Presentation</vt:lpstr>
      <vt:lpstr>State-wise Student  Progression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Pallabi Biswas</dc:creator>
  <cp:lastModifiedBy>Pallabi Biswas</cp:lastModifiedBy>
  <cp:revision>75</cp:revision>
  <dcterms:created xsi:type="dcterms:W3CDTF">2025-09-01T05:00:49Z</dcterms:created>
  <dcterms:modified xsi:type="dcterms:W3CDTF">2025-09-14T07:55:33Z</dcterms:modified>
</cp:coreProperties>
</file>