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8" r:id="rId2"/>
    <p:sldId id="256" r:id="rId3"/>
    <p:sldId id="257" r:id="rId4"/>
    <p:sldId id="259" r:id="rId5"/>
    <p:sldId id="260" r:id="rId6"/>
    <p:sldId id="261" r:id="rId7"/>
    <p:sldId id="262" r:id="rId8"/>
    <p:sldId id="263" r:id="rId9"/>
    <p:sldId id="264" r:id="rId10"/>
    <p:sldId id="265" r:id="rId11"/>
    <p:sldId id="266" r:id="rId12"/>
    <p:sldId id="268"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59" autoAdjust="0"/>
    <p:restoredTop sz="94645" autoAdjust="0"/>
  </p:normalViewPr>
  <p:slideViewPr>
    <p:cSldViewPr snapToGrid="0">
      <p:cViewPr varScale="1">
        <p:scale>
          <a:sx n="86" d="100"/>
          <a:sy n="86" d="100"/>
        </p:scale>
        <p:origin x="600" y="67"/>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D1A5CD-4C14-4445-9698-224E786AE9B1}" type="datetimeFigureOut">
              <a:rPr lang="en-IN" smtClean="0"/>
              <a:t>29-07-2019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205324-64B0-47BA-AEEA-032E90F6DA82}" type="slidenum">
              <a:rPr lang="en-IN" smtClean="0"/>
              <a:t>‹#›</a:t>
            </a:fld>
            <a:endParaRPr lang="en-IN"/>
          </a:p>
        </p:txBody>
      </p:sp>
    </p:spTree>
    <p:extLst>
      <p:ext uri="{BB962C8B-B14F-4D97-AF65-F5344CB8AC3E}">
        <p14:creationId xmlns:p14="http://schemas.microsoft.com/office/powerpoint/2010/main" val="37340983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3205324-64B0-47BA-AEEA-032E90F6DA82}" type="slidenum">
              <a:rPr lang="en-IN" smtClean="0"/>
              <a:t>2</a:t>
            </a:fld>
            <a:endParaRPr lang="en-IN"/>
          </a:p>
        </p:txBody>
      </p:sp>
    </p:spTree>
    <p:extLst>
      <p:ext uri="{BB962C8B-B14F-4D97-AF65-F5344CB8AC3E}">
        <p14:creationId xmlns:p14="http://schemas.microsoft.com/office/powerpoint/2010/main" val="31664243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3B5AB77-FAE7-4370-8329-C38209A1C237}" type="datetimeFigureOut">
              <a:rPr lang="en-IN" smtClean="0"/>
              <a:t>29-07-2019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EC085F-C3D4-4C0D-A645-E66EF585FE54}" type="slidenum">
              <a:rPr lang="en-IN" smtClean="0"/>
              <a:t>‹#›</a:t>
            </a:fld>
            <a:endParaRPr lang="en-IN"/>
          </a:p>
        </p:txBody>
      </p:sp>
    </p:spTree>
    <p:extLst>
      <p:ext uri="{BB962C8B-B14F-4D97-AF65-F5344CB8AC3E}">
        <p14:creationId xmlns:p14="http://schemas.microsoft.com/office/powerpoint/2010/main" val="1642851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3B5AB77-FAE7-4370-8329-C38209A1C237}" type="datetimeFigureOut">
              <a:rPr lang="en-IN" smtClean="0"/>
              <a:t>29-07-2019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EC085F-C3D4-4C0D-A645-E66EF585FE54}" type="slidenum">
              <a:rPr lang="en-IN" smtClean="0"/>
              <a:t>‹#›</a:t>
            </a:fld>
            <a:endParaRPr lang="en-IN"/>
          </a:p>
        </p:txBody>
      </p:sp>
    </p:spTree>
    <p:extLst>
      <p:ext uri="{BB962C8B-B14F-4D97-AF65-F5344CB8AC3E}">
        <p14:creationId xmlns:p14="http://schemas.microsoft.com/office/powerpoint/2010/main" val="1142323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3B5AB77-FAE7-4370-8329-C38209A1C237}" type="datetimeFigureOut">
              <a:rPr lang="en-IN" smtClean="0"/>
              <a:t>29-07-2019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EC085F-C3D4-4C0D-A645-E66EF585FE54}" type="slidenum">
              <a:rPr lang="en-IN" smtClean="0"/>
              <a:t>‹#›</a:t>
            </a:fld>
            <a:endParaRPr lang="en-IN"/>
          </a:p>
        </p:txBody>
      </p:sp>
    </p:spTree>
    <p:extLst>
      <p:ext uri="{BB962C8B-B14F-4D97-AF65-F5344CB8AC3E}">
        <p14:creationId xmlns:p14="http://schemas.microsoft.com/office/powerpoint/2010/main" val="7396984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3B5AB77-FAE7-4370-8329-C38209A1C237}" type="datetimeFigureOut">
              <a:rPr lang="en-IN" smtClean="0"/>
              <a:t>29-07-2019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EC085F-C3D4-4C0D-A645-E66EF585FE54}"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2693356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B5AB77-FAE7-4370-8329-C38209A1C237}" type="datetimeFigureOut">
              <a:rPr lang="en-IN" smtClean="0"/>
              <a:t>29-07-2019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EC085F-C3D4-4C0D-A645-E66EF585FE54}" type="slidenum">
              <a:rPr lang="en-IN" smtClean="0"/>
              <a:t>‹#›</a:t>
            </a:fld>
            <a:endParaRPr lang="en-IN"/>
          </a:p>
        </p:txBody>
      </p:sp>
    </p:spTree>
    <p:extLst>
      <p:ext uri="{BB962C8B-B14F-4D97-AF65-F5344CB8AC3E}">
        <p14:creationId xmlns:p14="http://schemas.microsoft.com/office/powerpoint/2010/main" val="25173524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3B5AB77-FAE7-4370-8329-C38209A1C237}" type="datetimeFigureOut">
              <a:rPr lang="en-IN" smtClean="0"/>
              <a:t>29-07-2019</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EC085F-C3D4-4C0D-A645-E66EF585FE54}" type="slidenum">
              <a:rPr lang="en-IN" smtClean="0"/>
              <a:t>‹#›</a:t>
            </a:fld>
            <a:endParaRPr lang="en-IN"/>
          </a:p>
        </p:txBody>
      </p:sp>
    </p:spTree>
    <p:extLst>
      <p:ext uri="{BB962C8B-B14F-4D97-AF65-F5344CB8AC3E}">
        <p14:creationId xmlns:p14="http://schemas.microsoft.com/office/powerpoint/2010/main" val="36529981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3B5AB77-FAE7-4370-8329-C38209A1C237}" type="datetimeFigureOut">
              <a:rPr lang="en-IN" smtClean="0"/>
              <a:t>29-07-2019</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EC085F-C3D4-4C0D-A645-E66EF585FE54}" type="slidenum">
              <a:rPr lang="en-IN" smtClean="0"/>
              <a:t>‹#›</a:t>
            </a:fld>
            <a:endParaRPr lang="en-IN"/>
          </a:p>
        </p:txBody>
      </p:sp>
    </p:spTree>
    <p:extLst>
      <p:ext uri="{BB962C8B-B14F-4D97-AF65-F5344CB8AC3E}">
        <p14:creationId xmlns:p14="http://schemas.microsoft.com/office/powerpoint/2010/main" val="35115821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B5AB77-FAE7-4370-8329-C38209A1C237}" type="datetimeFigureOut">
              <a:rPr lang="en-IN" smtClean="0"/>
              <a:t>29-07-2019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EC085F-C3D4-4C0D-A645-E66EF585FE54}" type="slidenum">
              <a:rPr lang="en-IN" smtClean="0"/>
              <a:t>‹#›</a:t>
            </a:fld>
            <a:endParaRPr lang="en-IN"/>
          </a:p>
        </p:txBody>
      </p:sp>
    </p:spTree>
    <p:extLst>
      <p:ext uri="{BB962C8B-B14F-4D97-AF65-F5344CB8AC3E}">
        <p14:creationId xmlns:p14="http://schemas.microsoft.com/office/powerpoint/2010/main" val="8200835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B5AB77-FAE7-4370-8329-C38209A1C237}" type="datetimeFigureOut">
              <a:rPr lang="en-IN" smtClean="0"/>
              <a:t>29-07-2019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EC085F-C3D4-4C0D-A645-E66EF585FE54}" type="slidenum">
              <a:rPr lang="en-IN" smtClean="0"/>
              <a:t>‹#›</a:t>
            </a:fld>
            <a:endParaRPr lang="en-IN"/>
          </a:p>
        </p:txBody>
      </p:sp>
    </p:spTree>
    <p:extLst>
      <p:ext uri="{BB962C8B-B14F-4D97-AF65-F5344CB8AC3E}">
        <p14:creationId xmlns:p14="http://schemas.microsoft.com/office/powerpoint/2010/main" val="3263279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3B5AB77-FAE7-4370-8329-C38209A1C237}" type="datetimeFigureOut">
              <a:rPr lang="en-IN" smtClean="0"/>
              <a:t>29-07-2019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EC085F-C3D4-4C0D-A645-E66EF585FE54}" type="slidenum">
              <a:rPr lang="en-IN" smtClean="0"/>
              <a:t>‹#›</a:t>
            </a:fld>
            <a:endParaRPr lang="en-IN"/>
          </a:p>
        </p:txBody>
      </p:sp>
    </p:spTree>
    <p:extLst>
      <p:ext uri="{BB962C8B-B14F-4D97-AF65-F5344CB8AC3E}">
        <p14:creationId xmlns:p14="http://schemas.microsoft.com/office/powerpoint/2010/main" val="116720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B5AB77-FAE7-4370-8329-C38209A1C237}" type="datetimeFigureOut">
              <a:rPr lang="en-IN" smtClean="0"/>
              <a:t>29-07-2019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EC085F-C3D4-4C0D-A645-E66EF585FE54}" type="slidenum">
              <a:rPr lang="en-IN" smtClean="0"/>
              <a:t>‹#›</a:t>
            </a:fld>
            <a:endParaRPr lang="en-IN"/>
          </a:p>
        </p:txBody>
      </p:sp>
    </p:spTree>
    <p:extLst>
      <p:ext uri="{BB962C8B-B14F-4D97-AF65-F5344CB8AC3E}">
        <p14:creationId xmlns:p14="http://schemas.microsoft.com/office/powerpoint/2010/main" val="2941913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3B5AB77-FAE7-4370-8329-C38209A1C237}" type="datetimeFigureOut">
              <a:rPr lang="en-IN" smtClean="0"/>
              <a:t>29-07-2019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EC085F-C3D4-4C0D-A645-E66EF585FE54}" type="slidenum">
              <a:rPr lang="en-IN" smtClean="0"/>
              <a:t>‹#›</a:t>
            </a:fld>
            <a:endParaRPr lang="en-IN"/>
          </a:p>
        </p:txBody>
      </p:sp>
    </p:spTree>
    <p:extLst>
      <p:ext uri="{BB962C8B-B14F-4D97-AF65-F5344CB8AC3E}">
        <p14:creationId xmlns:p14="http://schemas.microsoft.com/office/powerpoint/2010/main" val="932782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3B5AB77-FAE7-4370-8329-C38209A1C237}" type="datetimeFigureOut">
              <a:rPr lang="en-IN" smtClean="0"/>
              <a:t>29-07-2019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0EC085F-C3D4-4C0D-A645-E66EF585FE54}" type="slidenum">
              <a:rPr lang="en-IN" smtClean="0"/>
              <a:t>‹#›</a:t>
            </a:fld>
            <a:endParaRPr lang="en-IN"/>
          </a:p>
        </p:txBody>
      </p:sp>
    </p:spTree>
    <p:extLst>
      <p:ext uri="{BB962C8B-B14F-4D97-AF65-F5344CB8AC3E}">
        <p14:creationId xmlns:p14="http://schemas.microsoft.com/office/powerpoint/2010/main" val="521457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3B5AB77-FAE7-4370-8329-C38209A1C237}" type="datetimeFigureOut">
              <a:rPr lang="en-IN" smtClean="0"/>
              <a:t>29-07-2019</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10EC085F-C3D4-4C0D-A645-E66EF585FE54}" type="slidenum">
              <a:rPr lang="en-IN" smtClean="0"/>
              <a:t>‹#›</a:t>
            </a:fld>
            <a:endParaRPr lang="en-IN"/>
          </a:p>
        </p:txBody>
      </p:sp>
    </p:spTree>
    <p:extLst>
      <p:ext uri="{BB962C8B-B14F-4D97-AF65-F5344CB8AC3E}">
        <p14:creationId xmlns:p14="http://schemas.microsoft.com/office/powerpoint/2010/main" val="327713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3B5AB77-FAE7-4370-8329-C38209A1C237}" type="datetimeFigureOut">
              <a:rPr lang="en-IN" smtClean="0"/>
              <a:t>29-07-2019</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10EC085F-C3D4-4C0D-A645-E66EF585FE54}" type="slidenum">
              <a:rPr lang="en-IN" smtClean="0"/>
              <a:t>‹#›</a:t>
            </a:fld>
            <a:endParaRPr lang="en-IN"/>
          </a:p>
        </p:txBody>
      </p:sp>
    </p:spTree>
    <p:extLst>
      <p:ext uri="{BB962C8B-B14F-4D97-AF65-F5344CB8AC3E}">
        <p14:creationId xmlns:p14="http://schemas.microsoft.com/office/powerpoint/2010/main" val="1905617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A3B5AB77-FAE7-4370-8329-C38209A1C237}" type="datetimeFigureOut">
              <a:rPr lang="en-IN" smtClean="0"/>
              <a:t>29-07-2019</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10EC085F-C3D4-4C0D-A645-E66EF585FE54}" type="slidenum">
              <a:rPr lang="en-IN" smtClean="0"/>
              <a:t>‹#›</a:t>
            </a:fld>
            <a:endParaRPr lang="en-IN"/>
          </a:p>
        </p:txBody>
      </p:sp>
    </p:spTree>
    <p:extLst>
      <p:ext uri="{BB962C8B-B14F-4D97-AF65-F5344CB8AC3E}">
        <p14:creationId xmlns:p14="http://schemas.microsoft.com/office/powerpoint/2010/main" val="302036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3B5AB77-FAE7-4370-8329-C38209A1C237}" type="datetimeFigureOut">
              <a:rPr lang="en-IN" smtClean="0"/>
              <a:t>29-07-2019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EC085F-C3D4-4C0D-A645-E66EF585FE54}" type="slidenum">
              <a:rPr lang="en-IN" smtClean="0"/>
              <a:t>‹#›</a:t>
            </a:fld>
            <a:endParaRPr lang="en-IN"/>
          </a:p>
        </p:txBody>
      </p:sp>
    </p:spTree>
    <p:extLst>
      <p:ext uri="{BB962C8B-B14F-4D97-AF65-F5344CB8AC3E}">
        <p14:creationId xmlns:p14="http://schemas.microsoft.com/office/powerpoint/2010/main" val="463346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3B5AB77-FAE7-4370-8329-C38209A1C237}" type="datetimeFigureOut">
              <a:rPr lang="en-IN" smtClean="0"/>
              <a:t>29-07-2019</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0EC085F-C3D4-4C0D-A645-E66EF585FE54}" type="slidenum">
              <a:rPr lang="en-IN" smtClean="0"/>
              <a:t>‹#›</a:t>
            </a:fld>
            <a:endParaRPr lang="en-IN"/>
          </a:p>
        </p:txBody>
      </p:sp>
    </p:spTree>
    <p:extLst>
      <p:ext uri="{BB962C8B-B14F-4D97-AF65-F5344CB8AC3E}">
        <p14:creationId xmlns:p14="http://schemas.microsoft.com/office/powerpoint/2010/main" val="160284789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E23A577-1C84-46E6-AA9B-07ED116B1F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92" y="0"/>
            <a:ext cx="12162408" cy="6858000"/>
          </a:xfrm>
          <a:prstGeom prst="rect">
            <a:avLst/>
          </a:prstGeom>
        </p:spPr>
      </p:pic>
      <p:sp>
        <p:nvSpPr>
          <p:cNvPr id="6" name="TextBox 5">
            <a:extLst>
              <a:ext uri="{FF2B5EF4-FFF2-40B4-BE49-F238E27FC236}">
                <a16:creationId xmlns:a16="http://schemas.microsoft.com/office/drawing/2014/main" id="{C817FD21-09A3-4387-8DB0-0838972A32F5}"/>
              </a:ext>
            </a:extLst>
          </p:cNvPr>
          <p:cNvSpPr txBox="1"/>
          <p:nvPr/>
        </p:nvSpPr>
        <p:spPr>
          <a:xfrm>
            <a:off x="470517" y="1669001"/>
            <a:ext cx="6418556" cy="523220"/>
          </a:xfrm>
          <a:prstGeom prst="rect">
            <a:avLst/>
          </a:prstGeom>
          <a:noFill/>
        </p:spPr>
        <p:txBody>
          <a:bodyPr wrap="square" rtlCol="0">
            <a:spAutoFit/>
          </a:bodyPr>
          <a:lstStyle/>
          <a:p>
            <a:r>
              <a:rPr lang="en-IN" sz="2800" dirty="0"/>
              <a:t>MACHINE LEARNING USING PYTHON</a:t>
            </a:r>
          </a:p>
        </p:txBody>
      </p:sp>
    </p:spTree>
    <p:extLst>
      <p:ext uri="{BB962C8B-B14F-4D97-AF65-F5344CB8AC3E}">
        <p14:creationId xmlns:p14="http://schemas.microsoft.com/office/powerpoint/2010/main" val="21723720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B691A-C5C0-4B75-8139-5F012EA87B7B}"/>
              </a:ext>
            </a:extLst>
          </p:cNvPr>
          <p:cNvSpPr>
            <a:spLocks noGrp="1"/>
          </p:cNvSpPr>
          <p:nvPr>
            <p:ph type="title"/>
          </p:nvPr>
        </p:nvSpPr>
        <p:spPr>
          <a:xfrm>
            <a:off x="483337" y="680935"/>
            <a:ext cx="11225323" cy="925923"/>
          </a:xfrm>
        </p:spPr>
        <p:txBody>
          <a:bodyPr/>
          <a:lstStyle/>
          <a:p>
            <a:pPr algn="ctr"/>
            <a:r>
              <a:rPr lang="en-IN" u="sng" dirty="0"/>
              <a:t>Model Building</a:t>
            </a:r>
          </a:p>
        </p:txBody>
      </p:sp>
      <p:sp>
        <p:nvSpPr>
          <p:cNvPr id="4" name="TextBox 3">
            <a:extLst>
              <a:ext uri="{FF2B5EF4-FFF2-40B4-BE49-F238E27FC236}">
                <a16:creationId xmlns:a16="http://schemas.microsoft.com/office/drawing/2014/main" id="{08DD99FE-440E-45BF-A9F5-0D23A1E29572}"/>
              </a:ext>
            </a:extLst>
          </p:cNvPr>
          <p:cNvSpPr txBox="1"/>
          <p:nvPr/>
        </p:nvSpPr>
        <p:spPr>
          <a:xfrm>
            <a:off x="483338" y="1956106"/>
            <a:ext cx="11225322" cy="3477875"/>
          </a:xfrm>
          <a:prstGeom prst="rect">
            <a:avLst/>
          </a:prstGeom>
          <a:noFill/>
        </p:spPr>
        <p:txBody>
          <a:bodyPr wrap="square" rtlCol="0">
            <a:spAutoFit/>
          </a:bodyPr>
          <a:lstStyle/>
          <a:p>
            <a:pPr marL="342900" indent="-342900">
              <a:buFont typeface="Arial" panose="020B0604020202020204" pitchFamily="34" charset="0"/>
              <a:buChar char="•"/>
            </a:pPr>
            <a:r>
              <a:rPr lang="en-IN" sz="2000" dirty="0"/>
              <a:t>The one hot encoding leaves us with 145 columns, from which we apply feature selection methods to extract and find columns which are relevant to the final result.</a:t>
            </a:r>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r>
              <a:rPr lang="en-IN" sz="2000" dirty="0"/>
              <a:t>We employ methods like </a:t>
            </a:r>
            <a:r>
              <a:rPr lang="en-IN" sz="2000" dirty="0" err="1"/>
              <a:t>selectKbest</a:t>
            </a:r>
            <a:r>
              <a:rPr lang="en-IN" sz="2000" dirty="0"/>
              <a:t>, variance threshold and mutual information for t he same.</a:t>
            </a:r>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r>
              <a:rPr lang="en-IN" sz="2000" dirty="0"/>
              <a:t>Using these we obtain about 8-10 features are used in the following models to predict the outcome:</a:t>
            </a:r>
          </a:p>
          <a:p>
            <a:pPr marL="457200" indent="-457200">
              <a:buFont typeface="+mj-lt"/>
              <a:buAutoNum type="arabicPeriod"/>
            </a:pPr>
            <a:r>
              <a:rPr lang="en-IN" sz="2000" dirty="0"/>
              <a:t>Naïve Bayes’ Classifier</a:t>
            </a:r>
          </a:p>
          <a:p>
            <a:pPr marL="457200" indent="-457200">
              <a:buFont typeface="+mj-lt"/>
              <a:buAutoNum type="arabicPeriod"/>
            </a:pPr>
            <a:r>
              <a:rPr lang="en-IN" sz="2000" dirty="0"/>
              <a:t>Random Forest Classifier</a:t>
            </a:r>
          </a:p>
          <a:p>
            <a:pPr marL="457200" indent="-457200">
              <a:buFont typeface="+mj-lt"/>
              <a:buAutoNum type="arabicPeriod"/>
            </a:pPr>
            <a:r>
              <a:rPr lang="en-IN" sz="2000" dirty="0"/>
              <a:t>Logistic Regression </a:t>
            </a:r>
          </a:p>
        </p:txBody>
      </p:sp>
    </p:spTree>
    <p:extLst>
      <p:ext uri="{BB962C8B-B14F-4D97-AF65-F5344CB8AC3E}">
        <p14:creationId xmlns:p14="http://schemas.microsoft.com/office/powerpoint/2010/main" val="3845898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B691A-C5C0-4B75-8139-5F012EA87B7B}"/>
              </a:ext>
            </a:extLst>
          </p:cNvPr>
          <p:cNvSpPr>
            <a:spLocks noGrp="1"/>
          </p:cNvSpPr>
          <p:nvPr>
            <p:ph type="title"/>
          </p:nvPr>
        </p:nvSpPr>
        <p:spPr>
          <a:xfrm>
            <a:off x="483337" y="680935"/>
            <a:ext cx="11225323" cy="925923"/>
          </a:xfrm>
        </p:spPr>
        <p:txBody>
          <a:bodyPr/>
          <a:lstStyle/>
          <a:p>
            <a:pPr algn="ctr"/>
            <a:r>
              <a:rPr lang="en-IN" u="sng" dirty="0"/>
              <a:t>Naïve Bayes</a:t>
            </a:r>
          </a:p>
        </p:txBody>
      </p:sp>
      <p:sp>
        <p:nvSpPr>
          <p:cNvPr id="4" name="TextBox 3">
            <a:extLst>
              <a:ext uri="{FF2B5EF4-FFF2-40B4-BE49-F238E27FC236}">
                <a16:creationId xmlns:a16="http://schemas.microsoft.com/office/drawing/2014/main" id="{08DD99FE-440E-45BF-A9F5-0D23A1E29572}"/>
              </a:ext>
            </a:extLst>
          </p:cNvPr>
          <p:cNvSpPr txBox="1"/>
          <p:nvPr/>
        </p:nvSpPr>
        <p:spPr>
          <a:xfrm>
            <a:off x="483338" y="1956106"/>
            <a:ext cx="11225322" cy="1015663"/>
          </a:xfrm>
          <a:prstGeom prst="rect">
            <a:avLst/>
          </a:prstGeom>
          <a:noFill/>
        </p:spPr>
        <p:txBody>
          <a:bodyPr wrap="square" rtlCol="0">
            <a:spAutoFit/>
          </a:bodyPr>
          <a:lstStyle/>
          <a:p>
            <a:pPr marL="342900" indent="-342900">
              <a:buFont typeface="Arial" panose="020B0604020202020204" pitchFamily="34" charset="0"/>
              <a:buChar char="•"/>
            </a:pPr>
            <a:r>
              <a:rPr lang="en-US" sz="2000" b="1" dirty="0"/>
              <a:t>Naive Bayes classifiers</a:t>
            </a:r>
            <a:r>
              <a:rPr lang="en-US" sz="2000" dirty="0"/>
              <a:t> are a family of simple "probabilistic classifiers" based on applying Bayes' theorem with strong (naive) independence assumptions between the features.</a:t>
            </a:r>
            <a:endParaRPr lang="en-IN" sz="2000" dirty="0"/>
          </a:p>
        </p:txBody>
      </p:sp>
      <p:sp>
        <p:nvSpPr>
          <p:cNvPr id="6" name="TextBox 5">
            <a:extLst>
              <a:ext uri="{FF2B5EF4-FFF2-40B4-BE49-F238E27FC236}">
                <a16:creationId xmlns:a16="http://schemas.microsoft.com/office/drawing/2014/main" id="{C015256B-6647-45BD-972D-B638F70D872A}"/>
              </a:ext>
            </a:extLst>
          </p:cNvPr>
          <p:cNvSpPr txBox="1"/>
          <p:nvPr/>
        </p:nvSpPr>
        <p:spPr>
          <a:xfrm>
            <a:off x="976544" y="3994951"/>
            <a:ext cx="3133817" cy="2095131"/>
          </a:xfrm>
          <a:prstGeom prst="rect">
            <a:avLst/>
          </a:prstGeom>
          <a:noFill/>
        </p:spPr>
        <p:txBody>
          <a:bodyPr wrap="square" rtlCol="0">
            <a:spAutoFit/>
          </a:bodyPr>
          <a:lstStyle/>
          <a:p>
            <a:endParaRPr lang="en-IN" dirty="0"/>
          </a:p>
        </p:txBody>
      </p:sp>
      <p:sp>
        <p:nvSpPr>
          <p:cNvPr id="8" name="TextBox 7">
            <a:extLst>
              <a:ext uri="{FF2B5EF4-FFF2-40B4-BE49-F238E27FC236}">
                <a16:creationId xmlns:a16="http://schemas.microsoft.com/office/drawing/2014/main" id="{E4F202D5-6714-4812-9897-C5B1F091DFC3}"/>
              </a:ext>
            </a:extLst>
          </p:cNvPr>
          <p:cNvSpPr txBox="1"/>
          <p:nvPr/>
        </p:nvSpPr>
        <p:spPr>
          <a:xfrm>
            <a:off x="790113" y="3535589"/>
            <a:ext cx="3320248" cy="1631216"/>
          </a:xfrm>
          <a:prstGeom prst="rect">
            <a:avLst/>
          </a:prstGeom>
          <a:noFill/>
        </p:spPr>
        <p:txBody>
          <a:bodyPr wrap="square" rtlCol="0">
            <a:spAutoFit/>
          </a:bodyPr>
          <a:lstStyle/>
          <a:p>
            <a:pPr lvl="0" defTabSz="914400" eaLnBrk="0" fontAlgn="base" hangingPunct="0">
              <a:spcBef>
                <a:spcPct val="0"/>
              </a:spcBef>
              <a:spcAft>
                <a:spcPct val="0"/>
              </a:spcAft>
            </a:pPr>
            <a:r>
              <a:rPr lang="en-US" altLang="en-US" sz="2000" dirty="0">
                <a:latin typeface="Courier New" panose="02070309020205020404" pitchFamily="49" charset="0"/>
              </a:rPr>
              <a:t>accuracy : 70.0 precision : 72.0 recall : 86.0 </a:t>
            </a:r>
          </a:p>
          <a:p>
            <a:pPr lvl="0" defTabSz="914400" eaLnBrk="0" fontAlgn="base" hangingPunct="0">
              <a:spcBef>
                <a:spcPct val="0"/>
              </a:spcBef>
              <a:spcAft>
                <a:spcPct val="0"/>
              </a:spcAft>
            </a:pPr>
            <a:r>
              <a:rPr lang="en-US" altLang="en-US" sz="2000" dirty="0">
                <a:latin typeface="Courier New" panose="02070309020205020404" pitchFamily="49" charset="0"/>
              </a:rPr>
              <a:t>f1-score : 78.0 </a:t>
            </a:r>
          </a:p>
          <a:p>
            <a:pPr lvl="0" defTabSz="914400" eaLnBrk="0" fontAlgn="base" hangingPunct="0">
              <a:spcBef>
                <a:spcPct val="0"/>
              </a:spcBef>
              <a:spcAft>
                <a:spcPct val="0"/>
              </a:spcAft>
            </a:pPr>
            <a:r>
              <a:rPr lang="en-US" altLang="en-US" sz="2000" dirty="0">
                <a:latin typeface="Courier New" panose="02070309020205020404" pitchFamily="49" charset="0"/>
              </a:rPr>
              <a:t>AUC : 64.0</a:t>
            </a:r>
            <a:r>
              <a:rPr lang="en-US" altLang="en-US" sz="2000" dirty="0"/>
              <a:t> </a:t>
            </a:r>
            <a:endParaRPr lang="en-US" altLang="en-US" sz="2000" dirty="0">
              <a:latin typeface="Arial" panose="020B0604020202020204" pitchFamily="34" charset="0"/>
            </a:endParaRPr>
          </a:p>
        </p:txBody>
      </p:sp>
      <p:pic>
        <p:nvPicPr>
          <p:cNvPr id="10" name="Picture 9">
            <a:extLst>
              <a:ext uri="{FF2B5EF4-FFF2-40B4-BE49-F238E27FC236}">
                <a16:creationId xmlns:a16="http://schemas.microsoft.com/office/drawing/2014/main" id="{A2D5DC27-FF59-442A-B8EC-AD3AAD345E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7623" y="2970421"/>
            <a:ext cx="5188036" cy="3303109"/>
          </a:xfrm>
          <a:prstGeom prst="rect">
            <a:avLst/>
          </a:prstGeom>
        </p:spPr>
      </p:pic>
    </p:spTree>
    <p:extLst>
      <p:ext uri="{BB962C8B-B14F-4D97-AF65-F5344CB8AC3E}">
        <p14:creationId xmlns:p14="http://schemas.microsoft.com/office/powerpoint/2010/main" val="3192886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B691A-C5C0-4B75-8139-5F012EA87B7B}"/>
              </a:ext>
            </a:extLst>
          </p:cNvPr>
          <p:cNvSpPr>
            <a:spLocks noGrp="1"/>
          </p:cNvSpPr>
          <p:nvPr>
            <p:ph type="title"/>
          </p:nvPr>
        </p:nvSpPr>
        <p:spPr>
          <a:xfrm>
            <a:off x="483337" y="680935"/>
            <a:ext cx="11225323" cy="925923"/>
          </a:xfrm>
        </p:spPr>
        <p:txBody>
          <a:bodyPr/>
          <a:lstStyle/>
          <a:p>
            <a:pPr algn="ctr"/>
            <a:r>
              <a:rPr lang="en-IN" u="sng" dirty="0"/>
              <a:t>Random Forest</a:t>
            </a:r>
          </a:p>
        </p:txBody>
      </p:sp>
      <p:sp>
        <p:nvSpPr>
          <p:cNvPr id="4" name="TextBox 3">
            <a:extLst>
              <a:ext uri="{FF2B5EF4-FFF2-40B4-BE49-F238E27FC236}">
                <a16:creationId xmlns:a16="http://schemas.microsoft.com/office/drawing/2014/main" id="{08DD99FE-440E-45BF-A9F5-0D23A1E29572}"/>
              </a:ext>
            </a:extLst>
          </p:cNvPr>
          <p:cNvSpPr txBox="1"/>
          <p:nvPr/>
        </p:nvSpPr>
        <p:spPr>
          <a:xfrm>
            <a:off x="483337" y="1494441"/>
            <a:ext cx="11225322" cy="1477328"/>
          </a:xfrm>
          <a:prstGeom prst="rect">
            <a:avLst/>
          </a:prstGeom>
          <a:noFill/>
        </p:spPr>
        <p:txBody>
          <a:bodyPr wrap="square" rtlCol="0">
            <a:spAutoFit/>
          </a:bodyPr>
          <a:lstStyle/>
          <a:p>
            <a:pPr marL="342900" indent="-342900">
              <a:buFont typeface="Arial" panose="020B0604020202020204" pitchFamily="34" charset="0"/>
              <a:buChar char="•"/>
            </a:pPr>
            <a:r>
              <a:rPr lang="en-US" b="1" dirty="0"/>
              <a:t>Random forests</a:t>
            </a:r>
            <a:r>
              <a:rPr lang="en-US" dirty="0"/>
              <a:t> or </a:t>
            </a:r>
            <a:r>
              <a:rPr lang="en-US" b="1" dirty="0"/>
              <a:t>random decision forests</a:t>
            </a:r>
            <a:r>
              <a:rPr lang="en-US" dirty="0"/>
              <a:t> are an ensemble learning method for classification, regression and other tasks that operates by constructing a multitude of decision trees at training time and outputting the class that is the mode of the classes (classification) or mean prediction (regression) of the individual trees. Random decision forests correct for decision trees' habit of overfitting to their training set.</a:t>
            </a:r>
            <a:endParaRPr lang="en-IN" sz="2000" dirty="0"/>
          </a:p>
        </p:txBody>
      </p:sp>
      <p:sp>
        <p:nvSpPr>
          <p:cNvPr id="6" name="TextBox 5">
            <a:extLst>
              <a:ext uri="{FF2B5EF4-FFF2-40B4-BE49-F238E27FC236}">
                <a16:creationId xmlns:a16="http://schemas.microsoft.com/office/drawing/2014/main" id="{C015256B-6647-45BD-972D-B638F70D872A}"/>
              </a:ext>
            </a:extLst>
          </p:cNvPr>
          <p:cNvSpPr txBox="1"/>
          <p:nvPr/>
        </p:nvSpPr>
        <p:spPr>
          <a:xfrm>
            <a:off x="976544" y="3994951"/>
            <a:ext cx="3133817" cy="2095131"/>
          </a:xfrm>
          <a:prstGeom prst="rect">
            <a:avLst/>
          </a:prstGeom>
          <a:noFill/>
        </p:spPr>
        <p:txBody>
          <a:bodyPr wrap="square" rtlCol="0">
            <a:spAutoFit/>
          </a:bodyPr>
          <a:lstStyle/>
          <a:p>
            <a:endParaRPr lang="en-IN" dirty="0"/>
          </a:p>
        </p:txBody>
      </p:sp>
      <p:sp>
        <p:nvSpPr>
          <p:cNvPr id="8" name="TextBox 7">
            <a:extLst>
              <a:ext uri="{FF2B5EF4-FFF2-40B4-BE49-F238E27FC236}">
                <a16:creationId xmlns:a16="http://schemas.microsoft.com/office/drawing/2014/main" id="{E4F202D5-6714-4812-9897-C5B1F091DFC3}"/>
              </a:ext>
            </a:extLst>
          </p:cNvPr>
          <p:cNvSpPr txBox="1"/>
          <p:nvPr/>
        </p:nvSpPr>
        <p:spPr>
          <a:xfrm>
            <a:off x="790113" y="3535589"/>
            <a:ext cx="3320248" cy="1631216"/>
          </a:xfrm>
          <a:prstGeom prst="rect">
            <a:avLst/>
          </a:prstGeom>
          <a:noFill/>
        </p:spPr>
        <p:txBody>
          <a:bodyPr wrap="square" rtlCol="0">
            <a:spAutoFit/>
          </a:bodyPr>
          <a:lstStyle/>
          <a:p>
            <a:pPr lvl="0" defTabSz="914400" eaLnBrk="0" fontAlgn="base" hangingPunct="0">
              <a:spcBef>
                <a:spcPct val="0"/>
              </a:spcBef>
              <a:spcAft>
                <a:spcPct val="0"/>
              </a:spcAft>
            </a:pPr>
            <a:br>
              <a:rPr lang="en-US" altLang="en-US" sz="2000" dirty="0">
                <a:latin typeface="Courier New" panose="02070309020205020404" pitchFamily="49" charset="0"/>
              </a:rPr>
            </a:br>
            <a:r>
              <a:rPr lang="en-US" altLang="en-US" sz="2000" dirty="0">
                <a:latin typeface="Courier New" panose="02070309020205020404" pitchFamily="49" charset="0"/>
              </a:rPr>
              <a:t>accuracy 69.83 precision 72.13  recall 78.79  </a:t>
            </a:r>
            <a:r>
              <a:rPr lang="en-US" altLang="en-US" sz="2000" dirty="0" err="1">
                <a:latin typeface="Courier New" panose="02070309020205020404" pitchFamily="49" charset="0"/>
              </a:rPr>
              <a:t>roc_auc</a:t>
            </a:r>
            <a:r>
              <a:rPr lang="en-US" altLang="en-US" sz="2000" dirty="0">
                <a:latin typeface="Courier New" panose="02070309020205020404" pitchFamily="49" charset="0"/>
              </a:rPr>
              <a:t> 70.23 </a:t>
            </a:r>
            <a:r>
              <a:rPr lang="en-US" altLang="en-US" sz="2000" dirty="0"/>
              <a:t> </a:t>
            </a:r>
            <a:endParaRPr lang="en-US" altLang="en-US" sz="2000" dirty="0">
              <a:latin typeface="Arial" panose="020B0604020202020204" pitchFamily="34" charset="0"/>
            </a:endParaRPr>
          </a:p>
        </p:txBody>
      </p:sp>
      <p:sp>
        <p:nvSpPr>
          <p:cNvPr id="5" name="Rectangle 2">
            <a:extLst>
              <a:ext uri="{FF2B5EF4-FFF2-40B4-BE49-F238E27FC236}">
                <a16:creationId xmlns:a16="http://schemas.microsoft.com/office/drawing/2014/main" id="{318E90BA-E138-41BD-91BF-C2F0E9225B86}"/>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AA4E117F-D133-404C-907B-14CDE20FFD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6072" y="3215378"/>
            <a:ext cx="5431137" cy="2874704"/>
          </a:xfrm>
          <a:prstGeom prst="rect">
            <a:avLst/>
          </a:prstGeom>
        </p:spPr>
      </p:pic>
    </p:spTree>
    <p:extLst>
      <p:ext uri="{BB962C8B-B14F-4D97-AF65-F5344CB8AC3E}">
        <p14:creationId xmlns:p14="http://schemas.microsoft.com/office/powerpoint/2010/main" val="2116440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B691A-C5C0-4B75-8139-5F012EA87B7B}"/>
              </a:ext>
            </a:extLst>
          </p:cNvPr>
          <p:cNvSpPr>
            <a:spLocks noGrp="1"/>
          </p:cNvSpPr>
          <p:nvPr>
            <p:ph type="title"/>
          </p:nvPr>
        </p:nvSpPr>
        <p:spPr>
          <a:xfrm>
            <a:off x="483337" y="680935"/>
            <a:ext cx="11225323" cy="925923"/>
          </a:xfrm>
        </p:spPr>
        <p:txBody>
          <a:bodyPr/>
          <a:lstStyle/>
          <a:p>
            <a:pPr algn="ctr"/>
            <a:r>
              <a:rPr lang="en-IN" u="sng" dirty="0"/>
              <a:t>Logistic Regression</a:t>
            </a:r>
          </a:p>
        </p:txBody>
      </p:sp>
      <p:sp>
        <p:nvSpPr>
          <p:cNvPr id="4" name="TextBox 3">
            <a:extLst>
              <a:ext uri="{FF2B5EF4-FFF2-40B4-BE49-F238E27FC236}">
                <a16:creationId xmlns:a16="http://schemas.microsoft.com/office/drawing/2014/main" id="{08DD99FE-440E-45BF-A9F5-0D23A1E29572}"/>
              </a:ext>
            </a:extLst>
          </p:cNvPr>
          <p:cNvSpPr txBox="1"/>
          <p:nvPr/>
        </p:nvSpPr>
        <p:spPr>
          <a:xfrm>
            <a:off x="483338" y="1956106"/>
            <a:ext cx="11225322" cy="646331"/>
          </a:xfrm>
          <a:prstGeom prst="rect">
            <a:avLst/>
          </a:prstGeom>
          <a:noFill/>
        </p:spPr>
        <p:txBody>
          <a:bodyPr wrap="square" rtlCol="0">
            <a:spAutoFit/>
          </a:bodyPr>
          <a:lstStyle/>
          <a:p>
            <a:pPr marL="342900" indent="-342900">
              <a:buFont typeface="Arial" panose="020B0604020202020204" pitchFamily="34" charset="0"/>
              <a:buChar char="•"/>
            </a:pPr>
            <a:r>
              <a:rPr lang="en-US" b="1" dirty="0"/>
              <a:t>Logistic regression</a:t>
            </a:r>
            <a:r>
              <a:rPr lang="en-US" dirty="0"/>
              <a:t> is a statistical </a:t>
            </a:r>
            <a:r>
              <a:rPr lang="en-US" b="1" dirty="0"/>
              <a:t>model</a:t>
            </a:r>
            <a:r>
              <a:rPr lang="en-US" dirty="0"/>
              <a:t> that in its basic form uses a </a:t>
            </a:r>
            <a:r>
              <a:rPr lang="en-US" b="1" dirty="0"/>
              <a:t>logistic</a:t>
            </a:r>
            <a:r>
              <a:rPr lang="en-US" dirty="0"/>
              <a:t> function to </a:t>
            </a:r>
            <a:r>
              <a:rPr lang="en-US" b="1" dirty="0"/>
              <a:t>model</a:t>
            </a:r>
            <a:r>
              <a:rPr lang="en-US" dirty="0"/>
              <a:t> a binary dependent variable, although many more complex extensions exist.</a:t>
            </a:r>
            <a:endParaRPr lang="en-IN" sz="2000" dirty="0"/>
          </a:p>
        </p:txBody>
      </p:sp>
      <p:sp>
        <p:nvSpPr>
          <p:cNvPr id="6" name="TextBox 5">
            <a:extLst>
              <a:ext uri="{FF2B5EF4-FFF2-40B4-BE49-F238E27FC236}">
                <a16:creationId xmlns:a16="http://schemas.microsoft.com/office/drawing/2014/main" id="{C015256B-6647-45BD-972D-B638F70D872A}"/>
              </a:ext>
            </a:extLst>
          </p:cNvPr>
          <p:cNvSpPr txBox="1"/>
          <p:nvPr/>
        </p:nvSpPr>
        <p:spPr>
          <a:xfrm>
            <a:off x="976544" y="3994951"/>
            <a:ext cx="3133817" cy="2095131"/>
          </a:xfrm>
          <a:prstGeom prst="rect">
            <a:avLst/>
          </a:prstGeom>
          <a:noFill/>
        </p:spPr>
        <p:txBody>
          <a:bodyPr wrap="square" rtlCol="0">
            <a:spAutoFit/>
          </a:bodyPr>
          <a:lstStyle/>
          <a:p>
            <a:endParaRPr lang="en-IN" dirty="0"/>
          </a:p>
        </p:txBody>
      </p:sp>
      <p:sp>
        <p:nvSpPr>
          <p:cNvPr id="8" name="TextBox 7">
            <a:extLst>
              <a:ext uri="{FF2B5EF4-FFF2-40B4-BE49-F238E27FC236}">
                <a16:creationId xmlns:a16="http://schemas.microsoft.com/office/drawing/2014/main" id="{E4F202D5-6714-4812-9897-C5B1F091DFC3}"/>
              </a:ext>
            </a:extLst>
          </p:cNvPr>
          <p:cNvSpPr txBox="1"/>
          <p:nvPr/>
        </p:nvSpPr>
        <p:spPr>
          <a:xfrm>
            <a:off x="790113" y="3535589"/>
            <a:ext cx="3320248" cy="1631216"/>
          </a:xfrm>
          <a:prstGeom prst="rect">
            <a:avLst/>
          </a:prstGeom>
          <a:noFill/>
        </p:spPr>
        <p:txBody>
          <a:bodyPr wrap="square" rtlCol="0">
            <a:spAutoFit/>
          </a:bodyPr>
          <a:lstStyle/>
          <a:p>
            <a:pPr lvl="0" defTabSz="914400" eaLnBrk="0" fontAlgn="base" hangingPunct="0">
              <a:spcBef>
                <a:spcPct val="0"/>
              </a:spcBef>
              <a:spcAft>
                <a:spcPct val="0"/>
              </a:spcAft>
            </a:pPr>
            <a:r>
              <a:rPr lang="en-US" altLang="en-US" sz="2000" dirty="0">
                <a:latin typeface="Courier New" panose="02070309020205020404" pitchFamily="49" charset="0"/>
              </a:rPr>
              <a:t>accuracy : 68.0 precision : 72.0 recall : 85.0 </a:t>
            </a:r>
          </a:p>
          <a:p>
            <a:pPr lvl="0" defTabSz="914400" eaLnBrk="0" fontAlgn="base" hangingPunct="0">
              <a:spcBef>
                <a:spcPct val="0"/>
              </a:spcBef>
              <a:spcAft>
                <a:spcPct val="0"/>
              </a:spcAft>
            </a:pPr>
            <a:r>
              <a:rPr lang="en-US" altLang="en-US" sz="2000" dirty="0">
                <a:latin typeface="Courier New" panose="02070309020205020404" pitchFamily="49" charset="0"/>
              </a:rPr>
              <a:t>f1-score : 77.0 </a:t>
            </a:r>
          </a:p>
          <a:p>
            <a:pPr lvl="0" defTabSz="914400" eaLnBrk="0" fontAlgn="base" hangingPunct="0">
              <a:spcBef>
                <a:spcPct val="0"/>
              </a:spcBef>
              <a:spcAft>
                <a:spcPct val="0"/>
              </a:spcAft>
            </a:pPr>
            <a:r>
              <a:rPr lang="en-US" altLang="en-US" sz="2000" dirty="0">
                <a:latin typeface="Courier New" panose="02070309020205020404" pitchFamily="49" charset="0"/>
              </a:rPr>
              <a:t>AUC : 62.0</a:t>
            </a:r>
            <a:r>
              <a:rPr lang="en-US" altLang="en-US" sz="2000" dirty="0"/>
              <a:t> </a:t>
            </a:r>
            <a:endParaRPr lang="en-US" altLang="en-US" sz="2000" dirty="0">
              <a:latin typeface="Arial" panose="020B0604020202020204" pitchFamily="34" charset="0"/>
            </a:endParaRPr>
          </a:p>
        </p:txBody>
      </p:sp>
      <p:pic>
        <p:nvPicPr>
          <p:cNvPr id="5" name="Picture 4">
            <a:extLst>
              <a:ext uri="{FF2B5EF4-FFF2-40B4-BE49-F238E27FC236}">
                <a16:creationId xmlns:a16="http://schemas.microsoft.com/office/drawing/2014/main" id="{0980DEB5-BCD1-47A3-A11D-DD2E97D305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0095" y="2933929"/>
            <a:ext cx="5153728" cy="3204839"/>
          </a:xfrm>
          <a:prstGeom prst="rect">
            <a:avLst/>
          </a:prstGeom>
        </p:spPr>
      </p:pic>
    </p:spTree>
    <p:extLst>
      <p:ext uri="{BB962C8B-B14F-4D97-AF65-F5344CB8AC3E}">
        <p14:creationId xmlns:p14="http://schemas.microsoft.com/office/powerpoint/2010/main" val="581694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B691A-C5C0-4B75-8139-5F012EA87B7B}"/>
              </a:ext>
            </a:extLst>
          </p:cNvPr>
          <p:cNvSpPr>
            <a:spLocks noGrp="1"/>
          </p:cNvSpPr>
          <p:nvPr>
            <p:ph type="title"/>
          </p:nvPr>
        </p:nvSpPr>
        <p:spPr>
          <a:xfrm>
            <a:off x="483337" y="680935"/>
            <a:ext cx="11225323" cy="925923"/>
          </a:xfrm>
        </p:spPr>
        <p:txBody>
          <a:bodyPr/>
          <a:lstStyle/>
          <a:p>
            <a:pPr algn="ctr"/>
            <a:r>
              <a:rPr lang="en-IN" u="sng" dirty="0"/>
              <a:t>Conclusion</a:t>
            </a:r>
          </a:p>
        </p:txBody>
      </p:sp>
      <p:sp>
        <p:nvSpPr>
          <p:cNvPr id="4" name="TextBox 3">
            <a:extLst>
              <a:ext uri="{FF2B5EF4-FFF2-40B4-BE49-F238E27FC236}">
                <a16:creationId xmlns:a16="http://schemas.microsoft.com/office/drawing/2014/main" id="{08DD99FE-440E-45BF-A9F5-0D23A1E29572}"/>
              </a:ext>
            </a:extLst>
          </p:cNvPr>
          <p:cNvSpPr txBox="1"/>
          <p:nvPr/>
        </p:nvSpPr>
        <p:spPr>
          <a:xfrm>
            <a:off x="483338" y="1956106"/>
            <a:ext cx="11225322"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a:t>From the above results, random forest classifier is giving the best results. All three classifiers have similar precision and accuracy score but the </a:t>
            </a:r>
            <a:r>
              <a:rPr lang="en-US" sz="2000" dirty="0" err="1"/>
              <a:t>roc_auc</a:t>
            </a:r>
            <a:r>
              <a:rPr lang="en-US" sz="2000" dirty="0"/>
              <a:t> score is highest for the random forest classifier at 70.</a:t>
            </a:r>
            <a:endParaRPr lang="en-IN" sz="2000" dirty="0"/>
          </a:p>
        </p:txBody>
      </p:sp>
      <p:sp>
        <p:nvSpPr>
          <p:cNvPr id="6" name="TextBox 5">
            <a:extLst>
              <a:ext uri="{FF2B5EF4-FFF2-40B4-BE49-F238E27FC236}">
                <a16:creationId xmlns:a16="http://schemas.microsoft.com/office/drawing/2014/main" id="{C015256B-6647-45BD-972D-B638F70D872A}"/>
              </a:ext>
            </a:extLst>
          </p:cNvPr>
          <p:cNvSpPr txBox="1"/>
          <p:nvPr/>
        </p:nvSpPr>
        <p:spPr>
          <a:xfrm>
            <a:off x="976544" y="3994951"/>
            <a:ext cx="3133817" cy="2095131"/>
          </a:xfrm>
          <a:prstGeom prst="rect">
            <a:avLst/>
          </a:prstGeom>
          <a:noFill/>
        </p:spPr>
        <p:txBody>
          <a:bodyPr wrap="square" rtlCol="0">
            <a:spAutoFit/>
          </a:bodyPr>
          <a:lstStyle/>
          <a:p>
            <a:endParaRPr lang="en-IN" dirty="0"/>
          </a:p>
        </p:txBody>
      </p:sp>
      <p:pic>
        <p:nvPicPr>
          <p:cNvPr id="7" name="Picture 6">
            <a:extLst>
              <a:ext uri="{FF2B5EF4-FFF2-40B4-BE49-F238E27FC236}">
                <a16:creationId xmlns:a16="http://schemas.microsoft.com/office/drawing/2014/main" id="{5B5195DA-CA58-4E9D-A21E-2948D59BB2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181" y="3321017"/>
            <a:ext cx="6080760" cy="1903677"/>
          </a:xfrm>
          <a:prstGeom prst="rect">
            <a:avLst/>
          </a:prstGeom>
        </p:spPr>
      </p:pic>
    </p:spTree>
    <p:extLst>
      <p:ext uri="{BB962C8B-B14F-4D97-AF65-F5344CB8AC3E}">
        <p14:creationId xmlns:p14="http://schemas.microsoft.com/office/powerpoint/2010/main" val="42949238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997F5-6A48-436F-A115-42CF530078DD}"/>
              </a:ext>
            </a:extLst>
          </p:cNvPr>
          <p:cNvSpPr>
            <a:spLocks noGrp="1"/>
          </p:cNvSpPr>
          <p:nvPr>
            <p:ph type="title"/>
          </p:nvPr>
        </p:nvSpPr>
        <p:spPr>
          <a:xfrm>
            <a:off x="266332" y="2654381"/>
            <a:ext cx="11808612" cy="1400530"/>
          </a:xfrm>
        </p:spPr>
        <p:txBody>
          <a:bodyPr/>
          <a:lstStyle/>
          <a:p>
            <a:pPr algn="ctr"/>
            <a:r>
              <a:rPr lang="en-IN" sz="8000" dirty="0">
                <a:latin typeface="Blackadder ITC" panose="04020505051007020D02" pitchFamily="82" charset="0"/>
              </a:rPr>
              <a:t>THANK YOU </a:t>
            </a:r>
          </a:p>
        </p:txBody>
      </p:sp>
    </p:spTree>
    <p:extLst>
      <p:ext uri="{BB962C8B-B14F-4D97-AF65-F5344CB8AC3E}">
        <p14:creationId xmlns:p14="http://schemas.microsoft.com/office/powerpoint/2010/main" val="2859162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36139-272D-474E-923D-5A892E555266}"/>
              </a:ext>
            </a:extLst>
          </p:cNvPr>
          <p:cNvSpPr>
            <a:spLocks noGrp="1"/>
          </p:cNvSpPr>
          <p:nvPr>
            <p:ph type="ctrTitle"/>
          </p:nvPr>
        </p:nvSpPr>
        <p:spPr>
          <a:xfrm>
            <a:off x="299310" y="448323"/>
            <a:ext cx="11224805" cy="1416600"/>
          </a:xfrm>
        </p:spPr>
        <p:txBody>
          <a:bodyPr/>
          <a:lstStyle/>
          <a:p>
            <a:pPr algn="ctr"/>
            <a:r>
              <a:rPr lang="en-IN" sz="4200" u="sng" dirty="0"/>
              <a:t>INTERVIEW ATTENDANCE PREDICTION </a:t>
            </a:r>
          </a:p>
        </p:txBody>
      </p:sp>
      <p:sp>
        <p:nvSpPr>
          <p:cNvPr id="3" name="Subtitle 2">
            <a:extLst>
              <a:ext uri="{FF2B5EF4-FFF2-40B4-BE49-F238E27FC236}">
                <a16:creationId xmlns:a16="http://schemas.microsoft.com/office/drawing/2014/main" id="{2A47D0F3-A362-4858-A5B4-A86CBF1E95DF}"/>
              </a:ext>
            </a:extLst>
          </p:cNvPr>
          <p:cNvSpPr>
            <a:spLocks noGrp="1"/>
          </p:cNvSpPr>
          <p:nvPr>
            <p:ph type="subTitle" idx="1"/>
          </p:nvPr>
        </p:nvSpPr>
        <p:spPr>
          <a:xfrm>
            <a:off x="299310" y="2744393"/>
            <a:ext cx="11593380" cy="3665284"/>
          </a:xfrm>
        </p:spPr>
        <p:txBody>
          <a:bodyPr>
            <a:normAutofit/>
          </a:bodyPr>
          <a:lstStyle/>
          <a:p>
            <a:r>
              <a:rPr lang="en-IN" i="1" dirty="0">
                <a:solidFill>
                  <a:schemeClr val="tx1"/>
                </a:solidFill>
              </a:rPr>
              <a:t>Group Members:</a:t>
            </a:r>
            <a:endParaRPr lang="en-IN" dirty="0">
              <a:solidFill>
                <a:schemeClr val="tx1"/>
              </a:solidFill>
            </a:endParaRPr>
          </a:p>
          <a:p>
            <a:br>
              <a:rPr lang="en-IN" dirty="0">
                <a:solidFill>
                  <a:schemeClr val="tx1"/>
                </a:solidFill>
              </a:rPr>
            </a:br>
            <a:r>
              <a:rPr lang="en-IN" dirty="0">
                <a:solidFill>
                  <a:schemeClr val="tx1"/>
                </a:solidFill>
              </a:rPr>
              <a:t>PALLAB CHAKRABORTY, RCC INSTITUTE OF </a:t>
            </a:r>
            <a:r>
              <a:rPr lang="en-IN">
                <a:solidFill>
                  <a:schemeClr val="tx1"/>
                </a:solidFill>
              </a:rPr>
              <a:t>INFORMATION TECHNOLOGY</a:t>
            </a:r>
            <a:endParaRPr lang="en-IN" dirty="0">
              <a:solidFill>
                <a:schemeClr val="tx1"/>
              </a:solidFill>
            </a:endParaRPr>
          </a:p>
          <a:p>
            <a:r>
              <a:rPr lang="en-IN" dirty="0">
                <a:solidFill>
                  <a:schemeClr val="tx1"/>
                </a:solidFill>
              </a:rPr>
              <a:t>ANIKET CHATTOPADHYAY, RCC INSTITUTE OF INFORMATION TECHNOLOGY </a:t>
            </a:r>
          </a:p>
          <a:p>
            <a:r>
              <a:rPr lang="en-IN" dirty="0">
                <a:solidFill>
                  <a:schemeClr val="tx1"/>
                </a:solidFill>
              </a:rPr>
              <a:t>SOHAM MANDAL, RCC INSTITUTE OF INFORMATION TECHNOLOGY</a:t>
            </a:r>
          </a:p>
          <a:p>
            <a:r>
              <a:rPr lang="en-IN" dirty="0">
                <a:solidFill>
                  <a:schemeClr val="tx1"/>
                </a:solidFill>
              </a:rPr>
              <a:t>CHANDRABALI BISHNU, RCC INSTITUTE OF INFORMATION TECHNOLOGY</a:t>
            </a:r>
          </a:p>
          <a:p>
            <a:r>
              <a:rPr lang="en-IN" dirty="0">
                <a:solidFill>
                  <a:schemeClr val="tx1"/>
                </a:solidFill>
              </a:rPr>
              <a:t>CAMELIA MAHATO, RCC INSTITUTE OF INFORMATION TECHNOLOGY</a:t>
            </a:r>
          </a:p>
          <a:p>
            <a:br>
              <a:rPr lang="en-IN" dirty="0">
                <a:solidFill>
                  <a:schemeClr val="tx1"/>
                </a:solidFill>
              </a:rPr>
            </a:br>
            <a:endParaRPr lang="en-IN" dirty="0">
              <a:solidFill>
                <a:schemeClr val="tx1"/>
              </a:solidFill>
            </a:endParaRPr>
          </a:p>
        </p:txBody>
      </p:sp>
    </p:spTree>
    <p:extLst>
      <p:ext uri="{BB962C8B-B14F-4D97-AF65-F5344CB8AC3E}">
        <p14:creationId xmlns:p14="http://schemas.microsoft.com/office/powerpoint/2010/main" val="1608959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B691A-C5C0-4B75-8139-5F012EA87B7B}"/>
              </a:ext>
            </a:extLst>
          </p:cNvPr>
          <p:cNvSpPr>
            <a:spLocks noGrp="1"/>
          </p:cNvSpPr>
          <p:nvPr>
            <p:ph type="title"/>
          </p:nvPr>
        </p:nvSpPr>
        <p:spPr>
          <a:xfrm>
            <a:off x="483338" y="121642"/>
            <a:ext cx="11225323" cy="1400530"/>
          </a:xfrm>
        </p:spPr>
        <p:txBody>
          <a:bodyPr/>
          <a:lstStyle/>
          <a:p>
            <a:pPr algn="ctr"/>
            <a:br>
              <a:rPr lang="en-IN" u="sng" dirty="0"/>
            </a:br>
            <a:r>
              <a:rPr lang="en-IN" u="sng" dirty="0"/>
              <a:t>Table of Contents </a:t>
            </a:r>
          </a:p>
        </p:txBody>
      </p:sp>
      <p:sp>
        <p:nvSpPr>
          <p:cNvPr id="4" name="TextBox 3">
            <a:extLst>
              <a:ext uri="{FF2B5EF4-FFF2-40B4-BE49-F238E27FC236}">
                <a16:creationId xmlns:a16="http://schemas.microsoft.com/office/drawing/2014/main" id="{08DD99FE-440E-45BF-A9F5-0D23A1E29572}"/>
              </a:ext>
            </a:extLst>
          </p:cNvPr>
          <p:cNvSpPr txBox="1"/>
          <p:nvPr/>
        </p:nvSpPr>
        <p:spPr>
          <a:xfrm>
            <a:off x="483338" y="1956106"/>
            <a:ext cx="11225322" cy="3970318"/>
          </a:xfrm>
          <a:prstGeom prst="rect">
            <a:avLst/>
          </a:prstGeom>
          <a:noFill/>
        </p:spPr>
        <p:txBody>
          <a:bodyPr wrap="square" rtlCol="0">
            <a:spAutoFit/>
          </a:bodyPr>
          <a:lstStyle/>
          <a:p>
            <a:pPr marL="457200" indent="-457200" fontAlgn="base">
              <a:buFont typeface="Arial" panose="020B0604020202020204" pitchFamily="34" charset="0"/>
              <a:buChar char="•"/>
            </a:pPr>
            <a:r>
              <a:rPr lang="en-US" sz="2800" dirty="0"/>
              <a:t>Acknowledgement</a:t>
            </a:r>
          </a:p>
          <a:p>
            <a:pPr marL="457200" indent="-457200" fontAlgn="base">
              <a:buFont typeface="Arial" panose="020B0604020202020204" pitchFamily="34" charset="0"/>
              <a:buChar char="•"/>
            </a:pPr>
            <a:r>
              <a:rPr lang="en-US" sz="2800" dirty="0"/>
              <a:t>Project Objective</a:t>
            </a:r>
          </a:p>
          <a:p>
            <a:pPr marL="457200" indent="-457200" fontAlgn="base">
              <a:buFont typeface="Arial" panose="020B0604020202020204" pitchFamily="34" charset="0"/>
              <a:buChar char="•"/>
            </a:pPr>
            <a:r>
              <a:rPr lang="en-US" sz="2800" dirty="0"/>
              <a:t>Project Scope</a:t>
            </a:r>
          </a:p>
          <a:p>
            <a:pPr marL="457200" indent="-457200" fontAlgn="base">
              <a:buFont typeface="Arial" panose="020B0604020202020204" pitchFamily="34" charset="0"/>
              <a:buChar char="•"/>
            </a:pPr>
            <a:r>
              <a:rPr lang="en-US" sz="2800" dirty="0"/>
              <a:t>Data Description</a:t>
            </a:r>
          </a:p>
          <a:p>
            <a:pPr marL="457200" indent="-457200" fontAlgn="base">
              <a:buFont typeface="Arial" panose="020B0604020202020204" pitchFamily="34" charset="0"/>
              <a:buChar char="•"/>
            </a:pPr>
            <a:r>
              <a:rPr lang="en-US" sz="2800" dirty="0"/>
              <a:t>Model Building</a:t>
            </a:r>
          </a:p>
          <a:p>
            <a:pPr marL="457200" indent="-457200" fontAlgn="base">
              <a:buFont typeface="Arial" panose="020B0604020202020204" pitchFamily="34" charset="0"/>
              <a:buChar char="•"/>
            </a:pPr>
            <a:r>
              <a:rPr lang="en-US" sz="2800" dirty="0"/>
              <a:t>Code</a:t>
            </a:r>
          </a:p>
          <a:p>
            <a:pPr marL="457200" indent="-457200" fontAlgn="base">
              <a:buFont typeface="Arial" panose="020B0604020202020204" pitchFamily="34" charset="0"/>
              <a:buChar char="•"/>
            </a:pPr>
            <a:r>
              <a:rPr lang="en-US" sz="2800" dirty="0"/>
              <a:t>Future Scope of Improvements</a:t>
            </a:r>
          </a:p>
          <a:p>
            <a:pPr marL="457200" indent="-457200" fontAlgn="base">
              <a:buFont typeface="Arial" panose="020B0604020202020204" pitchFamily="34" charset="0"/>
              <a:buChar char="•"/>
            </a:pPr>
            <a:r>
              <a:rPr lang="en-US" sz="2800" dirty="0"/>
              <a:t>Project Certificate</a:t>
            </a:r>
          </a:p>
          <a:p>
            <a:pPr marL="457200" indent="-457200">
              <a:buFont typeface="Arial" panose="020B0604020202020204" pitchFamily="34" charset="0"/>
              <a:buChar char="•"/>
            </a:pPr>
            <a:endParaRPr lang="en-IN" sz="2800" dirty="0"/>
          </a:p>
        </p:txBody>
      </p:sp>
    </p:spTree>
    <p:extLst>
      <p:ext uri="{BB962C8B-B14F-4D97-AF65-F5344CB8AC3E}">
        <p14:creationId xmlns:p14="http://schemas.microsoft.com/office/powerpoint/2010/main" val="1576573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B691A-C5C0-4B75-8139-5F012EA87B7B}"/>
              </a:ext>
            </a:extLst>
          </p:cNvPr>
          <p:cNvSpPr>
            <a:spLocks noGrp="1"/>
          </p:cNvSpPr>
          <p:nvPr>
            <p:ph type="title"/>
          </p:nvPr>
        </p:nvSpPr>
        <p:spPr>
          <a:xfrm>
            <a:off x="483337" y="680935"/>
            <a:ext cx="11225323" cy="925923"/>
          </a:xfrm>
        </p:spPr>
        <p:txBody>
          <a:bodyPr/>
          <a:lstStyle/>
          <a:p>
            <a:pPr algn="ctr"/>
            <a:r>
              <a:rPr lang="en-IN" u="sng" dirty="0"/>
              <a:t>ACKNOWLEDGEMENT</a:t>
            </a:r>
          </a:p>
        </p:txBody>
      </p:sp>
      <p:sp>
        <p:nvSpPr>
          <p:cNvPr id="4" name="TextBox 3">
            <a:extLst>
              <a:ext uri="{FF2B5EF4-FFF2-40B4-BE49-F238E27FC236}">
                <a16:creationId xmlns:a16="http://schemas.microsoft.com/office/drawing/2014/main" id="{08DD99FE-440E-45BF-A9F5-0D23A1E29572}"/>
              </a:ext>
            </a:extLst>
          </p:cNvPr>
          <p:cNvSpPr txBox="1"/>
          <p:nvPr/>
        </p:nvSpPr>
        <p:spPr>
          <a:xfrm>
            <a:off x="483338" y="1956106"/>
            <a:ext cx="11225322" cy="3477875"/>
          </a:xfrm>
          <a:prstGeom prst="rect">
            <a:avLst/>
          </a:prstGeom>
          <a:noFill/>
        </p:spPr>
        <p:txBody>
          <a:bodyPr wrap="square" rtlCol="0">
            <a:spAutoFit/>
          </a:bodyPr>
          <a:lstStyle/>
          <a:p>
            <a:r>
              <a:rPr lang="en-US" sz="2000" dirty="0"/>
              <a:t>I take this opportunity to express my profound gratitude and deep regards to my faculty Mr. </a:t>
            </a:r>
            <a:r>
              <a:rPr lang="en-US" sz="2000" dirty="0" err="1"/>
              <a:t>Titas</a:t>
            </a:r>
            <a:r>
              <a:rPr lang="en-US" sz="2000" dirty="0"/>
              <a:t> Ghosh for his exemplary guidance, monitoring and constant  encouragement throughout the course of this project. The blessing, help and guidance given by him/her time to time shall carry me a long way in the journey of life on which I am about to embark.</a:t>
            </a:r>
          </a:p>
          <a:p>
            <a:br>
              <a:rPr lang="en-US" sz="2000" dirty="0"/>
            </a:br>
            <a:r>
              <a:rPr lang="en-US" sz="2000" dirty="0"/>
              <a:t>I am obliged to my project team members for the valuable information provided by them in their  respective fields. I am grateful for their cooperation during the period of my assignment.</a:t>
            </a:r>
          </a:p>
          <a:p>
            <a:br>
              <a:rPr lang="en-US" sz="2000" dirty="0"/>
            </a:br>
            <a:endParaRPr lang="en-IN" sz="2000" dirty="0"/>
          </a:p>
        </p:txBody>
      </p:sp>
    </p:spTree>
    <p:extLst>
      <p:ext uri="{BB962C8B-B14F-4D97-AF65-F5344CB8AC3E}">
        <p14:creationId xmlns:p14="http://schemas.microsoft.com/office/powerpoint/2010/main" val="876197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B691A-C5C0-4B75-8139-5F012EA87B7B}"/>
              </a:ext>
            </a:extLst>
          </p:cNvPr>
          <p:cNvSpPr>
            <a:spLocks noGrp="1"/>
          </p:cNvSpPr>
          <p:nvPr>
            <p:ph type="title"/>
          </p:nvPr>
        </p:nvSpPr>
        <p:spPr>
          <a:xfrm>
            <a:off x="483337" y="680935"/>
            <a:ext cx="11225323" cy="925923"/>
          </a:xfrm>
        </p:spPr>
        <p:txBody>
          <a:bodyPr/>
          <a:lstStyle/>
          <a:p>
            <a:pPr algn="ctr"/>
            <a:r>
              <a:rPr lang="en-IN" u="sng" dirty="0"/>
              <a:t>Project Objective</a:t>
            </a:r>
          </a:p>
        </p:txBody>
      </p:sp>
      <p:sp>
        <p:nvSpPr>
          <p:cNvPr id="4" name="TextBox 3">
            <a:extLst>
              <a:ext uri="{FF2B5EF4-FFF2-40B4-BE49-F238E27FC236}">
                <a16:creationId xmlns:a16="http://schemas.microsoft.com/office/drawing/2014/main" id="{08DD99FE-440E-45BF-A9F5-0D23A1E29572}"/>
              </a:ext>
            </a:extLst>
          </p:cNvPr>
          <p:cNvSpPr txBox="1"/>
          <p:nvPr/>
        </p:nvSpPr>
        <p:spPr>
          <a:xfrm>
            <a:off x="483338" y="1956106"/>
            <a:ext cx="11225322" cy="4401205"/>
          </a:xfrm>
          <a:prstGeom prst="rect">
            <a:avLst/>
          </a:prstGeom>
          <a:noFill/>
        </p:spPr>
        <p:txBody>
          <a:bodyPr wrap="square" rtlCol="0">
            <a:spAutoFit/>
          </a:bodyPr>
          <a:lstStyle/>
          <a:p>
            <a:pPr fontAlgn="base"/>
            <a:r>
              <a:rPr lang="en-US" sz="2000" b="1" dirty="0"/>
              <a:t>PROBLEM</a:t>
            </a:r>
            <a:endParaRPr lang="en-US" sz="2000" dirty="0"/>
          </a:p>
          <a:p>
            <a:pPr fontAlgn="base"/>
            <a:r>
              <a:rPr lang="en-US" sz="2000" dirty="0"/>
              <a:t>Given a dataset about the candidates who are shortlisted to appear for an Interview we’ve to predict whether the given candidate would turn up on the day of the interview. A lot of information about the candidate is given who have probably answered some questions and given information about themselves like their location and skill sets, martial status etc.</a:t>
            </a:r>
          </a:p>
          <a:p>
            <a:pPr fontAlgn="base"/>
            <a:br>
              <a:rPr lang="en-US" sz="2000" dirty="0"/>
            </a:br>
            <a:r>
              <a:rPr lang="en-US" sz="2000" b="1" dirty="0"/>
              <a:t>OBJECTIVE</a:t>
            </a:r>
          </a:p>
          <a:p>
            <a:pPr fontAlgn="base"/>
            <a:r>
              <a:rPr lang="en-US" sz="2000" dirty="0"/>
              <a:t>To prepare a model to predict if the candidate will turn up on the day of interview.</a:t>
            </a:r>
          </a:p>
          <a:p>
            <a:pPr fontAlgn="base"/>
            <a:br>
              <a:rPr lang="en-US" sz="2000" dirty="0"/>
            </a:br>
            <a:r>
              <a:rPr lang="en-US" sz="2000" b="1" dirty="0"/>
              <a:t>SOLVING STRATEGY</a:t>
            </a:r>
          </a:p>
          <a:p>
            <a:pPr fontAlgn="base"/>
            <a:r>
              <a:rPr lang="en-US" sz="2000" dirty="0"/>
              <a:t>We first try to clean the data  then analyze column by column the data and apply necessary transformation to be used in algorithms.</a:t>
            </a:r>
          </a:p>
          <a:p>
            <a:endParaRPr lang="en-IN" sz="2000" dirty="0"/>
          </a:p>
        </p:txBody>
      </p:sp>
    </p:spTree>
    <p:extLst>
      <p:ext uri="{BB962C8B-B14F-4D97-AF65-F5344CB8AC3E}">
        <p14:creationId xmlns:p14="http://schemas.microsoft.com/office/powerpoint/2010/main" val="1639227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B691A-C5C0-4B75-8139-5F012EA87B7B}"/>
              </a:ext>
            </a:extLst>
          </p:cNvPr>
          <p:cNvSpPr>
            <a:spLocks noGrp="1"/>
          </p:cNvSpPr>
          <p:nvPr>
            <p:ph type="title"/>
          </p:nvPr>
        </p:nvSpPr>
        <p:spPr>
          <a:xfrm>
            <a:off x="483337" y="680935"/>
            <a:ext cx="11225323" cy="925923"/>
          </a:xfrm>
        </p:spPr>
        <p:txBody>
          <a:bodyPr/>
          <a:lstStyle/>
          <a:p>
            <a:pPr algn="ctr"/>
            <a:r>
              <a:rPr lang="en-IN" u="sng" dirty="0"/>
              <a:t>Project Scope</a:t>
            </a:r>
          </a:p>
        </p:txBody>
      </p:sp>
      <p:sp>
        <p:nvSpPr>
          <p:cNvPr id="4" name="TextBox 3">
            <a:extLst>
              <a:ext uri="{FF2B5EF4-FFF2-40B4-BE49-F238E27FC236}">
                <a16:creationId xmlns:a16="http://schemas.microsoft.com/office/drawing/2014/main" id="{08DD99FE-440E-45BF-A9F5-0D23A1E29572}"/>
              </a:ext>
            </a:extLst>
          </p:cNvPr>
          <p:cNvSpPr txBox="1"/>
          <p:nvPr/>
        </p:nvSpPr>
        <p:spPr>
          <a:xfrm>
            <a:off x="483338" y="1956106"/>
            <a:ext cx="11225322" cy="1631216"/>
          </a:xfrm>
          <a:prstGeom prst="rect">
            <a:avLst/>
          </a:prstGeom>
          <a:noFill/>
        </p:spPr>
        <p:txBody>
          <a:bodyPr wrap="square" rtlCol="0">
            <a:spAutoFit/>
          </a:bodyPr>
          <a:lstStyle/>
          <a:p>
            <a:r>
              <a:rPr lang="en-IN" sz="2000" dirty="0"/>
              <a:t>The model we’re aiming to create will work with the data entered by the candidates themselves and some information regarding them like their current location and marital status. With this data we’re going to predict if a candidate will turn up on the day of the interview.</a:t>
            </a:r>
          </a:p>
          <a:p>
            <a:endParaRPr lang="en-IN" sz="2000" dirty="0"/>
          </a:p>
        </p:txBody>
      </p:sp>
    </p:spTree>
    <p:extLst>
      <p:ext uri="{BB962C8B-B14F-4D97-AF65-F5344CB8AC3E}">
        <p14:creationId xmlns:p14="http://schemas.microsoft.com/office/powerpoint/2010/main" val="4019816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032FC-CA74-4BE7-B77F-FE4A6E16685B}"/>
              </a:ext>
            </a:extLst>
          </p:cNvPr>
          <p:cNvSpPr>
            <a:spLocks noGrp="1"/>
          </p:cNvSpPr>
          <p:nvPr>
            <p:ph type="title"/>
          </p:nvPr>
        </p:nvSpPr>
        <p:spPr>
          <a:xfrm>
            <a:off x="463118" y="665783"/>
            <a:ext cx="11265763" cy="1056486"/>
          </a:xfrm>
        </p:spPr>
        <p:txBody>
          <a:bodyPr/>
          <a:lstStyle/>
          <a:p>
            <a:pPr algn="ctr"/>
            <a:r>
              <a:rPr lang="en-IN" u="sng" dirty="0"/>
              <a:t>DATA DESCRIPTION</a:t>
            </a:r>
          </a:p>
        </p:txBody>
      </p:sp>
      <p:pic>
        <p:nvPicPr>
          <p:cNvPr id="6" name="Picture 5">
            <a:extLst>
              <a:ext uri="{FF2B5EF4-FFF2-40B4-BE49-F238E27FC236}">
                <a16:creationId xmlns:a16="http://schemas.microsoft.com/office/drawing/2014/main" id="{B3B7BA34-9E92-473B-AC24-D33ECF26DD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25" y="1597832"/>
            <a:ext cx="7031177" cy="3897445"/>
          </a:xfrm>
          <a:prstGeom prst="rect">
            <a:avLst/>
          </a:prstGeom>
        </p:spPr>
      </p:pic>
      <p:sp>
        <p:nvSpPr>
          <p:cNvPr id="7" name="TextBox 6">
            <a:extLst>
              <a:ext uri="{FF2B5EF4-FFF2-40B4-BE49-F238E27FC236}">
                <a16:creationId xmlns:a16="http://schemas.microsoft.com/office/drawing/2014/main" id="{E42E428A-1801-42CD-9AFD-27C4EA61FE5D}"/>
              </a:ext>
            </a:extLst>
          </p:cNvPr>
          <p:cNvSpPr txBox="1"/>
          <p:nvPr/>
        </p:nvSpPr>
        <p:spPr>
          <a:xfrm>
            <a:off x="7201332" y="1597832"/>
            <a:ext cx="5045446" cy="3416320"/>
          </a:xfrm>
          <a:prstGeom prst="rect">
            <a:avLst/>
          </a:prstGeom>
          <a:noFill/>
        </p:spPr>
        <p:txBody>
          <a:bodyPr wrap="square" rtlCol="0">
            <a:spAutoFit/>
          </a:bodyPr>
          <a:lstStyle/>
          <a:p>
            <a:pPr marL="285750" indent="-285750">
              <a:buFont typeface="Arial" panose="020B0604020202020204" pitchFamily="34" charset="0"/>
              <a:buChar char="•"/>
            </a:pPr>
            <a:r>
              <a:rPr lang="en-IN" dirty="0"/>
              <a:t>The dataset contains 28 columns ,all of which are categorical values except for the Name column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The dataset contains 1234 rows containing information the candidate filled about themselves.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There are many unformatted dates and lots of values are missing from columns which we’ve marks and dealt with intuitively.</a:t>
            </a:r>
          </a:p>
        </p:txBody>
      </p:sp>
    </p:spTree>
    <p:extLst>
      <p:ext uri="{BB962C8B-B14F-4D97-AF65-F5344CB8AC3E}">
        <p14:creationId xmlns:p14="http://schemas.microsoft.com/office/powerpoint/2010/main" val="1847390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032FC-CA74-4BE7-B77F-FE4A6E16685B}"/>
              </a:ext>
            </a:extLst>
          </p:cNvPr>
          <p:cNvSpPr>
            <a:spLocks noGrp="1"/>
          </p:cNvSpPr>
          <p:nvPr>
            <p:ph type="title"/>
          </p:nvPr>
        </p:nvSpPr>
        <p:spPr>
          <a:xfrm>
            <a:off x="463118" y="665783"/>
            <a:ext cx="11265763" cy="1056486"/>
          </a:xfrm>
        </p:spPr>
        <p:txBody>
          <a:bodyPr/>
          <a:lstStyle/>
          <a:p>
            <a:pPr algn="ctr"/>
            <a:r>
              <a:rPr lang="en-IN" u="sng" dirty="0"/>
              <a:t>DATA DESCRIPTION CONT.. </a:t>
            </a:r>
          </a:p>
        </p:txBody>
      </p:sp>
      <p:pic>
        <p:nvPicPr>
          <p:cNvPr id="4" name="Picture 3">
            <a:extLst>
              <a:ext uri="{FF2B5EF4-FFF2-40B4-BE49-F238E27FC236}">
                <a16:creationId xmlns:a16="http://schemas.microsoft.com/office/drawing/2014/main" id="{422B5EC1-A8E8-441E-8F57-EC2488AFF2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0336" y="1550928"/>
            <a:ext cx="9611325" cy="3251742"/>
          </a:xfrm>
          <a:prstGeom prst="rect">
            <a:avLst/>
          </a:prstGeom>
        </p:spPr>
      </p:pic>
      <p:sp>
        <p:nvSpPr>
          <p:cNvPr id="5" name="TextBox 4">
            <a:extLst>
              <a:ext uri="{FF2B5EF4-FFF2-40B4-BE49-F238E27FC236}">
                <a16:creationId xmlns:a16="http://schemas.microsoft.com/office/drawing/2014/main" id="{D6E09CF7-F35B-4957-BC7F-42D280881A12}"/>
              </a:ext>
            </a:extLst>
          </p:cNvPr>
          <p:cNvSpPr txBox="1"/>
          <p:nvPr/>
        </p:nvSpPr>
        <p:spPr>
          <a:xfrm>
            <a:off x="612559" y="5166804"/>
            <a:ext cx="10821880" cy="1200329"/>
          </a:xfrm>
          <a:prstGeom prst="rect">
            <a:avLst/>
          </a:prstGeom>
          <a:noFill/>
        </p:spPr>
        <p:txBody>
          <a:bodyPr wrap="square" rtlCol="0">
            <a:spAutoFit/>
          </a:bodyPr>
          <a:lstStyle/>
          <a:p>
            <a:pPr marL="285750" indent="-285750">
              <a:buFont typeface="Arial" panose="020B0604020202020204" pitchFamily="34" charset="0"/>
              <a:buChar char="•"/>
            </a:pPr>
            <a:r>
              <a:rPr lang="en-IN" dirty="0"/>
              <a:t>On observation there are 5 unnamed columns and they have no values (</a:t>
            </a:r>
            <a:r>
              <a:rPr lang="en-IN" dirty="0" err="1"/>
              <a:t>NaN</a:t>
            </a:r>
            <a:r>
              <a:rPr lang="en-IN" dirty="0"/>
              <a:t>).</a:t>
            </a:r>
          </a:p>
          <a:p>
            <a:pPr marL="285750" indent="-285750">
              <a:buFont typeface="Arial" panose="020B0604020202020204" pitchFamily="34" charset="0"/>
              <a:buChar char="•"/>
            </a:pPr>
            <a:r>
              <a:rPr lang="en-IN" dirty="0"/>
              <a:t>The question/enquiries also do not have ~20% of the values which we can deal with in different ways .</a:t>
            </a:r>
          </a:p>
          <a:p>
            <a:pPr marL="285750" indent="-285750">
              <a:buFont typeface="Arial" panose="020B0604020202020204" pitchFamily="34" charset="0"/>
              <a:buChar char="•"/>
            </a:pPr>
            <a:r>
              <a:rPr lang="en-IN" dirty="0"/>
              <a:t>One of the rows also did not have any values which is dropped.</a:t>
            </a:r>
          </a:p>
        </p:txBody>
      </p:sp>
    </p:spTree>
    <p:extLst>
      <p:ext uri="{BB962C8B-B14F-4D97-AF65-F5344CB8AC3E}">
        <p14:creationId xmlns:p14="http://schemas.microsoft.com/office/powerpoint/2010/main" val="4129157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B691A-C5C0-4B75-8139-5F012EA87B7B}"/>
              </a:ext>
            </a:extLst>
          </p:cNvPr>
          <p:cNvSpPr>
            <a:spLocks noGrp="1"/>
          </p:cNvSpPr>
          <p:nvPr>
            <p:ph type="title"/>
          </p:nvPr>
        </p:nvSpPr>
        <p:spPr>
          <a:xfrm>
            <a:off x="483337" y="680935"/>
            <a:ext cx="11225323" cy="925923"/>
          </a:xfrm>
        </p:spPr>
        <p:txBody>
          <a:bodyPr/>
          <a:lstStyle/>
          <a:p>
            <a:pPr algn="ctr"/>
            <a:r>
              <a:rPr lang="en-IN" u="sng" dirty="0"/>
              <a:t>Data Cleansing </a:t>
            </a:r>
          </a:p>
        </p:txBody>
      </p:sp>
      <p:sp>
        <p:nvSpPr>
          <p:cNvPr id="4" name="TextBox 3">
            <a:extLst>
              <a:ext uri="{FF2B5EF4-FFF2-40B4-BE49-F238E27FC236}">
                <a16:creationId xmlns:a16="http://schemas.microsoft.com/office/drawing/2014/main" id="{08DD99FE-440E-45BF-A9F5-0D23A1E29572}"/>
              </a:ext>
            </a:extLst>
          </p:cNvPr>
          <p:cNvSpPr txBox="1"/>
          <p:nvPr/>
        </p:nvSpPr>
        <p:spPr>
          <a:xfrm>
            <a:off x="483338" y="1956106"/>
            <a:ext cx="11225322" cy="3477875"/>
          </a:xfrm>
          <a:prstGeom prst="rect">
            <a:avLst/>
          </a:prstGeom>
          <a:noFill/>
        </p:spPr>
        <p:txBody>
          <a:bodyPr wrap="square" rtlCol="0">
            <a:spAutoFit/>
          </a:bodyPr>
          <a:lstStyle/>
          <a:p>
            <a:pPr marL="342900" indent="-342900">
              <a:buFont typeface="Arial" panose="020B0604020202020204" pitchFamily="34" charset="0"/>
              <a:buChar char="•"/>
            </a:pPr>
            <a:r>
              <a:rPr lang="en-IN" sz="2000" dirty="0"/>
              <a:t>We begin by renaming the columns to remove white spaces then we analyse each column</a:t>
            </a:r>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r>
              <a:rPr lang="en-IN" sz="2000" dirty="0"/>
              <a:t>The data column in first formatted into the correct format DD-MM-YYYY and is then split into month and day of the week to take into account.</a:t>
            </a:r>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r>
              <a:rPr lang="en-IN" sz="2000" dirty="0"/>
              <a:t>The </a:t>
            </a:r>
            <a:r>
              <a:rPr lang="en-IN" sz="2000" dirty="0" err="1"/>
              <a:t>NaN</a:t>
            </a:r>
            <a:r>
              <a:rPr lang="en-IN" sz="2000" dirty="0"/>
              <a:t> values of each enquiry columns are dealt with by replacing the </a:t>
            </a:r>
            <a:r>
              <a:rPr lang="en-IN" sz="2000" dirty="0" err="1"/>
              <a:t>NaN</a:t>
            </a:r>
            <a:r>
              <a:rPr lang="en-IN" sz="2000" dirty="0"/>
              <a:t> with “uncertain”. There is better scope to fill these values by analysing other columns .</a:t>
            </a:r>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r>
              <a:rPr lang="en-IN" sz="2000" dirty="0"/>
              <a:t>Each of the categorical columns are converted into categorical values and then one hot encoded to form the processed data frame ready to be fed into a model .</a:t>
            </a:r>
          </a:p>
        </p:txBody>
      </p:sp>
    </p:spTree>
    <p:extLst>
      <p:ext uri="{BB962C8B-B14F-4D97-AF65-F5344CB8AC3E}">
        <p14:creationId xmlns:p14="http://schemas.microsoft.com/office/powerpoint/2010/main" val="24842357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123</TotalTime>
  <Words>545</Words>
  <Application>Microsoft Office PowerPoint</Application>
  <PresentationFormat>Widescreen</PresentationFormat>
  <Paragraphs>75</Paragraphs>
  <Slides>15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Blackadder ITC</vt:lpstr>
      <vt:lpstr>Calibri</vt:lpstr>
      <vt:lpstr>Century Gothic</vt:lpstr>
      <vt:lpstr>Courier New</vt:lpstr>
      <vt:lpstr>Wingdings 3</vt:lpstr>
      <vt:lpstr>Ion</vt:lpstr>
      <vt:lpstr>PowerPoint Presentation</vt:lpstr>
      <vt:lpstr>INTERVIEW ATTENDANCE PREDICTION </vt:lpstr>
      <vt:lpstr> Table of Contents </vt:lpstr>
      <vt:lpstr>ACKNOWLEDGEMENT</vt:lpstr>
      <vt:lpstr>Project Objective</vt:lpstr>
      <vt:lpstr>Project Scope</vt:lpstr>
      <vt:lpstr>DATA DESCRIPTION</vt:lpstr>
      <vt:lpstr>DATA DESCRIPTION CONT.. </vt:lpstr>
      <vt:lpstr>Data Cleansing </vt:lpstr>
      <vt:lpstr>Model Building</vt:lpstr>
      <vt:lpstr>Naïve Bayes</vt:lpstr>
      <vt:lpstr>Random Forest</vt:lpstr>
      <vt:lpstr>Logistic Regression</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Pallab Chakraborty</dc:creator>
  <cp:lastModifiedBy>Pallab Chakraborty</cp:lastModifiedBy>
  <cp:revision>12</cp:revision>
  <dcterms:created xsi:type="dcterms:W3CDTF">2019-07-28T15:04:56Z</dcterms:created>
  <dcterms:modified xsi:type="dcterms:W3CDTF">2019-07-29T06:58:21Z</dcterms:modified>
</cp:coreProperties>
</file>