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2920-A4F9-67A9-3C1B-A1ED843DD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77418-A217-F8BE-3E71-B4DE8E5D9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153A4-052C-602D-60E4-4079B3E0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E73C-86D8-45BD-8839-2D19D6EDA27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777E3-80BB-0449-CF74-C6F36222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C6057-C7D2-399A-05A5-E0F3FEAE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AB81-DC6B-43DB-8EB7-70574EE1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1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C830-97BF-8BED-65AD-586CB52D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C2E9E-4D65-15AF-1614-E5B19B24E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3206F-BA89-7984-3B4B-B310F2E0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E73C-86D8-45BD-8839-2D19D6EDA27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6F42C-F5C4-E0CC-DF5E-16BC018C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DF95D-3882-1AFE-98B0-7D00FCBA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AB81-DC6B-43DB-8EB7-70574EE1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0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9A555-0BC4-09D4-A7E2-0BE96575F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B83EA-4152-EF69-498F-A519EC037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BC2BA-30E3-2902-2A84-61D35BF0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E73C-86D8-45BD-8839-2D19D6EDA27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7370-D287-5DCD-A618-7EF6B7E1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DF7A-5B1A-CB6F-EA71-4CB9EBDC6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AB81-DC6B-43DB-8EB7-70574EE1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B8D7-D043-CDC5-2E22-2F9E6143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70273-0A77-2C02-56AC-80F148A45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0B340-526D-0961-B427-260D5B38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E73C-86D8-45BD-8839-2D19D6EDA27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73620-7F38-AA6E-7ACE-A5FEA514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6421-A093-9647-2298-AF21C954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AB81-DC6B-43DB-8EB7-70574EE1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2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6D9C-D55E-15A8-D964-31E4234B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250F7-7258-464F-CEF9-34735B61B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32E12-9688-18BD-6BBA-97C06CF0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E73C-86D8-45BD-8839-2D19D6EDA27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089D4-6D05-B52D-2B02-914E93EA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6FCDF-1AA0-DFB5-6E04-A6DAE5CF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AB81-DC6B-43DB-8EB7-70574EE1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60D8-309A-D685-DEBA-82344136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77984-954A-67CB-1B44-E5FCD9201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C4B0D-6205-E4E9-7A12-B56D81DC8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8E658-62CC-A643-B611-027E6380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E73C-86D8-45BD-8839-2D19D6EDA27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A6E68-5EBA-7E3F-B1B6-EFC0381A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7A0CA-E5E7-5322-32A5-0B7F3023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AB81-DC6B-43DB-8EB7-70574EE1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9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59A8-C29E-89B3-F645-3FF5AA42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B5ECB-07FA-10D8-17DF-4C72F1F85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C47DB-7E58-712C-AE5F-E2A42AEA5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907271-5079-8F49-7DCC-CDCD54B72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85723-037E-A9B3-9E1C-6471DABA8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8BF49-FE81-5073-8937-E40E6AF2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E73C-86D8-45BD-8839-2D19D6EDA27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0D698F-5F14-675B-14B7-1109DBC4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B7F7E-BE27-18C0-7DD8-2EC0BA57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AB81-DC6B-43DB-8EB7-70574EE1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1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C284-2487-153A-1AA3-A7A46134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0D86-B2D9-794C-B79A-8B7BEBF5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E73C-86D8-45BD-8839-2D19D6EDA27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9E910-098E-5A69-0D40-A1D3471A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D5511-BC2D-820E-F1B9-4600D430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AB81-DC6B-43DB-8EB7-70574EE1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A1F48-ABED-4CED-01B4-3220B34B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E73C-86D8-45BD-8839-2D19D6EDA27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17B1D-7E46-2233-61F6-1CED088A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6E925-575C-11AB-5B9A-FCC38C75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AB81-DC6B-43DB-8EB7-70574EE1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5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E86B-4792-A883-52ED-CE00D3EA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50069-561F-ED99-5CB6-FB005DD1D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3D213-2D23-C019-BEFD-B1B7562ED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01EFE-4D36-4225-0D82-A913753F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E73C-86D8-45BD-8839-2D19D6EDA27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911C2-6A01-CB7A-D533-19C6C02F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4BD4F-AB2F-DB6C-3EEE-E1B392D1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AB81-DC6B-43DB-8EB7-70574EE1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0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7E3E-5F1B-78E7-2A48-7879DE3B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95AE95-A8C0-6320-A6D4-60C5AECAA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EB67F-FF9C-F021-1A81-46ECC727D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37CE4-6B80-4E32-A702-8BEF1AA3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E73C-86D8-45BD-8839-2D19D6EDA27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ADA3A-2AB1-CE29-B46E-F93ADB7A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7D45D-EF09-B773-B1F5-21F4E866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AB81-DC6B-43DB-8EB7-70574EE1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3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218F7-D6A7-2268-208A-AA66297B0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D54C8-AF2C-B568-09FF-D30E04B47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35761-4E50-9070-F90E-33225258B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E73C-86D8-45BD-8839-2D19D6EDA27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FDBC1-F3F4-8204-31FC-42F981A4A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AEF85-3728-56E4-7064-89B5094F0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3AB81-DC6B-43DB-8EB7-70574EE1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4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0B1D-0958-DF89-44B6-64159D307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3444"/>
            <a:ext cx="9144000" cy="1190531"/>
          </a:xfrm>
          <a:prstGeom prst="roundRect">
            <a:avLst>
              <a:gd name="adj" fmla="val 4001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Predictive Analytics in Healthcare: Thyroid Detection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8B644-105B-342E-E5AF-9EEFDB1F1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426" y="4438650"/>
            <a:ext cx="3886200" cy="819149"/>
          </a:xfrm>
        </p:spPr>
        <p:txBody>
          <a:bodyPr>
            <a:normAutofit/>
          </a:bodyPr>
          <a:lstStyle/>
          <a:p>
            <a:pPr marL="285750" indent="-285750"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Tw Cen MT" panose="020B0602020104020603" pitchFamily="34" charset="0"/>
              </a:rPr>
              <a:t>Name: </a:t>
            </a:r>
            <a:r>
              <a:rPr lang="en-US" sz="1800" dirty="0" err="1">
                <a:latin typeface="Tw Cen MT" panose="020B0602020104020603" pitchFamily="34" charset="0"/>
              </a:rPr>
              <a:t>Pallabi</a:t>
            </a:r>
            <a:r>
              <a:rPr lang="en-US" sz="1800" dirty="0">
                <a:latin typeface="Tw Cen MT" panose="020B0602020104020603" pitchFamily="34" charset="0"/>
              </a:rPr>
              <a:t> Kar</a:t>
            </a:r>
          </a:p>
          <a:p>
            <a:pPr marL="285750" indent="-285750"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 err="1">
                <a:latin typeface="Tw Cen MT" panose="020B0602020104020603" pitchFamily="34" charset="0"/>
              </a:rPr>
              <a:t>Redg</a:t>
            </a:r>
            <a:r>
              <a:rPr lang="en-US" sz="1800" dirty="0">
                <a:latin typeface="Tw Cen MT" panose="020B0602020104020603" pitchFamily="34" charset="0"/>
              </a:rPr>
              <a:t> No: 230720100094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>
              <a:latin typeface="Tw Cen MT" panose="020B06020201040206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157EB8-6588-73D4-85B9-714AA086A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743" y="2037694"/>
            <a:ext cx="3722006" cy="385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4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54000">
              <a:schemeClr val="accent1">
                <a:lumMod val="75000"/>
              </a:schemeClr>
            </a:gs>
            <a:gs pos="83000">
              <a:schemeClr val="accent1">
                <a:lumMod val="75000"/>
              </a:schemeClr>
            </a:gs>
            <a:gs pos="100000">
              <a:schemeClr val="accent1">
                <a:lumMod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0B1D-0958-DF89-44B6-64159D307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426" y="539656"/>
            <a:ext cx="3146612" cy="643685"/>
          </a:xfrm>
          <a:prstGeom prst="roundRect">
            <a:avLst>
              <a:gd name="adj" fmla="val 4001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43D676-57F5-F05D-DCBB-CEC3AFD349E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52426" y="1390415"/>
            <a:ext cx="1157959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Thyroid Disorders: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Affect millions globally, leading to conditions like hypothyroidism and hyperthyroidism.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Early detection is crucial for effective treatment and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Role of Machine Learning: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Machine Learning (ML) offers potential in predictive diagnostics by analyzing complex medical data.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ML models can enhance the accuracy and speed of thyroid disorder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83FF31-A5A2-A78F-A867-2F48F2E6EDF7}"/>
              </a:ext>
            </a:extLst>
          </p:cNvPr>
          <p:cNvSpPr txBox="1">
            <a:spLocks/>
          </p:cNvSpPr>
          <p:nvPr/>
        </p:nvSpPr>
        <p:spPr>
          <a:xfrm>
            <a:off x="352426" y="3482788"/>
            <a:ext cx="4927786" cy="643685"/>
          </a:xfrm>
          <a:prstGeom prst="roundRect">
            <a:avLst>
              <a:gd name="adj" fmla="val 4001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Problem Addressed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39042B-9BA0-5B7E-3754-0DB564EF13D3}"/>
              </a:ext>
            </a:extLst>
          </p:cNvPr>
          <p:cNvSpPr txBox="1"/>
          <p:nvPr/>
        </p:nvSpPr>
        <p:spPr>
          <a:xfrm>
            <a:off x="352426" y="4464520"/>
            <a:ext cx="10931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Diagnostic Challenges: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Symptoms of thyroid disorders often overlap with other conditions, making diagnosis difficult.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Traditional diagnostic methods can be time-consuming and require expert interpretation.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Need for Predictive Models: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There is a growing need for automated systems that can assist healthcare professionals in diagnosing thyroid disorders</a:t>
            </a:r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3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54000">
              <a:schemeClr val="accent1">
                <a:lumMod val="75000"/>
              </a:schemeClr>
            </a:gs>
            <a:gs pos="83000">
              <a:schemeClr val="accent1">
                <a:lumMod val="75000"/>
              </a:schemeClr>
            </a:gs>
            <a:gs pos="100000">
              <a:schemeClr val="accent1">
                <a:lumMod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0B1D-0958-DF89-44B6-64159D307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762" y="610838"/>
            <a:ext cx="8090088" cy="643685"/>
          </a:xfrm>
          <a:prstGeom prst="roundRect">
            <a:avLst>
              <a:gd name="adj" fmla="val 4001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Predictive Analytics Techniques Used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5915A2-65E3-E48A-C016-A99389C55BA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5762" y="1751617"/>
            <a:ext cx="11420475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Support Vector Machines (SVM):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Used for classification tasks; effective in separating patients with and without thyroid disorders.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Decision Trees: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Provide a visual representation of decision-making processes, useful in understanding the logic behind diagnoses.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Neural Networks: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Particularly effective in recognizing patterns in large and complex datasets.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Can handle non-linear relationships in medical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3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54000">
              <a:schemeClr val="accent1">
                <a:lumMod val="75000"/>
              </a:schemeClr>
            </a:gs>
            <a:gs pos="83000">
              <a:schemeClr val="accent1">
                <a:lumMod val="75000"/>
              </a:schemeClr>
            </a:gs>
            <a:gs pos="100000">
              <a:schemeClr val="accent1">
                <a:lumMod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0B1D-0958-DF89-44B6-64159D307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762" y="448913"/>
            <a:ext cx="4167188" cy="643685"/>
          </a:xfrm>
          <a:prstGeom prst="roundRect">
            <a:avLst>
              <a:gd name="adj" fmla="val 4001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Data Involved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6EDD47E-CC45-D1B0-741D-A899AF78F7B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5762" y="1536174"/>
            <a:ext cx="716756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Patient Medical History: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Includes details of past illnesses, family history of thyroid disorders, and previous treatments.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Lab Results: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Crucial parameters include TSH (Thyroid Stimulating Hormone), T3 (Triiodothyronine), and T4 (Thyroxine) levels.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These biochemical markers are essential for diagnosing thyroid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Demographic Data: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Age, gender, geographic location, and lifestyle factors that may influence the likelihood of thyroid disorders.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E60158-FBF2-A1D5-9F50-4996C1A1C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425" y="1092598"/>
            <a:ext cx="50673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5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54000">
              <a:schemeClr val="accent1">
                <a:lumMod val="75000"/>
              </a:schemeClr>
            </a:gs>
            <a:gs pos="83000">
              <a:schemeClr val="accent1">
                <a:lumMod val="75000"/>
              </a:schemeClr>
            </a:gs>
            <a:gs pos="100000">
              <a:schemeClr val="accent1">
                <a:lumMod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0B1D-0958-DF89-44B6-64159D307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762" y="448913"/>
            <a:ext cx="4167188" cy="643685"/>
          </a:xfrm>
          <a:prstGeom prst="roundRect">
            <a:avLst>
              <a:gd name="adj" fmla="val 4001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Methodology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E60158-FBF2-A1D5-9F50-4996C1A1C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9000" y1="29750" x2="19000" y2="29750"/>
                        <a14:foregroundMark x1="43063" y1="24500" x2="43063" y2="24500"/>
                        <a14:foregroundMark x1="55813" y1="27875" x2="55813" y2="27875"/>
                        <a14:foregroundMark x1="79313" y1="28625" x2="79313" y2="28625"/>
                        <a14:foregroundMark x1="81563" y1="67000" x2="81563" y2="67000"/>
                        <a14:foregroundMark x1="55813" y1="76750" x2="55813" y2="76750"/>
                        <a14:foregroundMark x1="22375" y1="76375" x2="22375" y2="76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968897"/>
            <a:ext cx="6181725" cy="309086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EE670ADD-502A-C585-065F-0348B647BE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5763" y="1551504"/>
            <a:ext cx="7167562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Data Collection: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Gathered from hospitals, healthcare databases, and clinical records.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Includes both structured (numerical data) and unstructured (textual data) formats.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Data Preprocessing: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Handling missing values through imputation techniques.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Normalizing lab results to ensure consistency across the dataset.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Feature selection to identify the most relevant predictors.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Model Development and Training: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Splitting data into training and testing sets.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Applying cross-validation to avoid overfitting.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Training models using historical patient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Model Evaluation: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Assessing model performance using metrics like accuracy, precision, recall, and F1-score.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Comparing different models to identify the best-performing 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29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54000">
              <a:schemeClr val="accent1">
                <a:lumMod val="75000"/>
              </a:schemeClr>
            </a:gs>
            <a:gs pos="83000">
              <a:schemeClr val="accent1">
                <a:lumMod val="75000"/>
              </a:schemeClr>
            </a:gs>
            <a:gs pos="100000">
              <a:schemeClr val="accent1">
                <a:lumMod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0B1D-0958-DF89-44B6-64159D307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762" y="448913"/>
            <a:ext cx="5100638" cy="643685"/>
          </a:xfrm>
          <a:prstGeom prst="roundRect">
            <a:avLst>
              <a:gd name="adj" fmla="val 4001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Outcome and Impact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CC5ECCF-23FE-AF0B-1F4B-8C524AF1AA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5762" y="1289896"/>
            <a:ext cx="6567487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Outcomes Achieved: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Early Detection: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 Machine learning models enable earlier diagnosis of thyroid disorders, leading to timely intervention.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Improved 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 ML models have demonstrated higher accuracy compared to traditional diagnostic methods.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Efficiency Gains: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 Automation reduces the time needed for diagnosis, allowing healthcare professionals to focus on patient care.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Impact on Healthcare: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Patient Outcomes: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 Early detection improves treatment outcomes, reducing complications and mortality.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Healthcare Costs: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 Reducing unnecessary tests and treatments through accurate diagnosis lowers overall healthcare costs.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Adoption of ML in Medicine: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 Successful implementation in thyroid detection encourages broader adoption of ML in other areas of healthcare.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736C2-00BA-9D2F-C2FE-8B0F2F406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09" b="99348" l="10000" r="98171">
                        <a14:foregroundMark x1="32805" y1="19348" x2="32805" y2="19348"/>
                        <a14:foregroundMark x1="27561" y1="30000" x2="23659" y2="38478"/>
                        <a14:foregroundMark x1="23659" y1="38478" x2="22073" y2="39783"/>
                        <a14:foregroundMark x1="22073" y1="39783" x2="28780" y2="39565"/>
                        <a14:foregroundMark x1="28780" y1="39565" x2="34756" y2="41522"/>
                        <a14:foregroundMark x1="33171" y1="18043" x2="33171" y2="3043"/>
                        <a14:foregroundMark x1="33171" y1="3043" x2="52927" y2="10652"/>
                        <a14:foregroundMark x1="52927" y1="10652" x2="73293" y2="6957"/>
                        <a14:foregroundMark x1="73293" y1="6957" x2="79756" y2="12391"/>
                        <a14:foregroundMark x1="79756" y1="12391" x2="86463" y2="23478"/>
                        <a14:foregroundMark x1="86463" y1="23478" x2="89146" y2="34130"/>
                        <a14:foregroundMark x1="89146" y1="34130" x2="89146" y2="35870"/>
                        <a14:foregroundMark x1="92683" y1="9565" x2="96585" y2="40435"/>
                        <a14:foregroundMark x1="96585" y1="40435" x2="93537" y2="57826"/>
                        <a14:foregroundMark x1="93537" y1="57826" x2="89146" y2="60870"/>
                        <a14:foregroundMark x1="89024" y1="52826" x2="75610" y2="34565"/>
                        <a14:foregroundMark x1="75610" y1="34565" x2="78415" y2="49565"/>
                        <a14:foregroundMark x1="78415" y1="49565" x2="81951" y2="58696"/>
                        <a14:foregroundMark x1="81951" y1="58696" x2="81951" y2="58696"/>
                        <a14:foregroundMark x1="82927" y1="95435" x2="50610" y2="91522"/>
                        <a14:foregroundMark x1="50610" y1="91522" x2="35854" y2="95000"/>
                        <a14:foregroundMark x1="96829" y1="50000" x2="96829" y2="50000"/>
                        <a14:foregroundMark x1="33049" y1="99348" x2="33049" y2="99348"/>
                        <a14:foregroundMark x1="92805" y1="53478" x2="98171" y2="52391"/>
                        <a14:foregroundMark x1="67195" y1="51304" x2="67195" y2="51304"/>
                        <a14:foregroundMark x1="60610" y1="77826" x2="60610" y2="77826"/>
                        <a14:foregroundMark x1="53049" y1="53913" x2="53049" y2="53913"/>
                        <a14:foregroundMark x1="45366" y1="48913" x2="45366" y2="489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10225" y="1795114"/>
            <a:ext cx="6572250" cy="368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7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54000">
              <a:schemeClr val="accent1">
                <a:lumMod val="75000"/>
              </a:schemeClr>
            </a:gs>
            <a:gs pos="83000">
              <a:schemeClr val="accent1">
                <a:lumMod val="75000"/>
              </a:schemeClr>
            </a:gs>
            <a:gs pos="100000">
              <a:schemeClr val="accent1">
                <a:lumMod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0B1D-0958-DF89-44B6-64159D307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762" y="448913"/>
            <a:ext cx="3443288" cy="643685"/>
          </a:xfrm>
          <a:prstGeom prst="roundRect">
            <a:avLst>
              <a:gd name="adj" fmla="val 4001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Key Learnings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1F15B3A-5DA3-B176-322B-EEB2B4A7054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5763" y="1660689"/>
            <a:ext cx="6091237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Importance of Data Quality: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High-quality, well-labeled data is crucial for training effective ML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Continuous Model Improvement: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Regular updates and retraining of models are necessary to maintain accuracy and relevance as new data becomes available.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Balancing Accuracy with Interpretability: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In healthcare, models must be interpretable by clinicians to gain trust and ensure correct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Ethical Considerations: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Ensuring patient data privacy and addressing biases in model predictions are critical for ethical AI in healthcare.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2822AD-5C87-7DEC-9E6F-D46FB0265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775" y="2414587"/>
            <a:ext cx="4954462" cy="260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54000">
              <a:schemeClr val="accent1">
                <a:lumMod val="75000"/>
              </a:schemeClr>
            </a:gs>
            <a:gs pos="83000">
              <a:schemeClr val="accent1">
                <a:lumMod val="75000"/>
              </a:schemeClr>
            </a:gs>
            <a:gs pos="100000">
              <a:schemeClr val="accent1">
                <a:lumMod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0B1D-0958-DF89-44B6-64159D307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762" y="448913"/>
            <a:ext cx="2662238" cy="643685"/>
          </a:xfrm>
          <a:prstGeom prst="roundRect">
            <a:avLst>
              <a:gd name="adj" fmla="val 4001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4AC96E1-9389-5AAF-AEE5-EBC83D4D16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5763" y="1737633"/>
            <a:ext cx="10825161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Summary: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The integration of machine learning in thyroid detection represents a significant advancement in healthcare diagnostics.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Predictive analytics offers the potential to revolutionize how thyroid disorders are diagnosed and treated.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Future Directions: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Continued research and development in ML techniques can further enhance diagnostic accuracy and broaden applications to other medical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Closing Remark: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Leveraging the power of data and machine learning, healthcare can move towards more personalized, efficient, and effective patient care.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49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25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668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Tw Cen MT</vt:lpstr>
      <vt:lpstr>Verdana</vt:lpstr>
      <vt:lpstr>Wingdings</vt:lpstr>
      <vt:lpstr>Office Theme</vt:lpstr>
      <vt:lpstr>Predictive Analytics in Healthcare: Thyroid Detection Using Machine Learning</vt:lpstr>
      <vt:lpstr>Overview</vt:lpstr>
      <vt:lpstr>Predictive Analytics Techniques Used</vt:lpstr>
      <vt:lpstr>Data Involved</vt:lpstr>
      <vt:lpstr>Methodology</vt:lpstr>
      <vt:lpstr>Outcome and Impact</vt:lpstr>
      <vt:lpstr>Key Learnings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 in Healthcare: Thyroid Detection Using Machine Learning</dc:title>
  <dc:creator>SWARUP RANJAN BARIK</dc:creator>
  <cp:lastModifiedBy>SWARUP RANJAN BARIK</cp:lastModifiedBy>
  <cp:revision>1</cp:revision>
  <dcterms:created xsi:type="dcterms:W3CDTF">2024-08-12T17:41:48Z</dcterms:created>
  <dcterms:modified xsi:type="dcterms:W3CDTF">2024-08-12T18:51:27Z</dcterms:modified>
</cp:coreProperties>
</file>