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83" r:id="rId12"/>
    <p:sldId id="275" r:id="rId13"/>
    <p:sldId id="276" r:id="rId14"/>
    <p:sldId id="277" r:id="rId15"/>
    <p:sldId id="278" r:id="rId16"/>
    <p:sldId id="279" r:id="rId17"/>
    <p:sldId id="284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AE6"/>
    <a:srgbClr val="5A6EB4"/>
    <a:srgbClr val="A00078"/>
    <a:srgbClr val="A01E28"/>
    <a:srgbClr val="A08232"/>
    <a:srgbClr val="DCA01E"/>
    <a:srgbClr val="FA8214"/>
    <a:srgbClr val="82BE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701" autoAdjust="0"/>
    <p:restoredTop sz="83668" autoAdjust="0"/>
  </p:normalViewPr>
  <p:slideViewPr>
    <p:cSldViewPr snapToGrid="0">
      <p:cViewPr varScale="1">
        <p:scale>
          <a:sx n="73" d="100"/>
          <a:sy n="73" d="100"/>
        </p:scale>
        <p:origin x="-9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/>
              <a:t>KIT – University of the State of Baden-Wuerttemberg and </a:t>
            </a:r>
            <a:br>
              <a:rPr lang="en-US" sz="800"/>
            </a:br>
            <a:r>
              <a:rPr lang="en-US" sz="800"/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5760327-FF93-4B5C-9A1C-902AE96E223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Workflow.java: * Implementation of a </a:t>
            </a:r>
            <a:r>
              <a:rPr lang="en-US" sz="1200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workflow. A workflow is a special composite job which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executes all other jobs while displaying the progress in a progress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bar </a:t>
            </a:r>
            <a:r>
              <a:rPr lang="de-DE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user</a:t>
            </a:r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Additionally, the </a:t>
            </a:r>
            <a:r>
              <a:rPr lang="en-US" sz="1200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Workflow has an internal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WorkflowExceptionHandler</a:t>
            </a:r>
            <a:r>
              <a:rPr lang="en-US" sz="1200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that handles exception based on the environment (UI available or not).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The given Progress Monitor will receive updates before and after a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</a:t>
            </a:r>
            <a:r>
              <a:rPr lang="de-DE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job</a:t>
            </a:r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executed</a:t>
            </a:r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760327-FF93-4B5C-9A1C-902AE96E2231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/>
              <a:t>KIT – University of the State of Baden-Wuerttemberg and </a:t>
            </a:r>
            <a:br>
              <a:rPr lang="en-US" sz="800"/>
            </a:br>
            <a:r>
              <a:rPr lang="en-US" sz="800"/>
              <a:t>National Research Center of the Helmholtz Association</a:t>
            </a:r>
            <a:r>
              <a:rPr lang="de-DE" sz="800"/>
              <a:t> </a:t>
            </a:r>
            <a:endParaRPr lang="en-US" sz="80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SOFTWARE DESIGN AND QUALITY GROUP </a:t>
            </a:r>
            <a:br>
              <a:rPr lang="de-DE" sz="1000" dirty="0">
                <a:solidFill>
                  <a:schemeClr val="bg1"/>
                </a:solidFill>
              </a:rPr>
            </a:br>
            <a:r>
              <a:rPr lang="de-DE" sz="1000" dirty="0">
                <a:solidFill>
                  <a:schemeClr val="bg1"/>
                </a:solidFill>
              </a:rPr>
              <a:t>INSTITUTE FOR PROGRAMME STRUCTURES AND DATA ORGANISATION, FACULTY OF INFORMATICS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900" dirty="0"/>
              <a:t>Software Design and Quality Group,  Institute for </a:t>
            </a:r>
            <a:r>
              <a:rPr lang="en-US" sz="900" dirty="0" err="1"/>
              <a:t>Programme</a:t>
            </a:r>
            <a:r>
              <a:rPr lang="en-US" sz="900" dirty="0"/>
              <a:t> Structures and Data </a:t>
            </a:r>
            <a:r>
              <a:rPr lang="en-US" sz="900" dirty="0" err="1"/>
              <a:t>Organisation</a:t>
            </a:r>
            <a:r>
              <a:rPr lang="en-US" sz="900" dirty="0"/>
              <a:t>,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1606A230-B71C-408C-9CB6-84334A65668A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900"/>
              <a:pPr>
                <a:defRPr/>
              </a:pPr>
              <a:t>14.01.2010</a:t>
            </a:fld>
            <a:endParaRPr 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GB" sz="2600" b="1" noProof="0" dirty="0" smtClean="0"/>
              <a:t>Palladio Workflow Engine</a:t>
            </a: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SDQ </a:t>
            </a:r>
            <a:r>
              <a:rPr lang="en-US" sz="1600" b="1" dirty="0" err="1" smtClean="0">
                <a:solidFill>
                  <a:srgbClr val="000000"/>
                </a:solidFill>
              </a:rPr>
              <a:t>Lerngruppe</a:t>
            </a:r>
            <a:r>
              <a:rPr lang="en-US" sz="1600" b="1" dirty="0" smtClean="0">
                <a:solidFill>
                  <a:srgbClr val="000000"/>
                </a:solidFill>
              </a:rPr>
              <a:t> 2010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" y="222440"/>
            <a:ext cx="7920490" cy="578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sp>
        <p:nvSpPr>
          <p:cNvPr id="9" name="Legende mit Linie 1 8"/>
          <p:cNvSpPr/>
          <p:nvPr/>
        </p:nvSpPr>
        <p:spPr>
          <a:xfrm>
            <a:off x="7141306" y="688231"/>
            <a:ext cx="1714512" cy="785818"/>
          </a:xfrm>
          <a:prstGeom prst="borderCallout1">
            <a:avLst>
              <a:gd name="adj1" fmla="val 72964"/>
              <a:gd name="adj2" fmla="val -610"/>
              <a:gd name="adj3" fmla="val 9927"/>
              <a:gd name="adj4" fmla="val -114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Validation, </a:t>
            </a:r>
            <a:r>
              <a:rPr lang="de-DE" sz="1200" dirty="0" err="1" smtClean="0"/>
              <a:t>requires</a:t>
            </a:r>
            <a:r>
              <a:rPr lang="de-DE" sz="1200" dirty="0" smtClean="0"/>
              <a:t> </a:t>
            </a:r>
            <a:r>
              <a:rPr lang="de-DE" sz="1200" dirty="0" err="1" smtClean="0"/>
              <a:t>error</a:t>
            </a:r>
            <a:r>
              <a:rPr lang="de-DE" sz="1200" dirty="0" smtClean="0"/>
              <a:t> </a:t>
            </a:r>
            <a:r>
              <a:rPr lang="de-DE" sz="1200" dirty="0" err="1" smtClean="0"/>
              <a:t>message</a:t>
            </a:r>
            <a:r>
              <a:rPr lang="de-DE" sz="1200" dirty="0" smtClean="0"/>
              <a:t> </a:t>
            </a:r>
            <a:r>
              <a:rPr lang="de-DE" sz="1200" dirty="0" err="1" smtClean="0"/>
              <a:t>template</a:t>
            </a:r>
            <a:r>
              <a:rPr lang="de-DE" sz="1200" dirty="0" smtClean="0"/>
              <a:t> </a:t>
            </a:r>
            <a:r>
              <a:rPr lang="de-DE" sz="1200" dirty="0" err="1" smtClean="0"/>
              <a:t>method</a:t>
            </a:r>
            <a:endParaRPr lang="de-DE" sz="1200" dirty="0"/>
          </a:p>
        </p:txBody>
      </p:sp>
      <p:sp>
        <p:nvSpPr>
          <p:cNvPr id="10" name="Legende mit Linie 1 9"/>
          <p:cNvSpPr/>
          <p:nvPr/>
        </p:nvSpPr>
        <p:spPr>
          <a:xfrm>
            <a:off x="7228268" y="1717749"/>
            <a:ext cx="1714512" cy="785818"/>
          </a:xfrm>
          <a:prstGeom prst="borderCallout1">
            <a:avLst>
              <a:gd name="adj1" fmla="val 25513"/>
              <a:gd name="adj2" fmla="val 758"/>
              <a:gd name="adj3" fmla="val 19410"/>
              <a:gd name="adj4" fmla="val -24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Allows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set</a:t>
            </a:r>
            <a:r>
              <a:rPr lang="de-DE" sz="1200" dirty="0" smtClean="0"/>
              <a:t> </a:t>
            </a:r>
            <a:r>
              <a:rPr lang="de-DE" sz="1200" dirty="0" err="1" smtClean="0"/>
              <a:t>interactive</a:t>
            </a:r>
            <a:r>
              <a:rPr lang="de-DE" sz="1200" dirty="0" smtClean="0"/>
              <a:t> </a:t>
            </a:r>
            <a:r>
              <a:rPr lang="de-DE" sz="1200" dirty="0" err="1" smtClean="0"/>
              <a:t>mode</a:t>
            </a:r>
            <a:r>
              <a:rPr lang="de-DE" sz="1200" dirty="0" smtClean="0"/>
              <a:t>, </a:t>
            </a:r>
            <a:r>
              <a:rPr lang="de-DE" sz="1200" dirty="0" err="1" smtClean="0"/>
              <a:t>user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act</a:t>
            </a:r>
            <a:r>
              <a:rPr lang="de-DE" sz="1200" dirty="0" smtClean="0"/>
              <a:t> upon </a:t>
            </a:r>
            <a:r>
              <a:rPr lang="de-DE" sz="1200" dirty="0" err="1" smtClean="0"/>
              <a:t>failures</a:t>
            </a:r>
            <a:endParaRPr lang="de-DE" sz="1200" dirty="0"/>
          </a:p>
        </p:txBody>
      </p:sp>
      <p:sp>
        <p:nvSpPr>
          <p:cNvPr id="11" name="Legende mit Linie 1 10"/>
          <p:cNvSpPr/>
          <p:nvPr/>
        </p:nvSpPr>
        <p:spPr>
          <a:xfrm>
            <a:off x="7224592" y="2730944"/>
            <a:ext cx="1714512" cy="785818"/>
          </a:xfrm>
          <a:prstGeom prst="borderCallout1">
            <a:avLst>
              <a:gd name="adj1" fmla="val 29707"/>
              <a:gd name="adj2" fmla="val 152"/>
              <a:gd name="adj3" fmla="val 13818"/>
              <a:gd name="adj4" fmla="val -26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Contains</a:t>
            </a:r>
            <a:r>
              <a:rPr lang="de-DE" sz="1200" dirty="0" smtClean="0"/>
              <a:t> PCM model </a:t>
            </a:r>
            <a:r>
              <a:rPr lang="de-DE" sz="1200" dirty="0" err="1" smtClean="0"/>
              <a:t>files</a:t>
            </a:r>
            <a:r>
              <a:rPr lang="de-DE" sz="1200" dirty="0" smtClean="0"/>
              <a:t> URLs</a:t>
            </a:r>
            <a:endParaRPr lang="de-DE" sz="1200" dirty="0"/>
          </a:p>
        </p:txBody>
      </p:sp>
      <p:sp>
        <p:nvSpPr>
          <p:cNvPr id="12" name="Legende mit Linie 1 11"/>
          <p:cNvSpPr/>
          <p:nvPr/>
        </p:nvSpPr>
        <p:spPr>
          <a:xfrm>
            <a:off x="7249086" y="4259714"/>
            <a:ext cx="1714512" cy="785818"/>
          </a:xfrm>
          <a:prstGeom prst="borderCallout1">
            <a:avLst>
              <a:gd name="adj1" fmla="val 14783"/>
              <a:gd name="adj2" fmla="val 152"/>
              <a:gd name="adj3" fmla="val -9530"/>
              <a:gd name="adj4" fmla="val -48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Contains</a:t>
            </a:r>
            <a:r>
              <a:rPr lang="de-DE" sz="1200" dirty="0" smtClean="0"/>
              <a:t> </a:t>
            </a:r>
            <a:r>
              <a:rPr lang="de-DE" sz="1200" dirty="0" err="1" smtClean="0"/>
              <a:t>config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plugin</a:t>
            </a:r>
            <a:r>
              <a:rPr lang="de-DE" sz="1200" dirty="0" smtClean="0"/>
              <a:t> </a:t>
            </a:r>
            <a:r>
              <a:rPr lang="de-DE" sz="1200" dirty="0" err="1" smtClean="0"/>
              <a:t>generation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whether</a:t>
            </a:r>
            <a:r>
              <a:rPr lang="de-DE" sz="1200" dirty="0" smtClean="0"/>
              <a:t> </a:t>
            </a:r>
            <a:r>
              <a:rPr lang="de-DE" sz="1200" dirty="0" err="1" smtClean="0"/>
              <a:t>existing</a:t>
            </a:r>
            <a:r>
              <a:rPr lang="de-DE" sz="1200" dirty="0" smtClean="0"/>
              <a:t> </a:t>
            </a:r>
            <a:r>
              <a:rPr lang="de-DE" sz="1200" dirty="0" err="1" smtClean="0"/>
              <a:t>code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deleted</a:t>
            </a:r>
            <a:endParaRPr lang="de-DE" sz="1200" dirty="0"/>
          </a:p>
        </p:txBody>
      </p:sp>
      <p:sp>
        <p:nvSpPr>
          <p:cNvPr id="16" name="Legende mit Linie 1 15"/>
          <p:cNvSpPr/>
          <p:nvPr/>
        </p:nvSpPr>
        <p:spPr>
          <a:xfrm>
            <a:off x="1020102" y="2626858"/>
            <a:ext cx="1714512" cy="785818"/>
          </a:xfrm>
          <a:prstGeom prst="borderCallout1">
            <a:avLst>
              <a:gd name="adj1" fmla="val 14783"/>
              <a:gd name="adj2" fmla="val 152"/>
              <a:gd name="adj3" fmla="val 138946"/>
              <a:gd name="adj4" fmla="val -14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Contains</a:t>
            </a:r>
            <a:r>
              <a:rPr lang="de-DE" sz="1200" dirty="0" smtClean="0"/>
              <a:t> </a:t>
            </a:r>
            <a:r>
              <a:rPr lang="de-DE" sz="1200" dirty="0" err="1" smtClean="0"/>
              <a:t>further</a:t>
            </a:r>
            <a:r>
              <a:rPr lang="de-DE" sz="1200" dirty="0" smtClean="0"/>
              <a:t> PCM Solver </a:t>
            </a:r>
            <a:r>
              <a:rPr lang="de-DE" sz="1200" dirty="0" err="1" smtClean="0"/>
              <a:t>configuration</a:t>
            </a:r>
            <a:endParaRPr lang="de-DE" sz="1200" dirty="0"/>
          </a:p>
        </p:txBody>
      </p:sp>
      <p:sp>
        <p:nvSpPr>
          <p:cNvPr id="17" name="Legende mit Linie 1 16"/>
          <p:cNvSpPr/>
          <p:nvPr/>
        </p:nvSpPr>
        <p:spPr>
          <a:xfrm>
            <a:off x="7130705" y="5911359"/>
            <a:ext cx="1714512" cy="785818"/>
          </a:xfrm>
          <a:prstGeom prst="borderCallout1">
            <a:avLst>
              <a:gd name="adj1" fmla="val 14783"/>
              <a:gd name="adj2" fmla="val 152"/>
              <a:gd name="adj3" fmla="val -72585"/>
              <a:gd name="adj4" fmla="val -17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Contains</a:t>
            </a:r>
            <a:r>
              <a:rPr lang="de-DE" sz="1200" dirty="0" smtClean="0"/>
              <a:t> </a:t>
            </a:r>
            <a:r>
              <a:rPr lang="de-DE" sz="1200" dirty="0" err="1" smtClean="0"/>
              <a:t>feature</a:t>
            </a:r>
            <a:r>
              <a:rPr lang="de-DE" sz="1200" dirty="0" smtClean="0"/>
              <a:t> model </a:t>
            </a:r>
            <a:r>
              <a:rPr lang="de-DE" sz="1200" dirty="0" err="1" smtClean="0"/>
              <a:t>handling</a:t>
            </a:r>
            <a:endParaRPr lang="de-DE" sz="1200" dirty="0"/>
          </a:p>
        </p:txBody>
      </p:sp>
      <p:sp>
        <p:nvSpPr>
          <p:cNvPr id="18" name="Legende mit Linie 1 17"/>
          <p:cNvSpPr/>
          <p:nvPr/>
        </p:nvSpPr>
        <p:spPr>
          <a:xfrm>
            <a:off x="1500166" y="5929330"/>
            <a:ext cx="1714512" cy="785818"/>
          </a:xfrm>
          <a:prstGeom prst="borderCallout1">
            <a:avLst>
              <a:gd name="adj1" fmla="val 14783"/>
              <a:gd name="adj2" fmla="val 152"/>
              <a:gd name="adj3" fmla="val -55433"/>
              <a:gd name="adj4" fmla="val -15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Contains</a:t>
            </a:r>
            <a:r>
              <a:rPr lang="de-DE" sz="1200" dirty="0" smtClean="0"/>
              <a:t> </a:t>
            </a:r>
            <a:r>
              <a:rPr lang="de-DE" sz="1200" dirty="0" err="1" smtClean="0"/>
              <a:t>further</a:t>
            </a:r>
            <a:r>
              <a:rPr lang="de-DE" sz="1200" dirty="0" smtClean="0"/>
              <a:t> </a:t>
            </a:r>
            <a:r>
              <a:rPr lang="de-DE" sz="1200" dirty="0" err="1" smtClean="0"/>
              <a:t>SimuCom</a:t>
            </a:r>
            <a:r>
              <a:rPr lang="de-DE" sz="1200" dirty="0" smtClean="0"/>
              <a:t> </a:t>
            </a:r>
            <a:r>
              <a:rPr lang="de-DE" sz="1200" dirty="0" err="1" smtClean="0"/>
              <a:t>configuration</a:t>
            </a:r>
            <a:endParaRPr lang="de-DE" sz="12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noProof="0" dirty="0" smtClean="0"/>
              <a:t>Configuration </a:t>
            </a:r>
            <a:br>
              <a:rPr lang="en-GB" noProof="0" dirty="0" smtClean="0"/>
            </a:br>
            <a:r>
              <a:rPr lang="en-GB" noProof="0" dirty="0" err="1" smtClean="0"/>
              <a:t>Hierachy</a:t>
            </a:r>
            <a:endParaRPr lang="en-GB" noProof="0" dirty="0"/>
          </a:p>
        </p:txBody>
      </p:sp>
      <p:sp>
        <p:nvSpPr>
          <p:cNvPr id="15" name="Textfeld 14"/>
          <p:cNvSpPr txBox="1"/>
          <p:nvPr/>
        </p:nvSpPr>
        <p:spPr>
          <a:xfrm>
            <a:off x="182880" y="613954"/>
            <a:ext cx="992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Only</a:t>
            </a:r>
            <a:r>
              <a:rPr lang="de-DE" sz="1000" dirty="0" smtClean="0"/>
              <a:t> </a:t>
            </a:r>
            <a:r>
              <a:rPr lang="de-DE" sz="1000" dirty="0" err="1" smtClean="0"/>
              <a:t>example</a:t>
            </a:r>
            <a:r>
              <a:rPr lang="de-DE" sz="1000" dirty="0" smtClean="0"/>
              <a:t> </a:t>
            </a:r>
            <a:r>
              <a:rPr lang="de-DE" sz="1000" dirty="0" err="1" smtClean="0"/>
              <a:t>attributes</a:t>
            </a:r>
            <a:r>
              <a:rPr lang="de-DE" sz="1000" dirty="0" smtClean="0"/>
              <a:t> </a:t>
            </a:r>
            <a:r>
              <a:rPr lang="de-DE" sz="1000" dirty="0" err="1" smtClean="0"/>
              <a:t>shown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Launch </a:t>
            </a:r>
            <a:r>
              <a:rPr lang="de-DE" dirty="0" err="1" smtClean="0"/>
              <a:t>Dialogue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Prof. Max </a:t>
            </a:r>
            <a:r>
              <a:rPr lang="en-US" dirty="0" err="1" smtClean="0"/>
              <a:t>Mustermann</a:t>
            </a:r>
            <a:r>
              <a:rPr lang="en-US" dirty="0" smtClean="0"/>
              <a:t> -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98" y="1097279"/>
            <a:ext cx="5456372" cy="416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llipse 8"/>
          <p:cNvSpPr/>
          <p:nvPr/>
        </p:nvSpPr>
        <p:spPr>
          <a:xfrm>
            <a:off x="4336868" y="4950821"/>
            <a:ext cx="914400" cy="3396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gende mit Linie 1 9"/>
          <p:cNvSpPr/>
          <p:nvPr/>
        </p:nvSpPr>
        <p:spPr>
          <a:xfrm>
            <a:off x="822960" y="4984279"/>
            <a:ext cx="2399105" cy="785818"/>
          </a:xfrm>
          <a:prstGeom prst="borderCallout1">
            <a:avLst>
              <a:gd name="adj1" fmla="val 24757"/>
              <a:gd name="adj2" fmla="val 101485"/>
              <a:gd name="adj3" fmla="val 16878"/>
              <a:gd name="adj4" fmla="val 146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Calls</a:t>
            </a:r>
            <a:r>
              <a:rPr lang="de-DE" sz="1200" dirty="0" smtClean="0"/>
              <a:t> </a:t>
            </a:r>
            <a:r>
              <a:rPr lang="de-DE" sz="1200" dirty="0" err="1" smtClean="0"/>
              <a:t>your</a:t>
            </a:r>
            <a:r>
              <a:rPr lang="de-DE" sz="1200" dirty="0" smtClean="0"/>
              <a:t> </a:t>
            </a:r>
            <a:r>
              <a:rPr lang="de-DE" sz="1200" dirty="0" err="1" smtClean="0"/>
              <a:t>implementation</a:t>
            </a:r>
            <a:r>
              <a:rPr lang="de-DE" sz="1200" dirty="0" smtClean="0"/>
              <a:t> </a:t>
            </a:r>
            <a:br>
              <a:rPr lang="de-DE" sz="1200" dirty="0" smtClean="0"/>
            </a:br>
            <a:r>
              <a:rPr lang="de-DE" sz="1200" dirty="0" err="1" smtClean="0"/>
              <a:t>of</a:t>
            </a:r>
            <a:r>
              <a:rPr lang="de-DE" sz="1200" dirty="0" smtClean="0"/>
              <a:t> an </a:t>
            </a:r>
            <a:r>
              <a:rPr lang="de-DE" sz="1200" dirty="0" err="1" smtClean="0"/>
              <a:t>Eclipse</a:t>
            </a:r>
            <a:r>
              <a:rPr lang="de-DE" sz="1200" dirty="0" smtClean="0"/>
              <a:t> </a:t>
            </a:r>
            <a:r>
              <a:rPr lang="de-DE" sz="1200" dirty="0" err="1" smtClean="0"/>
              <a:t>LaunchConfigurationDelegate</a:t>
            </a:r>
            <a:endParaRPr lang="de-DE" sz="1200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5878286" y="1188720"/>
            <a:ext cx="287383" cy="28999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335486" y="2325189"/>
            <a:ext cx="1737360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Saved</a:t>
            </a:r>
            <a:r>
              <a:rPr lang="de-DE" sz="1200" dirty="0" smtClean="0"/>
              <a:t> </a:t>
            </a:r>
            <a:r>
              <a:rPr lang="de-DE" sz="1200" dirty="0" err="1" smtClean="0"/>
              <a:t>as</a:t>
            </a:r>
            <a:r>
              <a:rPr lang="de-DE" sz="1200" dirty="0" smtClean="0"/>
              <a:t> </a:t>
            </a:r>
            <a:r>
              <a:rPr lang="de-DE" sz="1200" dirty="0" err="1" smtClean="0"/>
              <a:t>key-value-pairs</a:t>
            </a:r>
            <a:r>
              <a:rPr lang="de-DE" sz="1200" dirty="0" smtClean="0"/>
              <a:t> in an </a:t>
            </a:r>
            <a:r>
              <a:rPr lang="de-DE" sz="1200" dirty="0" err="1" smtClean="0"/>
              <a:t>Eclipse</a:t>
            </a:r>
            <a:r>
              <a:rPr lang="de-DE" sz="1200" dirty="0" smtClean="0"/>
              <a:t> </a:t>
            </a:r>
            <a:r>
              <a:rPr lang="de-DE" sz="1200" dirty="0" err="1" smtClean="0"/>
              <a:t>LaunchConfiguration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Launch Configuration Delegates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 smtClean="0"/>
          </a:p>
          <a:p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in </a:t>
            </a:r>
            <a:r>
              <a:rPr lang="de-DE" dirty="0" err="1" smtClean="0"/>
              <a:t>Eclipse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Launch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LaunchConfiguration</a:t>
            </a:r>
            <a:endParaRPr lang="de-DE" dirty="0" smtClean="0"/>
          </a:p>
          <a:p>
            <a:r>
              <a:rPr lang="de-DE" dirty="0" err="1" smtClean="0"/>
              <a:t>ILaunchConfiguration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Properties</a:t>
            </a:r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monitoring</a:t>
            </a:r>
            <a:r>
              <a:rPr lang="de-DE" dirty="0" smtClean="0"/>
              <a:t>, </a:t>
            </a:r>
            <a:r>
              <a:rPr lang="de-DE" dirty="0" err="1" smtClean="0"/>
              <a:t>debug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, </a:t>
            </a:r>
            <a:r>
              <a:rPr lang="de-DE" dirty="0" err="1" smtClean="0"/>
              <a:t>loggers</a:t>
            </a:r>
            <a:r>
              <a:rPr lang="de-DE" dirty="0" smtClean="0"/>
              <a:t>, …</a:t>
            </a:r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Workflow Launch Configuration Delegates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Abstract </a:t>
            </a:r>
            <a:r>
              <a:rPr lang="de-DE" dirty="0" err="1" smtClean="0"/>
              <a:t>delegate</a:t>
            </a:r>
            <a:r>
              <a:rPr lang="de-DE" dirty="0" smtClean="0"/>
              <a:t> </a:t>
            </a:r>
            <a:r>
              <a:rPr lang="de-DE" dirty="0" err="1" smtClean="0"/>
              <a:t>handles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specifics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Remaining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workflow</a:t>
            </a:r>
            <a:r>
              <a:rPr lang="de-DE" dirty="0" smtClean="0"/>
              <a:t> </a:t>
            </a:r>
            <a:r>
              <a:rPr lang="de-DE" dirty="0" err="1" smtClean="0"/>
              <a:t>jobs</a:t>
            </a:r>
            <a:endParaRPr lang="de-DE" dirty="0" smtClean="0"/>
          </a:p>
          <a:p>
            <a:pPr lvl="1"/>
            <a:r>
              <a:rPr lang="de-DE" dirty="0" err="1" smtClean="0"/>
              <a:t>Derive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Just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1785926"/>
            <a:ext cx="4314830" cy="390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928670"/>
            <a:ext cx="6797601" cy="538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Delegate</a:t>
            </a:r>
            <a:r>
              <a:rPr lang="de-DE" dirty="0" smtClean="0"/>
              <a:t> </a:t>
            </a:r>
            <a:r>
              <a:rPr lang="de-DE" dirty="0" err="1" smtClean="0"/>
              <a:t>Hierachy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sp>
        <p:nvSpPr>
          <p:cNvPr id="8" name="Legende mit Linie 1 7"/>
          <p:cNvSpPr/>
          <p:nvPr/>
        </p:nvSpPr>
        <p:spPr>
          <a:xfrm>
            <a:off x="7072330" y="1000108"/>
            <a:ext cx="1714512" cy="785818"/>
          </a:xfrm>
          <a:prstGeom prst="borderCallout1">
            <a:avLst>
              <a:gd name="adj1" fmla="val 14783"/>
              <a:gd name="adj2" fmla="val 152"/>
              <a:gd name="adj3" fmla="val 90021"/>
              <a:gd name="adj4" fmla="val -43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All </a:t>
            </a:r>
            <a:r>
              <a:rPr lang="de-DE" sz="1200" dirty="0" err="1" smtClean="0"/>
              <a:t>Eclipse</a:t>
            </a:r>
            <a:r>
              <a:rPr lang="de-DE" sz="1200" dirty="0" smtClean="0"/>
              <a:t> </a:t>
            </a:r>
            <a:r>
              <a:rPr lang="de-DE" sz="1200" dirty="0" err="1" smtClean="0"/>
              <a:t>stuff</a:t>
            </a:r>
            <a:r>
              <a:rPr lang="de-DE" sz="1200" dirty="0" smtClean="0"/>
              <a:t>,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createWorkflow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deriveConfig</a:t>
            </a:r>
            <a:r>
              <a:rPr lang="de-DE" sz="1200" dirty="0" smtClean="0"/>
              <a:t> </a:t>
            </a:r>
            <a:r>
              <a:rPr lang="de-DE" sz="1200" dirty="0" err="1" smtClean="0"/>
              <a:t>abstract</a:t>
            </a:r>
            <a:endParaRPr lang="de-DE" sz="1200" dirty="0"/>
          </a:p>
        </p:txBody>
      </p:sp>
      <p:sp>
        <p:nvSpPr>
          <p:cNvPr id="9" name="Legende mit Linie 1 8"/>
          <p:cNvSpPr/>
          <p:nvPr/>
        </p:nvSpPr>
        <p:spPr>
          <a:xfrm>
            <a:off x="7000892" y="2428868"/>
            <a:ext cx="1714512" cy="785818"/>
          </a:xfrm>
          <a:prstGeom prst="borderCallout1">
            <a:avLst>
              <a:gd name="adj1" fmla="val 14783"/>
              <a:gd name="adj2" fmla="val 152"/>
              <a:gd name="adj3" fmla="val 90021"/>
              <a:gd name="adj4" fmla="val -43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Addes</a:t>
            </a:r>
            <a:r>
              <a:rPr lang="de-DE" sz="1200" dirty="0" smtClean="0"/>
              <a:t> </a:t>
            </a:r>
            <a:r>
              <a:rPr lang="de-DE" sz="1200" dirty="0" err="1" smtClean="0"/>
              <a:t>abstract</a:t>
            </a:r>
            <a:r>
              <a:rPr lang="de-DE" sz="1200" dirty="0" smtClean="0"/>
              <a:t> </a:t>
            </a:r>
            <a:r>
              <a:rPr lang="de-DE" sz="1200" dirty="0" err="1" smtClean="0"/>
              <a:t>createBlackboard</a:t>
            </a:r>
            <a:r>
              <a:rPr lang="de-DE" sz="1200" dirty="0" smtClean="0"/>
              <a:t>, fixes </a:t>
            </a:r>
            <a:r>
              <a:rPr lang="de-DE" sz="1200" dirty="0" err="1" smtClean="0"/>
              <a:t>Blackboard</a:t>
            </a:r>
            <a:r>
              <a:rPr lang="de-DE" sz="1200" dirty="0" smtClean="0"/>
              <a:t> type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MDSDBlackboard</a:t>
            </a:r>
            <a:r>
              <a:rPr lang="de-DE" sz="1200" dirty="0" smtClean="0"/>
              <a:t>.</a:t>
            </a:r>
            <a:endParaRPr lang="de-DE" sz="1200" dirty="0"/>
          </a:p>
        </p:txBody>
      </p:sp>
      <p:sp>
        <p:nvSpPr>
          <p:cNvPr id="10" name="Legende mit Linie 1 9"/>
          <p:cNvSpPr/>
          <p:nvPr/>
        </p:nvSpPr>
        <p:spPr>
          <a:xfrm>
            <a:off x="6929454" y="3714752"/>
            <a:ext cx="1714512" cy="785818"/>
          </a:xfrm>
          <a:prstGeom prst="borderCallout1">
            <a:avLst>
              <a:gd name="adj1" fmla="val 14783"/>
              <a:gd name="adj2" fmla="val 152"/>
              <a:gd name="adj3" fmla="val 90021"/>
              <a:gd name="adj4" fmla="val -51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Implements</a:t>
            </a:r>
            <a:r>
              <a:rPr lang="de-DE" sz="1200" dirty="0" smtClean="0"/>
              <a:t> </a:t>
            </a:r>
            <a:r>
              <a:rPr lang="de-DE" sz="1200" dirty="0" err="1" smtClean="0"/>
              <a:t>createBlackboard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createWorkflow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PCM </a:t>
            </a:r>
            <a:r>
              <a:rPr lang="de-DE" sz="1200" dirty="0" err="1" smtClean="0"/>
              <a:t>models</a:t>
            </a:r>
            <a:endParaRPr lang="de-DE" sz="1200" dirty="0"/>
          </a:p>
        </p:txBody>
      </p:sp>
      <p:sp>
        <p:nvSpPr>
          <p:cNvPr id="11" name="Legende mit Linie 1 10"/>
          <p:cNvSpPr/>
          <p:nvPr/>
        </p:nvSpPr>
        <p:spPr>
          <a:xfrm>
            <a:off x="6429388" y="4929198"/>
            <a:ext cx="1714512" cy="785818"/>
          </a:xfrm>
          <a:prstGeom prst="borderCallout1">
            <a:avLst>
              <a:gd name="adj1" fmla="val 14783"/>
              <a:gd name="adj2" fmla="val 152"/>
              <a:gd name="adj3" fmla="val 90021"/>
              <a:gd name="adj4" fmla="val -43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Derive</a:t>
            </a:r>
            <a:r>
              <a:rPr lang="de-DE" sz="1200" dirty="0" smtClean="0"/>
              <a:t> PCM Solver </a:t>
            </a:r>
            <a:r>
              <a:rPr lang="de-DE" sz="1200" dirty="0" err="1" smtClean="0"/>
              <a:t>config</a:t>
            </a:r>
            <a:r>
              <a:rPr lang="de-DE" sz="1200" dirty="0" smtClean="0"/>
              <a:t> (fixes </a:t>
            </a:r>
            <a:r>
              <a:rPr lang="de-DE" sz="1200" dirty="0" err="1" smtClean="0"/>
              <a:t>generic</a:t>
            </a:r>
            <a:r>
              <a:rPr lang="de-DE" sz="1200" dirty="0" smtClean="0"/>
              <a:t>  </a:t>
            </a:r>
            <a:r>
              <a:rPr lang="de-DE" sz="1200" dirty="0" err="1" smtClean="0"/>
              <a:t>WorkflowConfigurationType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12" name="Legende mit Linie 1 11"/>
          <p:cNvSpPr/>
          <p:nvPr/>
        </p:nvSpPr>
        <p:spPr>
          <a:xfrm>
            <a:off x="571472" y="4071942"/>
            <a:ext cx="1714512" cy="785818"/>
          </a:xfrm>
          <a:prstGeom prst="borderCallout1">
            <a:avLst>
              <a:gd name="adj1" fmla="val 95552"/>
              <a:gd name="adj2" fmla="val 13956"/>
              <a:gd name="adj3" fmla="val 162577"/>
              <a:gd name="adj4" fmla="val 18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Derive</a:t>
            </a:r>
            <a:r>
              <a:rPr lang="de-DE" sz="1200" dirty="0" smtClean="0"/>
              <a:t> </a:t>
            </a:r>
            <a:r>
              <a:rPr lang="de-DE" sz="1200" dirty="0" err="1" smtClean="0"/>
              <a:t>SimuCom</a:t>
            </a:r>
            <a:r>
              <a:rPr lang="de-DE" sz="1200" dirty="0" smtClean="0"/>
              <a:t> </a:t>
            </a:r>
            <a:r>
              <a:rPr lang="de-DE" sz="1200" dirty="0" err="1" smtClean="0"/>
              <a:t>config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Configuration Builder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Most Jobs </a:t>
            </a:r>
            <a:r>
              <a:rPr lang="de-DE" dirty="0" err="1" smtClean="0"/>
              <a:t>require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err="1" smtClean="0"/>
              <a:t>Filling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encapsulated</a:t>
            </a:r>
            <a:r>
              <a:rPr lang="de-DE" dirty="0" smtClean="0"/>
              <a:t> in </a:t>
            </a:r>
            <a:r>
              <a:rPr lang="de-DE" dirty="0" err="1" smtClean="0"/>
              <a:t>Builders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reused</a:t>
            </a:r>
            <a:r>
              <a:rPr lang="de-DE" dirty="0" smtClean="0"/>
              <a:t> in multiple </a:t>
            </a:r>
            <a:r>
              <a:rPr lang="de-DE" dirty="0" err="1" smtClean="0"/>
              <a:t>launch</a:t>
            </a:r>
            <a:r>
              <a:rPr lang="de-DE" dirty="0" smtClean="0"/>
              <a:t> </a:t>
            </a:r>
            <a:r>
              <a:rPr lang="de-DE" dirty="0" err="1" smtClean="0"/>
              <a:t>delegates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4282" y="1142984"/>
            <a:ext cx="823975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SimuComWorkflowLauncher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AbstractPCMLaunchConfigurationDelegate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SimuComWorkflowConfiguration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SimuComWorkflowConfiguration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deriveConfiguration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ILaunchConfiguration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mode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CoreException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SimuComWorkflowConfiguration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SimuComWorkflowConfiguration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AbstractWorkflowConfigurationBuilder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builder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builder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PCMWorkflowConfigurationBuilder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mode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builder.fillConfiguration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builder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SimuComLaunchConfigurationBasedConfigBuilder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mode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builder.fillConfiguration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Legende mit Linie 1 7"/>
          <p:cNvSpPr/>
          <p:nvPr/>
        </p:nvSpPr>
        <p:spPr>
          <a:xfrm>
            <a:off x="6929454" y="1428736"/>
            <a:ext cx="1714512" cy="785818"/>
          </a:xfrm>
          <a:prstGeom prst="borderCallout1">
            <a:avLst>
              <a:gd name="adj1" fmla="val 14783"/>
              <a:gd name="adj2" fmla="val 152"/>
              <a:gd name="adj3" fmla="val 194483"/>
              <a:gd name="adj4" fmla="val -47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Create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required</a:t>
            </a:r>
            <a:r>
              <a:rPr lang="de-DE" sz="1200" dirty="0" smtClean="0"/>
              <a:t> </a:t>
            </a:r>
            <a:r>
              <a:rPr lang="de-DE" sz="1200" dirty="0" err="1" smtClean="0"/>
              <a:t>config</a:t>
            </a:r>
            <a:endParaRPr lang="de-DE" sz="1200" dirty="0"/>
          </a:p>
        </p:txBody>
      </p:sp>
      <p:sp>
        <p:nvSpPr>
          <p:cNvPr id="9" name="Legende mit Linie 1 8"/>
          <p:cNvSpPr/>
          <p:nvPr/>
        </p:nvSpPr>
        <p:spPr>
          <a:xfrm>
            <a:off x="7286644" y="2643182"/>
            <a:ext cx="1714512" cy="785818"/>
          </a:xfrm>
          <a:prstGeom prst="borderCallout1">
            <a:avLst>
              <a:gd name="adj1" fmla="val 14783"/>
              <a:gd name="adj2" fmla="val 152"/>
              <a:gd name="adj3" fmla="val 132335"/>
              <a:gd name="adj4" fmla="val -15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Create  a </a:t>
            </a:r>
            <a:r>
              <a:rPr lang="de-DE" sz="1200" dirty="0" err="1" smtClean="0"/>
              <a:t>builder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PCM </a:t>
            </a:r>
            <a:r>
              <a:rPr lang="de-DE" sz="1200" dirty="0" err="1" smtClean="0"/>
              <a:t>config</a:t>
            </a:r>
            <a:r>
              <a:rPr lang="de-DE" sz="1200" dirty="0" smtClean="0"/>
              <a:t> </a:t>
            </a:r>
            <a:r>
              <a:rPr lang="de-DE" sz="1200" dirty="0" err="1" smtClean="0"/>
              <a:t>part</a:t>
            </a:r>
            <a:endParaRPr lang="de-DE" sz="1200" dirty="0"/>
          </a:p>
        </p:txBody>
      </p:sp>
      <p:sp>
        <p:nvSpPr>
          <p:cNvPr id="10" name="Legende mit Linie 1 9"/>
          <p:cNvSpPr/>
          <p:nvPr/>
        </p:nvSpPr>
        <p:spPr>
          <a:xfrm>
            <a:off x="7215206" y="3857628"/>
            <a:ext cx="1714512" cy="785818"/>
          </a:xfrm>
          <a:prstGeom prst="borderCallout1">
            <a:avLst>
              <a:gd name="adj1" fmla="val 14783"/>
              <a:gd name="adj2" fmla="val 152"/>
              <a:gd name="adj3" fmla="val 5394"/>
              <a:gd name="adj4" fmla="val -259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Let</a:t>
            </a:r>
            <a:r>
              <a:rPr lang="de-DE" sz="1200" dirty="0" smtClean="0"/>
              <a:t> </a:t>
            </a:r>
            <a:r>
              <a:rPr lang="de-DE" sz="1200" dirty="0" err="1" smtClean="0"/>
              <a:t>this</a:t>
            </a:r>
            <a:r>
              <a:rPr lang="de-DE" sz="1200" dirty="0" smtClean="0"/>
              <a:t> </a:t>
            </a:r>
            <a:r>
              <a:rPr lang="de-DE" sz="1200" dirty="0" err="1" smtClean="0"/>
              <a:t>builder</a:t>
            </a:r>
            <a:r>
              <a:rPr lang="de-DE" sz="1200" dirty="0" smtClean="0"/>
              <a:t> </a:t>
            </a:r>
            <a:r>
              <a:rPr lang="de-DE" sz="1200" dirty="0" err="1" smtClean="0"/>
              <a:t>fill</a:t>
            </a:r>
            <a:r>
              <a:rPr lang="de-DE" sz="1200" dirty="0" smtClean="0"/>
              <a:t> in </a:t>
            </a:r>
            <a:r>
              <a:rPr lang="de-DE" sz="1200" dirty="0" err="1" smtClean="0"/>
              <a:t>the</a:t>
            </a:r>
            <a:r>
              <a:rPr lang="de-DE" sz="1200" dirty="0" smtClean="0"/>
              <a:t> PCM </a:t>
            </a:r>
            <a:r>
              <a:rPr lang="de-DE" sz="1200" dirty="0" err="1" smtClean="0"/>
              <a:t>info</a:t>
            </a:r>
            <a:r>
              <a:rPr lang="de-DE" sz="1200" dirty="0" smtClean="0"/>
              <a:t> (model </a:t>
            </a:r>
            <a:r>
              <a:rPr lang="de-DE" sz="1200" dirty="0" err="1" smtClean="0"/>
              <a:t>file</a:t>
            </a:r>
            <a:r>
              <a:rPr lang="de-DE" sz="1200" dirty="0" smtClean="0"/>
              <a:t> </a:t>
            </a:r>
            <a:r>
              <a:rPr lang="de-DE" sz="1200" dirty="0" err="1" smtClean="0"/>
              <a:t>names</a:t>
            </a:r>
            <a:r>
              <a:rPr lang="de-DE" sz="1200" dirty="0" smtClean="0"/>
              <a:t>, …)</a:t>
            </a:r>
            <a:endParaRPr lang="de-DE" sz="1200" dirty="0"/>
          </a:p>
        </p:txBody>
      </p:sp>
      <p:sp>
        <p:nvSpPr>
          <p:cNvPr id="11" name="Legende mit Linie 1 10"/>
          <p:cNvSpPr/>
          <p:nvPr/>
        </p:nvSpPr>
        <p:spPr>
          <a:xfrm>
            <a:off x="7072330" y="4857760"/>
            <a:ext cx="1714512" cy="785818"/>
          </a:xfrm>
          <a:prstGeom prst="borderCallout1">
            <a:avLst>
              <a:gd name="adj1" fmla="val 14783"/>
              <a:gd name="adj2" fmla="val 152"/>
              <a:gd name="adj3" fmla="val -73944"/>
              <a:gd name="adj4" fmla="val -163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Create a </a:t>
            </a:r>
            <a:r>
              <a:rPr lang="de-DE" sz="1200" dirty="0" err="1" smtClean="0"/>
              <a:t>builder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SimuCom</a:t>
            </a:r>
            <a:r>
              <a:rPr lang="de-DE" sz="1200" dirty="0" smtClean="0"/>
              <a:t> </a:t>
            </a:r>
            <a:r>
              <a:rPr lang="de-DE" sz="1200" dirty="0" err="1" smtClean="0"/>
              <a:t>config</a:t>
            </a:r>
            <a:r>
              <a:rPr lang="de-DE" sz="1200" dirty="0" smtClean="0"/>
              <a:t> </a:t>
            </a:r>
            <a:r>
              <a:rPr lang="de-DE" sz="1200" dirty="0" err="1" smtClean="0"/>
              <a:t>part</a:t>
            </a:r>
            <a:endParaRPr lang="de-DE" sz="1200" dirty="0"/>
          </a:p>
        </p:txBody>
      </p:sp>
      <p:sp>
        <p:nvSpPr>
          <p:cNvPr id="12" name="Legende mit Linie 1 11"/>
          <p:cNvSpPr/>
          <p:nvPr/>
        </p:nvSpPr>
        <p:spPr>
          <a:xfrm>
            <a:off x="4786314" y="5143512"/>
            <a:ext cx="1714512" cy="785818"/>
          </a:xfrm>
          <a:prstGeom prst="borderCallout1">
            <a:avLst>
              <a:gd name="adj1" fmla="val 14783"/>
              <a:gd name="adj2" fmla="val 152"/>
              <a:gd name="adj3" fmla="val -52787"/>
              <a:gd name="adj4" fmla="val -126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Let</a:t>
            </a:r>
            <a:r>
              <a:rPr lang="de-DE" sz="1200" dirty="0" smtClean="0"/>
              <a:t> </a:t>
            </a:r>
            <a:r>
              <a:rPr lang="de-DE" sz="1200" dirty="0" err="1" smtClean="0"/>
              <a:t>this</a:t>
            </a:r>
            <a:r>
              <a:rPr lang="de-DE" sz="1200" dirty="0" smtClean="0"/>
              <a:t> </a:t>
            </a:r>
            <a:r>
              <a:rPr lang="de-DE" sz="1200" dirty="0" err="1" smtClean="0"/>
              <a:t>builder</a:t>
            </a:r>
            <a:r>
              <a:rPr lang="de-DE" sz="1200" dirty="0" smtClean="0"/>
              <a:t> </a:t>
            </a:r>
            <a:r>
              <a:rPr lang="de-DE" sz="1200" dirty="0" err="1" smtClean="0"/>
              <a:t>fill</a:t>
            </a:r>
            <a:r>
              <a:rPr lang="de-DE" sz="1200" dirty="0" smtClean="0"/>
              <a:t> in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SimuCom</a:t>
            </a:r>
            <a:r>
              <a:rPr lang="de-DE" sz="1200" dirty="0" smtClean="0"/>
              <a:t> </a:t>
            </a:r>
            <a:r>
              <a:rPr lang="de-DE" sz="1200" dirty="0" err="1" smtClean="0"/>
              <a:t>info</a:t>
            </a:r>
            <a:r>
              <a:rPr lang="de-DE" sz="1200" dirty="0" smtClean="0"/>
              <a:t> (</a:t>
            </a:r>
            <a:r>
              <a:rPr lang="de-DE" sz="1200" dirty="0" err="1" smtClean="0"/>
              <a:t>max</a:t>
            </a:r>
            <a:r>
              <a:rPr lang="de-DE" sz="1200" dirty="0" smtClean="0"/>
              <a:t> </a:t>
            </a:r>
            <a:r>
              <a:rPr lang="de-DE" sz="1200" dirty="0" err="1" smtClean="0"/>
              <a:t>measurements</a:t>
            </a:r>
            <a:r>
              <a:rPr lang="de-DE" sz="1200" dirty="0" smtClean="0"/>
              <a:t>, </a:t>
            </a:r>
            <a:r>
              <a:rPr lang="de-DE" sz="1200" dirty="0" err="1" smtClean="0"/>
              <a:t>where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store</a:t>
            </a:r>
            <a:r>
              <a:rPr lang="de-DE" sz="1200" dirty="0" smtClean="0"/>
              <a:t>, …)</a:t>
            </a:r>
            <a:endParaRPr lang="de-DE" sz="1200" dirty="0"/>
          </a:p>
        </p:txBody>
      </p:sp>
      <p:sp>
        <p:nvSpPr>
          <p:cNvPr id="13" name="Legende mit Linie 1 12"/>
          <p:cNvSpPr/>
          <p:nvPr/>
        </p:nvSpPr>
        <p:spPr>
          <a:xfrm>
            <a:off x="2143108" y="5357826"/>
            <a:ext cx="2071702" cy="785818"/>
          </a:xfrm>
          <a:prstGeom prst="borderCallout1">
            <a:avLst>
              <a:gd name="adj1" fmla="val 14783"/>
              <a:gd name="adj2" fmla="val 152"/>
              <a:gd name="adj3" fmla="val -26341"/>
              <a:gd name="adj4" fmla="val -38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All </a:t>
            </a:r>
            <a:r>
              <a:rPr lang="de-DE" sz="1200" dirty="0" err="1" smtClean="0"/>
              <a:t>info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contained</a:t>
            </a:r>
            <a:r>
              <a:rPr lang="de-DE" sz="1200" dirty="0" smtClean="0"/>
              <a:t> </a:t>
            </a:r>
            <a:r>
              <a:rPr lang="de-DE" sz="1200" dirty="0" err="1" smtClean="0"/>
              <a:t>here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read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a PCM model </a:t>
            </a:r>
            <a:r>
              <a:rPr lang="de-DE" sz="1200" dirty="0" err="1" smtClean="0"/>
              <a:t>loader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</a:t>
            </a:r>
            <a:r>
              <a:rPr lang="de-DE" sz="1200" dirty="0" err="1" smtClean="0"/>
              <a:t>SimuCom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3294" y="1494193"/>
            <a:ext cx="38290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iger Pfeil 27"/>
          <p:cNvSpPr/>
          <p:nvPr/>
        </p:nvSpPr>
        <p:spPr>
          <a:xfrm rot="16200000" flipV="1">
            <a:off x="4255225" y="1727561"/>
            <a:ext cx="2697479" cy="4310743"/>
          </a:xfrm>
          <a:prstGeom prst="bentArrow">
            <a:avLst>
              <a:gd name="adj1" fmla="val 18704"/>
              <a:gd name="adj2" fmla="val 17933"/>
              <a:gd name="adj3" fmla="val 20642"/>
              <a:gd name="adj4" fmla="val 437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Prof. Max </a:t>
            </a:r>
            <a:r>
              <a:rPr lang="en-US" dirty="0" err="1" smtClean="0"/>
              <a:t>Mustermann</a:t>
            </a:r>
            <a:r>
              <a:rPr lang="en-US" dirty="0" smtClean="0"/>
              <a:t> - Title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195943" y="3735970"/>
            <a:ext cx="39966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Eclipse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ILaunchConfiguration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eConf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simulateLinkingResources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 =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outpath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", "...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codegen.simucominstance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("variable", "")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minimum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", "")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maximum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", "")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067" y="953588"/>
            <a:ext cx="4148493" cy="20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9033" y="290232"/>
            <a:ext cx="34575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Gerade Verbindung mit Pfeil 15"/>
          <p:cNvCxnSpPr/>
          <p:nvPr/>
        </p:nvCxnSpPr>
        <p:spPr>
          <a:xfrm rot="5400000" flipH="1" flipV="1">
            <a:off x="6774287" y="1365460"/>
            <a:ext cx="404151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 nach unten 23"/>
          <p:cNvSpPr/>
          <p:nvPr/>
        </p:nvSpPr>
        <p:spPr>
          <a:xfrm>
            <a:off x="796834" y="3030578"/>
            <a:ext cx="627017" cy="71845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423851" y="3030579"/>
            <a:ext cx="249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Clicking</a:t>
            </a:r>
            <a:r>
              <a:rPr lang="de-DE" dirty="0" smtClean="0"/>
              <a:t> Run </a:t>
            </a:r>
            <a:r>
              <a:rPr lang="de-DE" dirty="0" err="1" smtClean="0"/>
              <a:t>extracts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149635" y="3026225"/>
            <a:ext cx="36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fills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153988" y="3378926"/>
            <a:ext cx="4820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fillConfiguration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AbstractWorkflowBasedRunConfiguration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CoreException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SimuComWorkflowConfiguration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SimuComWorkflowConfiguration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config.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setSimulateLinkingResources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getBooleanAttribute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ConstantsContainer.</a:t>
            </a:r>
            <a:r>
              <a:rPr lang="de-DE" sz="1200" i="1" dirty="0" err="1" smtClean="0">
                <a:latin typeface="Courier New" pitchFamily="49" charset="0"/>
                <a:cs typeface="Courier New" pitchFamily="49" charset="0"/>
              </a:rPr>
              <a:t>SIMULATE_LINKING_RESOURCES</a:t>
            </a:r>
            <a:r>
              <a:rPr lang="de-DE" sz="1200" i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config.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setCleanupCode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getBooleanAttribute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ConstantsContainer.</a:t>
            </a:r>
            <a:r>
              <a:rPr lang="de-DE" sz="1200" i="1" dirty="0" err="1" smtClean="0">
                <a:latin typeface="Courier New" pitchFamily="49" charset="0"/>
                <a:cs typeface="Courier New" pitchFamily="49" charset="0"/>
              </a:rPr>
              <a:t>DELETE_PLUGIN</a:t>
            </a:r>
            <a:r>
              <a:rPr lang="de-DE" sz="1200" i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config.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setPluginID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getStringAttribute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ConstantsContainer.</a:t>
            </a:r>
            <a:r>
              <a:rPr lang="de-DE" sz="1200" i="1" dirty="0" err="1" smtClean="0">
                <a:latin typeface="Courier New" pitchFamily="49" charset="0"/>
                <a:cs typeface="Courier New" pitchFamily="49" charset="0"/>
              </a:rPr>
              <a:t>PLUGIN_ID</a:t>
            </a:r>
            <a:r>
              <a:rPr lang="de-DE" sz="1200" i="1" dirty="0" smtClean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r>
              <a:rPr lang="de-DE" sz="1200" i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87234" y="5425436"/>
            <a:ext cx="36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instantiated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delegate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195943" y="5730234"/>
            <a:ext cx="397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SimuComLaunchConfigurationBasedConfig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Builder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eConf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1" name="Pfeil nach unten 30"/>
          <p:cNvSpPr/>
          <p:nvPr/>
        </p:nvSpPr>
        <p:spPr>
          <a:xfrm>
            <a:off x="1706879" y="4711332"/>
            <a:ext cx="627017" cy="71845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3" grpId="0"/>
      <p:bldP spid="24" grpId="0" animBg="1"/>
      <p:bldP spid="25" grpId="0"/>
      <p:bldP spid="26" grpId="0"/>
      <p:bldP spid="27" grpId="0"/>
      <p:bldP spid="29" grpId="0"/>
      <p:bldP spid="30" grpId="0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Blackboard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Many Jobs require access to model files</a:t>
            </a:r>
          </a:p>
          <a:p>
            <a:endParaRPr lang="en-GB" dirty="0" smtClean="0"/>
          </a:p>
          <a:p>
            <a:r>
              <a:rPr lang="en-GB" noProof="0" dirty="0" smtClean="0"/>
              <a:t>Do not just store the URLs in the </a:t>
            </a:r>
            <a:r>
              <a:rPr lang="en-GB" noProof="0" dirty="0" err="1" smtClean="0"/>
              <a:t>config</a:t>
            </a:r>
            <a:endParaRPr lang="en-GB" noProof="0" dirty="0" smtClean="0"/>
          </a:p>
          <a:p>
            <a:r>
              <a:rPr lang="en-GB" dirty="0" smtClean="0"/>
              <a:t>Load files just ones</a:t>
            </a:r>
          </a:p>
          <a:p>
            <a:r>
              <a:rPr lang="en-GB" noProof="0" dirty="0" smtClean="0">
                <a:sym typeface="Wingdings" pitchFamily="2" charset="2"/>
              </a:rPr>
              <a:t> Keep a blackboard with the model files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Jobs can access data from blackboard by an ID</a:t>
            </a:r>
            <a:endParaRPr lang="en-GB" noProof="0" dirty="0" smtClean="0">
              <a:sym typeface="Wingdings" pitchFamily="2" charset="2"/>
            </a:endParaRPr>
          </a:p>
          <a:p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Concepts</a:t>
            </a:r>
          </a:p>
          <a:p>
            <a:pPr lvl="1"/>
            <a:r>
              <a:rPr lang="en-GB" dirty="0" smtClean="0"/>
              <a:t>Blackboard interacting Jobs</a:t>
            </a:r>
          </a:p>
          <a:p>
            <a:pPr lvl="1"/>
            <a:r>
              <a:rPr lang="en-GB" dirty="0" smtClean="0"/>
              <a:t>MDSD Blackboard</a:t>
            </a:r>
          </a:p>
          <a:p>
            <a:pPr lvl="1"/>
            <a:r>
              <a:rPr lang="en-GB" dirty="0" smtClean="0"/>
              <a:t>EMF Resource Partitions</a:t>
            </a:r>
          </a:p>
          <a:p>
            <a:pPr lvl="1"/>
            <a:endParaRPr lang="en-GB" dirty="0" smtClean="0"/>
          </a:p>
          <a:p>
            <a:endParaRPr lang="en-GB" noProof="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2143116"/>
            <a:ext cx="2286016" cy="374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357298"/>
            <a:ext cx="1857388" cy="395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Blackboard Classes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sp>
        <p:nvSpPr>
          <p:cNvPr id="8" name="Legende mit Linie 1 7"/>
          <p:cNvSpPr/>
          <p:nvPr/>
        </p:nvSpPr>
        <p:spPr>
          <a:xfrm>
            <a:off x="2357422" y="2857496"/>
            <a:ext cx="1714512" cy="785818"/>
          </a:xfrm>
          <a:prstGeom prst="borderCallout1">
            <a:avLst>
              <a:gd name="adj1" fmla="val 14783"/>
              <a:gd name="adj2" fmla="val 152"/>
              <a:gd name="adj3" fmla="val 90020"/>
              <a:gd name="adj4" fmla="val -32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Has</a:t>
            </a:r>
            <a:r>
              <a:rPr lang="de-DE" sz="1200" dirty="0" smtClean="0"/>
              <a:t> </a:t>
            </a:r>
            <a:r>
              <a:rPr lang="de-DE" sz="1200" dirty="0" err="1" smtClean="0"/>
              <a:t>several</a:t>
            </a:r>
            <a:r>
              <a:rPr lang="de-DE" sz="1200" dirty="0" smtClean="0"/>
              <a:t> </a:t>
            </a:r>
            <a:r>
              <a:rPr lang="de-DE" sz="1200" dirty="0" err="1" smtClean="0"/>
              <a:t>partitions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an ID </a:t>
            </a:r>
            <a:r>
              <a:rPr lang="de-DE" sz="1200" dirty="0" err="1" smtClean="0"/>
              <a:t>and</a:t>
            </a:r>
            <a:r>
              <a:rPr lang="de-DE" sz="1200" dirty="0" smtClean="0"/>
              <a:t> a type T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store</a:t>
            </a:r>
            <a:r>
              <a:rPr lang="de-DE" sz="1200" dirty="0" smtClean="0"/>
              <a:t> </a:t>
            </a:r>
            <a:r>
              <a:rPr lang="de-DE" sz="1200" dirty="0" err="1" smtClean="0"/>
              <a:t>information</a:t>
            </a:r>
            <a:endParaRPr lang="de-DE" sz="1200" dirty="0"/>
          </a:p>
        </p:txBody>
      </p:sp>
      <p:sp>
        <p:nvSpPr>
          <p:cNvPr id="9" name="Legende mit Linie 1 8"/>
          <p:cNvSpPr/>
          <p:nvPr/>
        </p:nvSpPr>
        <p:spPr>
          <a:xfrm>
            <a:off x="2428860" y="4071942"/>
            <a:ext cx="1714512" cy="785818"/>
          </a:xfrm>
          <a:prstGeom prst="borderCallout1">
            <a:avLst>
              <a:gd name="adj1" fmla="val 47841"/>
              <a:gd name="adj2" fmla="val 758"/>
              <a:gd name="adj3" fmla="val 70186"/>
              <a:gd name="adj4" fmla="val -20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Type T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fixed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a </a:t>
            </a:r>
            <a:r>
              <a:rPr lang="de-DE" sz="1200" dirty="0" err="1" smtClean="0"/>
              <a:t>ResourceSetPartition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store</a:t>
            </a:r>
            <a:r>
              <a:rPr lang="de-DE" sz="1200" dirty="0" smtClean="0"/>
              <a:t> EMF model </a:t>
            </a:r>
            <a:r>
              <a:rPr lang="de-DE" sz="1200" dirty="0" err="1" smtClean="0"/>
              <a:t>instances</a:t>
            </a:r>
            <a:endParaRPr lang="de-DE" sz="1200" dirty="0"/>
          </a:p>
        </p:txBody>
      </p:sp>
      <p:sp>
        <p:nvSpPr>
          <p:cNvPr id="10" name="Legende mit Linie 1 9"/>
          <p:cNvSpPr/>
          <p:nvPr/>
        </p:nvSpPr>
        <p:spPr>
          <a:xfrm>
            <a:off x="7000892" y="4857760"/>
            <a:ext cx="1714512" cy="1143008"/>
          </a:xfrm>
          <a:prstGeom prst="borderCallout1">
            <a:avLst>
              <a:gd name="adj1" fmla="val 238"/>
              <a:gd name="adj2" fmla="val 56515"/>
              <a:gd name="adj3" fmla="val -18409"/>
              <a:gd name="adj4" fmla="val -25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For</a:t>
            </a:r>
            <a:r>
              <a:rPr lang="de-DE" sz="1200" dirty="0" smtClean="0"/>
              <a:t> PCM </a:t>
            </a:r>
            <a:r>
              <a:rPr lang="de-DE" sz="1200" dirty="0" err="1" smtClean="0"/>
              <a:t>models</a:t>
            </a:r>
            <a:r>
              <a:rPr lang="de-DE" sz="1200" dirty="0" smtClean="0"/>
              <a:t>, an </a:t>
            </a:r>
            <a:r>
              <a:rPr lang="de-DE" sz="1200" dirty="0" err="1" smtClean="0"/>
              <a:t>MDSDBlackboard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filled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specialised</a:t>
            </a:r>
            <a:r>
              <a:rPr lang="de-DE" sz="1200" dirty="0" smtClean="0"/>
              <a:t> </a:t>
            </a:r>
            <a:r>
              <a:rPr lang="de-DE" sz="1200" dirty="0" err="1" smtClean="0"/>
              <a:t>PCMPartitions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conveniently</a:t>
            </a:r>
            <a:r>
              <a:rPr lang="de-DE" sz="1200" dirty="0" smtClean="0"/>
              <a:t> </a:t>
            </a:r>
            <a:r>
              <a:rPr lang="de-DE" sz="1200" dirty="0" err="1" smtClean="0"/>
              <a:t>access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model </a:t>
            </a:r>
            <a:r>
              <a:rPr lang="de-DE" sz="1200" dirty="0" err="1" smtClean="0"/>
              <a:t>files</a:t>
            </a:r>
            <a:endParaRPr lang="de-DE" sz="1200" dirty="0"/>
          </a:p>
        </p:txBody>
      </p:sp>
      <p:cxnSp>
        <p:nvCxnSpPr>
          <p:cNvPr id="14" name="Gerade Verbindung 13"/>
          <p:cNvCxnSpPr/>
          <p:nvPr/>
        </p:nvCxnSpPr>
        <p:spPr>
          <a:xfrm rot="5400000" flipH="1" flipV="1">
            <a:off x="3643306" y="3071810"/>
            <a:ext cx="1643074" cy="64294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Motivation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Structure and run activities consisting of a set of actions</a:t>
            </a:r>
          </a:p>
          <a:p>
            <a:r>
              <a:rPr lang="en-GB" noProof="0" dirty="0" smtClean="0"/>
              <a:t>Make actions reusable and configurable</a:t>
            </a:r>
          </a:p>
          <a:p>
            <a:endParaRPr lang="en-GB" noProof="0" dirty="0" smtClean="0"/>
          </a:p>
          <a:p>
            <a:r>
              <a:rPr lang="en-GB" noProof="0" dirty="0" smtClean="0"/>
              <a:t>Example: Run simulation</a:t>
            </a:r>
          </a:p>
          <a:p>
            <a:pPr lvl="1"/>
            <a:r>
              <a:rPr lang="en-GB" noProof="0" dirty="0" smtClean="0"/>
              <a:t>Read in Eclipse configuration</a:t>
            </a:r>
          </a:p>
          <a:p>
            <a:pPr lvl="1"/>
            <a:r>
              <a:rPr lang="en-GB" dirty="0" smtClean="0"/>
              <a:t>Load PCM models</a:t>
            </a:r>
            <a:endParaRPr lang="en-GB" noProof="0" dirty="0" smtClean="0"/>
          </a:p>
          <a:p>
            <a:pPr lvl="1"/>
            <a:r>
              <a:rPr lang="en-GB" noProof="0" dirty="0" smtClean="0"/>
              <a:t>Check PCM model validity</a:t>
            </a:r>
          </a:p>
          <a:p>
            <a:pPr lvl="1"/>
            <a:r>
              <a:rPr lang="en-GB" noProof="0" dirty="0" smtClean="0"/>
              <a:t>Generate code</a:t>
            </a:r>
          </a:p>
          <a:p>
            <a:pPr lvl="2"/>
            <a:r>
              <a:rPr lang="en-GB" dirty="0" smtClean="0"/>
              <a:t>Consists of sub-step</a:t>
            </a:r>
            <a:endParaRPr lang="en-GB" noProof="0" dirty="0" smtClean="0"/>
          </a:p>
          <a:p>
            <a:pPr lvl="1"/>
            <a:r>
              <a:rPr lang="en-GB" noProof="0" dirty="0" smtClean="0"/>
              <a:t>Run simulation</a:t>
            </a:r>
          </a:p>
          <a:p>
            <a:pPr lvl="1"/>
            <a:r>
              <a:rPr lang="en-GB" noProof="0" dirty="0" smtClean="0"/>
              <a:t>Clean up all side effects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Workflow plugins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Workflow</a:t>
            </a:r>
          </a:p>
          <a:p>
            <a:pPr lvl="1"/>
            <a:r>
              <a:rPr lang="en-GB" noProof="0" dirty="0" smtClean="0"/>
              <a:t>Main </a:t>
            </a:r>
            <a:r>
              <a:rPr lang="en-GB" noProof="0" dirty="0" smtClean="0"/>
              <a:t>concepts</a:t>
            </a:r>
          </a:p>
          <a:p>
            <a:pPr lvl="1"/>
            <a:r>
              <a:rPr lang="en-GB" dirty="0" smtClean="0"/>
              <a:t>Eclipse-dependent</a:t>
            </a:r>
          </a:p>
          <a:p>
            <a:pPr lvl="1"/>
            <a:r>
              <a:rPr lang="en-GB" noProof="0" dirty="0" smtClean="0"/>
              <a:t>Abstract </a:t>
            </a:r>
            <a:r>
              <a:rPr lang="en-GB" noProof="0" dirty="0" smtClean="0"/>
              <a:t>classes with template methods</a:t>
            </a:r>
          </a:p>
          <a:p>
            <a:r>
              <a:rPr lang="en-GB" noProof="0" dirty="0" err="1" smtClean="0"/>
              <a:t>Launchconfig</a:t>
            </a:r>
            <a:endParaRPr lang="en-GB" noProof="0" dirty="0" smtClean="0"/>
          </a:p>
          <a:p>
            <a:pPr lvl="1"/>
            <a:r>
              <a:rPr lang="en-GB" noProof="0" dirty="0" smtClean="0"/>
              <a:t>Build </a:t>
            </a:r>
            <a:r>
              <a:rPr lang="en-GB" noProof="0" dirty="0" smtClean="0"/>
              <a:t>configurations based on Eclipse launch </a:t>
            </a:r>
            <a:r>
              <a:rPr lang="en-GB" noProof="0" dirty="0" err="1" smtClean="0"/>
              <a:t>configs</a:t>
            </a:r>
            <a:endParaRPr lang="en-GB" noProof="0" dirty="0" smtClean="0"/>
          </a:p>
          <a:p>
            <a:r>
              <a:rPr lang="en-GB" noProof="0" dirty="0" smtClean="0"/>
              <a:t>MDSD</a:t>
            </a:r>
          </a:p>
          <a:p>
            <a:pPr lvl="1"/>
            <a:r>
              <a:rPr lang="en-GB" noProof="0" dirty="0" smtClean="0"/>
              <a:t>Read in EMF models</a:t>
            </a:r>
          </a:p>
          <a:p>
            <a:pPr lvl="1"/>
            <a:r>
              <a:rPr lang="en-GB" noProof="0" dirty="0" smtClean="0"/>
              <a:t>OAW and </a:t>
            </a:r>
            <a:r>
              <a:rPr lang="en-GB" noProof="0" dirty="0" err="1" smtClean="0"/>
              <a:t>MediniQVT</a:t>
            </a:r>
            <a:r>
              <a:rPr lang="en-GB" noProof="0" dirty="0" smtClean="0"/>
              <a:t> support</a:t>
            </a:r>
          </a:p>
          <a:p>
            <a:r>
              <a:rPr lang="en-GB" noProof="0" dirty="0" smtClean="0"/>
              <a:t>PCM</a:t>
            </a:r>
          </a:p>
          <a:p>
            <a:pPr lvl="1"/>
            <a:r>
              <a:rPr lang="en-GB" noProof="0" dirty="0" smtClean="0"/>
              <a:t>Build PCM configuration</a:t>
            </a:r>
          </a:p>
          <a:p>
            <a:pPr lvl="1"/>
            <a:r>
              <a:rPr lang="en-GB" dirty="0" smtClean="0"/>
              <a:t>Useful PCM jobs</a:t>
            </a:r>
            <a:endParaRPr lang="en-GB" noProof="0" dirty="0" smtClean="0"/>
          </a:p>
          <a:p>
            <a:r>
              <a:rPr lang="en-GB" noProof="0" dirty="0" smtClean="0"/>
              <a:t>Tests</a:t>
            </a:r>
          </a:p>
          <a:p>
            <a:pPr>
              <a:buNone/>
            </a:pP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Idea: Plug together configurable workflow jobs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1285860"/>
            <a:ext cx="8356600" cy="489426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Lerngruppe Workflow Engine</a:t>
            </a:r>
            <a:endParaRPr lang="de-DE" dirty="0"/>
          </a:p>
        </p:txBody>
      </p:sp>
      <p:sp>
        <p:nvSpPr>
          <p:cNvPr id="7" name="Eingekerbter Richtungspfeil 6"/>
          <p:cNvSpPr/>
          <p:nvPr/>
        </p:nvSpPr>
        <p:spPr>
          <a:xfrm>
            <a:off x="2355384" y="1714488"/>
            <a:ext cx="1857388" cy="1000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Check model </a:t>
            </a:r>
            <a:r>
              <a:rPr lang="de-DE" sz="1400" dirty="0" err="1" smtClean="0">
                <a:solidFill>
                  <a:schemeClr val="bg1"/>
                </a:solidFill>
              </a:rPr>
              <a:t>validity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>
          <a:xfrm>
            <a:off x="4023767" y="1714488"/>
            <a:ext cx="2000264" cy="1000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TransformPCMTo</a:t>
            </a:r>
            <a:r>
              <a:rPr lang="de-DE" sz="1400" dirty="0" smtClean="0"/>
              <a:t> </a:t>
            </a:r>
            <a:r>
              <a:rPr lang="de-DE" sz="1400" dirty="0" err="1" smtClean="0"/>
              <a:t>CodeJob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ingekerbter Richtungspfeil 9"/>
          <p:cNvSpPr/>
          <p:nvPr/>
        </p:nvSpPr>
        <p:spPr>
          <a:xfrm>
            <a:off x="5809717" y="1714488"/>
            <a:ext cx="1857388" cy="1000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Run </a:t>
            </a:r>
            <a:r>
              <a:rPr lang="de-DE" sz="1400" dirty="0" err="1" smtClean="0">
                <a:solidFill>
                  <a:schemeClr val="bg1"/>
                </a:solidFill>
              </a:rPr>
              <a:t>simula-tion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784012" y="257174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Configuration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4452395" y="257174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Configuration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>
          <a:xfrm>
            <a:off x="6238345" y="257174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Configuration</a:t>
            </a:r>
            <a:endParaRPr lang="de-DE" sz="1200" dirty="0"/>
          </a:p>
        </p:txBody>
      </p:sp>
      <p:cxnSp>
        <p:nvCxnSpPr>
          <p:cNvPr id="15" name="Gerade Verbindung 14"/>
          <p:cNvCxnSpPr/>
          <p:nvPr/>
        </p:nvCxnSpPr>
        <p:spPr>
          <a:xfrm rot="5400000">
            <a:off x="3309387" y="2643182"/>
            <a:ext cx="1143008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6200000" flipH="1">
            <a:off x="5166775" y="2714620"/>
            <a:ext cx="1285884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ingekerbter Richtungspfeil 17"/>
          <p:cNvSpPr/>
          <p:nvPr/>
        </p:nvSpPr>
        <p:spPr>
          <a:xfrm>
            <a:off x="2237817" y="3714752"/>
            <a:ext cx="1857388" cy="1000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Xpand</a:t>
            </a:r>
            <a:r>
              <a:rPr lang="de-DE" sz="1400" dirty="0" smtClean="0"/>
              <a:t> Genera-</a:t>
            </a:r>
            <a:r>
              <a:rPr lang="de-DE" sz="1400" dirty="0" err="1" smtClean="0"/>
              <a:t>torJob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452131" y="4643446"/>
            <a:ext cx="128588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File = </a:t>
            </a:r>
            <a:r>
              <a:rPr lang="de-DE" sz="1200" dirty="0" err="1" smtClean="0"/>
              <a:t>repository</a:t>
            </a:r>
            <a:endParaRPr lang="de-DE" sz="1200" dirty="0"/>
          </a:p>
        </p:txBody>
      </p:sp>
      <p:sp>
        <p:nvSpPr>
          <p:cNvPr id="20" name="Eingekerbter Richtungspfeil 19"/>
          <p:cNvSpPr/>
          <p:nvPr/>
        </p:nvSpPr>
        <p:spPr>
          <a:xfrm>
            <a:off x="3880891" y="3714752"/>
            <a:ext cx="1857388" cy="1000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Xpand</a:t>
            </a:r>
            <a:r>
              <a:rPr lang="de-DE" sz="1400" dirty="0" smtClean="0"/>
              <a:t> Genera-</a:t>
            </a:r>
            <a:r>
              <a:rPr lang="de-DE" sz="1400" dirty="0" err="1" smtClean="0"/>
              <a:t>torJob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095205" y="4643446"/>
            <a:ext cx="128588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File = </a:t>
            </a:r>
            <a:r>
              <a:rPr lang="de-DE" sz="1200" dirty="0" err="1" smtClean="0"/>
              <a:t>system</a:t>
            </a:r>
            <a:endParaRPr lang="de-DE" sz="1200" dirty="0"/>
          </a:p>
        </p:txBody>
      </p:sp>
      <p:sp>
        <p:nvSpPr>
          <p:cNvPr id="22" name="Eingekerbter Richtungspfeil 21"/>
          <p:cNvSpPr/>
          <p:nvPr/>
        </p:nvSpPr>
        <p:spPr>
          <a:xfrm>
            <a:off x="5809717" y="3714752"/>
            <a:ext cx="1857388" cy="1000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Xpand</a:t>
            </a:r>
            <a:r>
              <a:rPr lang="de-DE" sz="1400" dirty="0" smtClean="0"/>
              <a:t> Genera-</a:t>
            </a:r>
            <a:r>
              <a:rPr lang="de-DE" sz="1400" dirty="0" err="1" smtClean="0"/>
              <a:t>torJob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024031" y="4643446"/>
            <a:ext cx="128588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File = </a:t>
            </a:r>
            <a:r>
              <a:rPr lang="de-DE" sz="1200" dirty="0" err="1" smtClean="0"/>
              <a:t>allocation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738279" y="4000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045412" y="1129921"/>
            <a:ext cx="1249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Reusable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PCM Solver!</a:t>
            </a:r>
          </a:p>
          <a:p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6435512" y="953980"/>
            <a:ext cx="242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Could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used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running</a:t>
            </a:r>
            <a:r>
              <a:rPr lang="de-DE" sz="1400" dirty="0" smtClean="0"/>
              <a:t> multiple </a:t>
            </a:r>
            <a:r>
              <a:rPr lang="de-DE" sz="1400" dirty="0" err="1" smtClean="0"/>
              <a:t>simulations</a:t>
            </a:r>
            <a:r>
              <a:rPr lang="de-DE" sz="1400" dirty="0" smtClean="0"/>
              <a:t> </a:t>
            </a:r>
            <a:r>
              <a:rPr lang="de-DE" sz="1400" dirty="0" err="1" smtClean="0"/>
              <a:t>without</a:t>
            </a:r>
            <a:r>
              <a:rPr lang="de-DE" sz="1400" dirty="0" smtClean="0"/>
              <a:t>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code</a:t>
            </a:r>
            <a:r>
              <a:rPr lang="de-DE" sz="1400" dirty="0" smtClean="0"/>
              <a:t> </a:t>
            </a:r>
            <a:r>
              <a:rPr lang="de-DE" sz="1400" dirty="0" err="1" smtClean="0"/>
              <a:t>generation</a:t>
            </a:r>
            <a:endParaRPr lang="de-DE" sz="1400" dirty="0" smtClean="0"/>
          </a:p>
          <a:p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642910" y="5286388"/>
            <a:ext cx="807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Clean </a:t>
            </a:r>
            <a:r>
              <a:rPr lang="de-DE" dirty="0" err="1" smtClean="0"/>
              <a:t>up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Job </a:t>
            </a:r>
            <a:r>
              <a:rPr lang="de-DE" dirty="0" err="1" smtClean="0"/>
              <a:t>provides</a:t>
            </a:r>
            <a:r>
              <a:rPr lang="de-DE" dirty="0" smtClean="0"/>
              <a:t> a </a:t>
            </a:r>
            <a:r>
              <a:rPr lang="de-DE" dirty="0" err="1" smtClean="0"/>
              <a:t>cleanup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thus</a:t>
            </a:r>
            <a:r>
              <a:rPr lang="de-DE" dirty="0" smtClean="0"/>
              <a:t> </a:t>
            </a:r>
            <a:r>
              <a:rPr lang="de-DE" dirty="0" err="1" smtClean="0"/>
              <a:t>encapsulates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clean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. </a:t>
            </a:r>
            <a:r>
              <a:rPr lang="de-DE" dirty="0" err="1" smtClean="0"/>
              <a:t>Example</a:t>
            </a:r>
            <a:r>
              <a:rPr lang="de-DE" dirty="0" smtClean="0"/>
              <a:t>: Delete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.</a:t>
            </a:r>
          </a:p>
        </p:txBody>
      </p:sp>
      <p:sp>
        <p:nvSpPr>
          <p:cNvPr id="28" name="Eingekerbter Richtungspfeil 27"/>
          <p:cNvSpPr/>
          <p:nvPr/>
        </p:nvSpPr>
        <p:spPr>
          <a:xfrm>
            <a:off x="666213" y="1697071"/>
            <a:ext cx="1857388" cy="1000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Load</a:t>
            </a:r>
            <a:r>
              <a:rPr lang="de-DE" sz="1400" dirty="0" smtClean="0">
                <a:solidFill>
                  <a:schemeClr val="bg1"/>
                </a:solidFill>
              </a:rPr>
              <a:t> PCM </a:t>
            </a:r>
            <a:r>
              <a:rPr lang="de-DE" sz="1400" dirty="0" err="1" smtClean="0">
                <a:solidFill>
                  <a:schemeClr val="bg1"/>
                </a:solidFill>
              </a:rPr>
              <a:t>models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094841" y="2554327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Configuration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Concepts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smtClean="0"/>
              <a:t>Job</a:t>
            </a:r>
          </a:p>
          <a:p>
            <a:r>
              <a:rPr lang="en-GB" noProof="0" smtClean="0"/>
              <a:t>Configuration</a:t>
            </a:r>
          </a:p>
          <a:p>
            <a:r>
              <a:rPr lang="en-GB" noProof="0" smtClean="0"/>
              <a:t>ConfigurationBuilder</a:t>
            </a:r>
          </a:p>
          <a:p>
            <a:r>
              <a:rPr lang="en-GB" noProof="0" smtClean="0"/>
              <a:t>Blackboard</a:t>
            </a:r>
          </a:p>
          <a:p>
            <a:endParaRPr lang="en-GB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Job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smtClean="0"/>
              <a:t>Defines an activity</a:t>
            </a:r>
          </a:p>
          <a:p>
            <a:r>
              <a:rPr lang="en-GB" noProof="0" smtClean="0"/>
              <a:t>Can be composed</a:t>
            </a:r>
          </a:p>
          <a:p>
            <a:endParaRPr lang="en-GB" noProof="0" smtClean="0"/>
          </a:p>
          <a:p>
            <a:r>
              <a:rPr lang="en-GB" noProof="0" smtClean="0"/>
              <a:t>Three steps</a:t>
            </a:r>
          </a:p>
          <a:p>
            <a:pPr lvl="1"/>
            <a:r>
              <a:rPr lang="en-GB" noProof="0" smtClean="0"/>
              <a:t>Construct job</a:t>
            </a:r>
          </a:p>
          <a:p>
            <a:pPr lvl="1"/>
            <a:r>
              <a:rPr lang="en-GB" noProof="0" smtClean="0"/>
              <a:t>Execute job</a:t>
            </a:r>
          </a:p>
          <a:p>
            <a:pPr lvl="1"/>
            <a:r>
              <a:rPr lang="en-GB" noProof="0" smtClean="0"/>
              <a:t>Call rollback (optional)</a:t>
            </a:r>
          </a:p>
          <a:p>
            <a:endParaRPr lang="en-GB" noProof="0" smtClean="0"/>
          </a:p>
          <a:p>
            <a:r>
              <a:rPr lang="en-GB" noProof="0" smtClean="0"/>
              <a:t>Configuration is passed to the constructor</a:t>
            </a:r>
          </a:p>
          <a:p>
            <a:r>
              <a:rPr lang="en-GB" noProof="0" smtClean="0"/>
              <a:t>A prepared chain of jobs can be executed without knowledge what jobs they are. </a:t>
            </a:r>
          </a:p>
          <a:p>
            <a:endParaRPr lang="en-GB" noProof="0" smtClean="0"/>
          </a:p>
          <a:p>
            <a:endParaRPr lang="en-GB" noProof="0" smtClean="0"/>
          </a:p>
          <a:p>
            <a:pPr lvl="1">
              <a:buNone/>
            </a:pPr>
            <a:endParaRPr lang="en-GB" noProof="0" smtClean="0"/>
          </a:p>
          <a:p>
            <a:endParaRPr lang="en-GB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214422"/>
            <a:ext cx="2319350" cy="220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Example Composed Job</a:t>
            </a:r>
            <a:endParaRPr lang="en-GB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85720" y="1857364"/>
            <a:ext cx="88582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package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de.uka.ipd.sdq.workflow.pcm.jobs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endParaRPr lang="de-DE" sz="1400" dirty="0" smtClean="0">
              <a:latin typeface="Courier New" pitchFamily="49" charset="0"/>
              <a:ea typeface="SimSun-ExtB" pitchFamily="49" charset="-122"/>
              <a:cs typeface="Courier New" pitchFamily="49" charset="0"/>
            </a:endParaRPr>
          </a:p>
          <a:p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LoadPCMModelsIntoBlackboardJob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OrderPreservingBlackboardCompositeJob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MDSDBlackboard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IJob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IBlackboardInteractingJob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MDSDBlackboard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&gt; { </a:t>
            </a:r>
          </a:p>
          <a:p>
            <a:endParaRPr lang="de-DE" sz="1400" dirty="0" smtClean="0">
              <a:latin typeface="Courier New" pitchFamily="49" charset="0"/>
              <a:ea typeface="SimSun-ExtB" pitchFamily="49" charset="-122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/**</a:t>
            </a:r>
          </a:p>
          <a:p>
            <a:r>
              <a:rPr lang="en-US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 * Constructor of the PCM loader job</a:t>
            </a:r>
          </a:p>
          <a:p>
            <a:r>
              <a:rPr lang="en-US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 * @</a:t>
            </a:r>
            <a:r>
              <a:rPr lang="en-US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config</a:t>
            </a:r>
            <a:r>
              <a:rPr lang="en-US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A PCM workflow configuration containing the list of URIs </a:t>
            </a:r>
          </a:p>
          <a:p>
            <a:r>
              <a:rPr lang="en-US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 * where to find the PCM model files</a:t>
            </a: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 */</a:t>
            </a: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public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LoadPCMModelsIntoBlackboardJob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(</a:t>
            </a: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AbstractPCMWorkflowRunConfiguration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config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) {</a:t>
            </a: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	super();</a:t>
            </a: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	this.add(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new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PreparePCMBlackboardPartionJob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());</a:t>
            </a: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	this.add(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new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LoadPCMModelsJob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config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));</a:t>
            </a: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}</a:t>
            </a:r>
          </a:p>
          <a:p>
            <a:endParaRPr lang="de-DE" sz="1400" dirty="0" smtClean="0">
              <a:latin typeface="Courier New" pitchFamily="49" charset="0"/>
              <a:ea typeface="SimSun-ExtB" pitchFamily="49" charset="-122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}</a:t>
            </a:r>
            <a:endParaRPr lang="de-DE" sz="1400" dirty="0">
              <a:latin typeface="Courier New" pitchFamily="49" charset="0"/>
              <a:ea typeface="SimSun-ExtB" pitchFamily="49" charset="-122"/>
              <a:cs typeface="Courier New" pitchFamily="49" charset="0"/>
            </a:endParaRPr>
          </a:p>
        </p:txBody>
      </p:sp>
      <p:sp>
        <p:nvSpPr>
          <p:cNvPr id="8" name="Legende mit Linie 1 7"/>
          <p:cNvSpPr/>
          <p:nvPr/>
        </p:nvSpPr>
        <p:spPr>
          <a:xfrm>
            <a:off x="5929322" y="1571612"/>
            <a:ext cx="1785950" cy="785818"/>
          </a:xfrm>
          <a:prstGeom prst="borderCallout1">
            <a:avLst>
              <a:gd name="adj1" fmla="val 25362"/>
              <a:gd name="adj2" fmla="val -187"/>
              <a:gd name="adj3" fmla="val 136301"/>
              <a:gd name="adj4" fmla="val -181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Composite </a:t>
            </a:r>
            <a:r>
              <a:rPr lang="de-DE" sz="1200" dirty="0" err="1" smtClean="0"/>
              <a:t>job</a:t>
            </a:r>
            <a:r>
              <a:rPr lang="de-DE" sz="1200" dirty="0" smtClean="0"/>
              <a:t>: </a:t>
            </a:r>
            <a:r>
              <a:rPr lang="de-DE" sz="1200" dirty="0" err="1" smtClean="0"/>
              <a:t>Calls</a:t>
            </a:r>
            <a:r>
              <a:rPr lang="de-DE" sz="1200" dirty="0" smtClean="0"/>
              <a:t> all </a:t>
            </a:r>
            <a:r>
              <a:rPr lang="de-DE" sz="1200" dirty="0" err="1" smtClean="0"/>
              <a:t>its</a:t>
            </a:r>
            <a:r>
              <a:rPr lang="de-DE" sz="1200" dirty="0" smtClean="0"/>
              <a:t> </a:t>
            </a:r>
            <a:r>
              <a:rPr lang="de-DE" sz="1200" dirty="0" err="1" smtClean="0"/>
              <a:t>children</a:t>
            </a:r>
            <a:r>
              <a:rPr lang="de-DE" sz="1200" dirty="0" smtClean="0"/>
              <a:t> </a:t>
            </a:r>
            <a:r>
              <a:rPr lang="de-DE" sz="1200" dirty="0" err="1" smtClean="0"/>
              <a:t>when</a:t>
            </a:r>
            <a:r>
              <a:rPr lang="de-DE" sz="1200" dirty="0" smtClean="0"/>
              <a:t> </a:t>
            </a:r>
            <a:r>
              <a:rPr lang="de-DE" sz="1200" dirty="0" err="1" smtClean="0"/>
              <a:t>executed</a:t>
            </a:r>
            <a:r>
              <a:rPr lang="de-DE" sz="1200" dirty="0" smtClean="0"/>
              <a:t> in </a:t>
            </a:r>
            <a:r>
              <a:rPr lang="de-DE" sz="1200" dirty="0" err="1" smtClean="0"/>
              <a:t>the</a:t>
            </a:r>
            <a:r>
              <a:rPr lang="de-DE" sz="1200" dirty="0" smtClean="0"/>
              <a:t> order </a:t>
            </a:r>
            <a:r>
              <a:rPr lang="de-DE" sz="1200" dirty="0" err="1" smtClean="0"/>
              <a:t>they</a:t>
            </a:r>
            <a:r>
              <a:rPr lang="de-DE" sz="1200" dirty="0" smtClean="0"/>
              <a:t> </a:t>
            </a:r>
            <a:r>
              <a:rPr lang="de-DE" sz="1200" dirty="0" err="1" smtClean="0"/>
              <a:t>were</a:t>
            </a:r>
            <a:r>
              <a:rPr lang="de-DE" sz="1200" dirty="0" smtClean="0"/>
              <a:t> </a:t>
            </a:r>
            <a:r>
              <a:rPr lang="de-DE" sz="1200" dirty="0" err="1" smtClean="0"/>
              <a:t>added</a:t>
            </a:r>
            <a:endParaRPr lang="de-DE" sz="1200" dirty="0"/>
          </a:p>
        </p:txBody>
      </p:sp>
      <p:sp>
        <p:nvSpPr>
          <p:cNvPr id="9" name="Legende mit Linie 1 8"/>
          <p:cNvSpPr/>
          <p:nvPr/>
        </p:nvSpPr>
        <p:spPr>
          <a:xfrm>
            <a:off x="7215206" y="2643182"/>
            <a:ext cx="1785950" cy="785818"/>
          </a:xfrm>
          <a:prstGeom prst="borderCallout1">
            <a:avLst>
              <a:gd name="adj1" fmla="val 83543"/>
              <a:gd name="adj2" fmla="val 1558"/>
              <a:gd name="adj3" fmla="val 5393"/>
              <a:gd name="adj4" fmla="val -196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Blackboard</a:t>
            </a:r>
            <a:r>
              <a:rPr lang="de-DE" sz="1200" dirty="0" smtClean="0"/>
              <a:t> </a:t>
            </a:r>
            <a:r>
              <a:rPr lang="de-DE" sz="1200" dirty="0" err="1" smtClean="0"/>
              <a:t>interacting</a:t>
            </a:r>
            <a:r>
              <a:rPr lang="de-DE" sz="1200" dirty="0" smtClean="0"/>
              <a:t>: An MDSD </a:t>
            </a:r>
            <a:r>
              <a:rPr lang="de-DE" sz="1200" dirty="0" err="1" smtClean="0"/>
              <a:t>blackboard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set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also </a:t>
            </a:r>
            <a:r>
              <a:rPr lang="de-DE" sz="1200" dirty="0" err="1" smtClean="0"/>
              <a:t>set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all </a:t>
            </a:r>
            <a:r>
              <a:rPr lang="de-DE" sz="1200" dirty="0" err="1" smtClean="0"/>
              <a:t>children</a:t>
            </a:r>
            <a:endParaRPr lang="de-DE" sz="1200" dirty="0"/>
          </a:p>
        </p:txBody>
      </p:sp>
      <p:sp>
        <p:nvSpPr>
          <p:cNvPr id="10" name="Legende mit Linie 1 9"/>
          <p:cNvSpPr/>
          <p:nvPr/>
        </p:nvSpPr>
        <p:spPr>
          <a:xfrm>
            <a:off x="7072330" y="4429132"/>
            <a:ext cx="1785950" cy="785818"/>
          </a:xfrm>
          <a:prstGeom prst="borderCallout1">
            <a:avLst>
              <a:gd name="adj1" fmla="val 25362"/>
              <a:gd name="adj2" fmla="val -187"/>
              <a:gd name="adj3" fmla="val -222043"/>
              <a:gd name="adj4" fmla="val -114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CompositeJob</a:t>
            </a:r>
            <a:r>
              <a:rPr lang="de-DE" sz="1200" dirty="0" smtClean="0"/>
              <a:t>: Rollback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called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all </a:t>
            </a:r>
            <a:r>
              <a:rPr lang="de-DE" sz="1200" dirty="0" err="1" smtClean="0"/>
              <a:t>children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Job Inheritance Tree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smtClean="0"/>
              <a:t>AbstractCompositeJob</a:t>
            </a:r>
          </a:p>
          <a:p>
            <a:pPr lvl="1"/>
            <a:r>
              <a:rPr lang="en-GB" noProof="0" smtClean="0"/>
              <a:t>Implements List&lt;IJob&gt;</a:t>
            </a:r>
          </a:p>
          <a:p>
            <a:pPr lvl="1"/>
            <a:r>
              <a:rPr lang="en-GB" noProof="0" smtClean="0"/>
              <a:t>Allows to add jobs to internal list</a:t>
            </a:r>
          </a:p>
          <a:p>
            <a:pPr lvl="1"/>
            <a:r>
              <a:rPr lang="en-GB" noProof="0" smtClean="0"/>
              <a:t>Calls each job‘s rollback for rollback</a:t>
            </a:r>
          </a:p>
          <a:p>
            <a:pPr lvl="1"/>
            <a:endParaRPr lang="en-GB" noProof="0" smtClean="0"/>
          </a:p>
          <a:p>
            <a:r>
              <a:rPr lang="en-GB" noProof="0" smtClean="0"/>
              <a:t>OrderPreservingCompositeJob</a:t>
            </a:r>
          </a:p>
          <a:p>
            <a:pPr lvl="1"/>
            <a:r>
              <a:rPr lang="en-GB" noProof="0" smtClean="0"/>
              <a:t>Execute: Executes contained jobs in the order they have been added</a:t>
            </a:r>
          </a:p>
          <a:p>
            <a:pPr lvl="1"/>
            <a:endParaRPr lang="en-GB" noProof="0" smtClean="0"/>
          </a:p>
          <a:p>
            <a:r>
              <a:rPr lang="en-GB" noProof="0" smtClean="0"/>
              <a:t>OrderPreservingBlackboardCompositeJob</a:t>
            </a:r>
          </a:p>
          <a:p>
            <a:pPr lvl="1"/>
            <a:r>
              <a:rPr lang="en-GB" noProof="0" smtClean="0"/>
              <a:t>Has setBlackboard method</a:t>
            </a:r>
          </a:p>
          <a:p>
            <a:pPr lvl="1"/>
            <a:r>
              <a:rPr lang="en-GB" noProof="0" smtClean="0"/>
              <a:t>Typed by a Blackboard type</a:t>
            </a:r>
          </a:p>
          <a:p>
            <a:pPr lvl="1"/>
            <a:r>
              <a:rPr lang="en-GB" noProof="0" smtClean="0"/>
              <a:t>Sets blackboard for contained blackboard interacting jobs before executing them</a:t>
            </a:r>
          </a:p>
          <a:p>
            <a:endParaRPr lang="en-GB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578" y="821326"/>
            <a:ext cx="7658646" cy="548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Available (Abstract) Jobs</a:t>
            </a:r>
            <a:endParaRPr lang="en-GB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Configuration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Jobs are configured by passing configuration objects</a:t>
            </a:r>
          </a:p>
          <a:p>
            <a:endParaRPr lang="en-GB" dirty="0" smtClean="0"/>
          </a:p>
          <a:p>
            <a:r>
              <a:rPr lang="en-GB" noProof="0" dirty="0" smtClean="0"/>
              <a:t>Configuration contains info how to run the job</a:t>
            </a:r>
          </a:p>
          <a:p>
            <a:r>
              <a:rPr lang="en-GB" dirty="0" smtClean="0"/>
              <a:t>Examples</a:t>
            </a:r>
          </a:p>
          <a:p>
            <a:pPr lvl="1"/>
            <a:r>
              <a:rPr lang="en-GB" noProof="0" dirty="0" smtClean="0"/>
              <a:t>Which PCM files to load</a:t>
            </a:r>
          </a:p>
          <a:p>
            <a:pPr lvl="1"/>
            <a:r>
              <a:rPr lang="en-GB" dirty="0" smtClean="0"/>
              <a:t>How many measurements in </a:t>
            </a:r>
            <a:r>
              <a:rPr lang="en-GB" dirty="0" err="1" smtClean="0"/>
              <a:t>SimuCom</a:t>
            </a:r>
            <a:endParaRPr lang="en-GB" dirty="0" smtClean="0"/>
          </a:p>
          <a:p>
            <a:pPr lvl="1"/>
            <a:r>
              <a:rPr lang="en-GB" dirty="0" smtClean="0"/>
              <a:t>Logging level</a:t>
            </a:r>
          </a:p>
          <a:p>
            <a:pPr lvl="1"/>
            <a:r>
              <a:rPr lang="en-GB" noProof="0" dirty="0" smtClean="0"/>
              <a:t>Which PCM solver to use (LQN, </a:t>
            </a:r>
            <a:r>
              <a:rPr lang="en-GB" noProof="0" dirty="0" err="1" smtClean="0"/>
              <a:t>LQNSim</a:t>
            </a:r>
            <a:r>
              <a:rPr lang="en-GB" noProof="0" dirty="0" smtClean="0"/>
              <a:t>, ...)</a:t>
            </a:r>
          </a:p>
          <a:p>
            <a:pPr lvl="1"/>
            <a:r>
              <a:rPr lang="en-GB" dirty="0" smtClean="0"/>
              <a:t>Which feature annotation to </a:t>
            </a:r>
            <a:r>
              <a:rPr lang="en-GB" dirty="0" smtClean="0"/>
              <a:t>use</a:t>
            </a:r>
          </a:p>
          <a:p>
            <a:pPr lvl="1"/>
            <a:endParaRPr lang="en-GB" noProof="0" dirty="0" smtClean="0"/>
          </a:p>
          <a:p>
            <a:r>
              <a:rPr lang="en-GB" dirty="0" smtClean="0"/>
              <a:t>The built-in Eclipse </a:t>
            </a:r>
            <a:r>
              <a:rPr lang="en-GB" dirty="0" err="1" smtClean="0"/>
              <a:t>ILaunchConfiguration</a:t>
            </a:r>
            <a:r>
              <a:rPr lang="en-GB" dirty="0" smtClean="0"/>
              <a:t> is </a:t>
            </a:r>
            <a:r>
              <a:rPr lang="en-GB" i="1" dirty="0" smtClean="0"/>
              <a:t>not used </a:t>
            </a:r>
            <a:r>
              <a:rPr lang="en-GB" dirty="0" smtClean="0"/>
              <a:t>to make the workflows independent of being started from the run dialogue. </a:t>
            </a:r>
          </a:p>
          <a:p>
            <a:pPr lvl="1"/>
            <a:r>
              <a:rPr lang="en-GB" noProof="0" dirty="0" smtClean="0"/>
              <a:t>E.g. </a:t>
            </a:r>
            <a:r>
              <a:rPr lang="en-GB" noProof="0" dirty="0" err="1" smtClean="0"/>
              <a:t>SimuCom</a:t>
            </a:r>
            <a:r>
              <a:rPr lang="en-GB" noProof="0" dirty="0" smtClean="0"/>
              <a:t> is started as a web service </a:t>
            </a:r>
            <a:r>
              <a:rPr lang="en-GB" dirty="0" smtClean="0"/>
              <a:t>in the SLA@SOI project </a:t>
            </a:r>
            <a:endParaRPr lang="en-GB" noProof="0" dirty="0" smtClean="0"/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1074</Words>
  <Application>Microsoft Office PowerPoint</Application>
  <PresentationFormat>Bildschirmpräsentation (4:3)</PresentationFormat>
  <Paragraphs>270</Paragraphs>
  <Slides>20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KIT-Masterslides-EN-SDQ</vt:lpstr>
      <vt:lpstr>Folie 1</vt:lpstr>
      <vt:lpstr>Motivation</vt:lpstr>
      <vt:lpstr>Idea: Plug together configurable workflow jobs</vt:lpstr>
      <vt:lpstr>Concepts</vt:lpstr>
      <vt:lpstr>Job</vt:lpstr>
      <vt:lpstr>Example Composed Job</vt:lpstr>
      <vt:lpstr>Job Inheritance Tree</vt:lpstr>
      <vt:lpstr>Available (Abstract) Jobs</vt:lpstr>
      <vt:lpstr>Configuration</vt:lpstr>
      <vt:lpstr>Configuration  Hierachy</vt:lpstr>
      <vt:lpstr>Example Eclipse Launch Dialogue</vt:lpstr>
      <vt:lpstr>Launch Configuration Delegates</vt:lpstr>
      <vt:lpstr>Workflow Launch Configuration Delegates</vt:lpstr>
      <vt:lpstr>Delegate Hierachy</vt:lpstr>
      <vt:lpstr>Configuration Builder</vt:lpstr>
      <vt:lpstr>Configuration Builder Example</vt:lpstr>
      <vt:lpstr>Mapping the Configuration</vt:lpstr>
      <vt:lpstr>Blackboard</vt:lpstr>
      <vt:lpstr>Blackboard Classes</vt:lpstr>
      <vt:lpstr>Workflow plugins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martens</cp:lastModifiedBy>
  <cp:revision>15</cp:revision>
  <dcterms:created xsi:type="dcterms:W3CDTF">2010-01-14T08:17:04Z</dcterms:created>
  <dcterms:modified xsi:type="dcterms:W3CDTF">2010-01-14T17:53:31Z</dcterms:modified>
</cp:coreProperties>
</file>