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9" r:id="rId5"/>
    <p:sldId id="261" r:id="rId6"/>
    <p:sldId id="263" r:id="rId7"/>
    <p:sldId id="274" r:id="rId8"/>
    <p:sldId id="264" r:id="rId9"/>
    <p:sldId id="273" r:id="rId10"/>
    <p:sldId id="265" r:id="rId11"/>
    <p:sldId id="272" r:id="rId12"/>
    <p:sldId id="266" r:id="rId13"/>
    <p:sldId id="271" r:id="rId14"/>
    <p:sldId id="268" r:id="rId15"/>
    <p:sldId id="267" r:id="rId16"/>
    <p:sldId id="270" r:id="rId17"/>
    <p:sldId id="260" r:id="rId18"/>
    <p:sldId id="262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kesh-pallagani-59233514b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10886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429000"/>
            <a:ext cx="7246189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2800" b="1" dirty="0"/>
              <a:t>Hyderabad Housing Insights 2025: Rental Flats Analysis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BAD2B2-7C00-1AE2-A2BF-16F7ED59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-1"/>
            <a:ext cx="7753350" cy="48985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A67AA-4E06-DFC9-609A-FDB6D0A3310C}"/>
              </a:ext>
            </a:extLst>
          </p:cNvPr>
          <p:cNvSpPr txBox="1"/>
          <p:nvPr/>
        </p:nvSpPr>
        <p:spPr>
          <a:xfrm>
            <a:off x="1709057" y="5061856"/>
            <a:ext cx="9361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larger homes have higher rental prices, though there are some </a:t>
            </a:r>
            <a:r>
              <a:rPr lang="en-US" sz="1800" b="1" dirty="0"/>
              <a:t>outliers</a:t>
            </a:r>
            <a:r>
              <a:rPr lang="en-US" sz="1800" dirty="0"/>
              <a:t> where small homes are very expensive.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4747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7BF3F0-3C00-3DE7-C268-C49D297E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56" y="0"/>
            <a:ext cx="8004401" cy="5236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A69B2-178F-F0CC-3BE5-4964583E55DE}"/>
              </a:ext>
            </a:extLst>
          </p:cNvPr>
          <p:cNvSpPr txBox="1"/>
          <p:nvPr/>
        </p:nvSpPr>
        <p:spPr>
          <a:xfrm>
            <a:off x="1065439" y="5347862"/>
            <a:ext cx="10233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Fully furnished homes tend to have the highest rental prices</a:t>
            </a:r>
            <a:r>
              <a:rPr lang="en-US" sz="1800" dirty="0"/>
              <a:t>, especially for 3 and 4 BHK units, while </a:t>
            </a:r>
            <a:r>
              <a:rPr lang="en-US" sz="1800" b="1" dirty="0"/>
              <a:t>unfurnished ones remain the cheapest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492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F1FC98-A74E-061B-2908-A3C33717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526597"/>
            <a:ext cx="8753475" cy="41542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DB7F01-C6C6-487E-A7A3-BD01AADDC0A1}"/>
              </a:ext>
            </a:extLst>
          </p:cNvPr>
          <p:cNvSpPr txBox="1"/>
          <p:nvPr/>
        </p:nvSpPr>
        <p:spPr>
          <a:xfrm>
            <a:off x="1155247" y="5349977"/>
            <a:ext cx="10265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Lift, Power Backup, Intercom, Gym, and Garden</a:t>
            </a:r>
            <a:r>
              <a:rPr lang="en-US" sz="1800" dirty="0"/>
              <a:t> are the most frequently offered amenities, while </a:t>
            </a:r>
            <a:r>
              <a:rPr lang="en-US" sz="1800" b="1" dirty="0"/>
              <a:t>AC and Modular Kitchen</a:t>
            </a:r>
            <a:r>
              <a:rPr lang="en-US" sz="1800" dirty="0"/>
              <a:t> are comparatively less common.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5467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AF593-D390-E57D-0EF6-70B633E27B8F}"/>
              </a:ext>
            </a:extLst>
          </p:cNvPr>
          <p:cNvSpPr txBox="1"/>
          <p:nvPr/>
        </p:nvSpPr>
        <p:spPr>
          <a:xfrm>
            <a:off x="1589314" y="4490006"/>
            <a:ext cx="8839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🟦 </a:t>
            </a:r>
            <a:r>
              <a:rPr lang="en-US" sz="1800" b="1" dirty="0"/>
              <a:t>Semi Furnished</a:t>
            </a:r>
            <a:r>
              <a:rPr lang="en-US" sz="1800" dirty="0"/>
              <a:t> dominates with </a:t>
            </a:r>
            <a:r>
              <a:rPr lang="en-US" sz="1800" b="1" dirty="0"/>
              <a:t>76.7%</a:t>
            </a:r>
            <a:r>
              <a:rPr lang="en-US" sz="1800" dirty="0"/>
              <a:t>, meaning most rental homes are partially furnished.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🟧 </a:t>
            </a:r>
            <a:r>
              <a:rPr lang="en-US" sz="1800" b="1" dirty="0"/>
              <a:t>Fully Furnished</a:t>
            </a:r>
            <a:r>
              <a:rPr lang="en-US" sz="1800" dirty="0"/>
              <a:t> makes up </a:t>
            </a:r>
            <a:r>
              <a:rPr lang="en-US" sz="1800" b="1" dirty="0"/>
              <a:t>22.6%</a:t>
            </a:r>
            <a:r>
              <a:rPr lang="en-US" sz="1800" dirty="0"/>
              <a:t>, providing a ready-to-move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🟩 </a:t>
            </a:r>
            <a:r>
              <a:rPr lang="en-US" sz="1800" b="1" dirty="0"/>
              <a:t>Unfurnished</a:t>
            </a:r>
            <a:r>
              <a:rPr lang="en-US" sz="1800" dirty="0"/>
              <a:t> is very rare at just </a:t>
            </a:r>
            <a:r>
              <a:rPr lang="en-US" sz="1800" b="1" dirty="0"/>
              <a:t>0.7%</a:t>
            </a:r>
            <a:r>
              <a:rPr lang="en-US" sz="1800" dirty="0"/>
              <a:t>, indicating few bare homes are available.</a:t>
            </a:r>
          </a:p>
          <a:p>
            <a:pPr>
              <a:buNone/>
            </a:pPr>
            <a:r>
              <a:rPr lang="en-US" sz="1800" dirty="0"/>
              <a:t>👉 Insight: Most tenants prefer at least some basic furnishing (semi or fully furnished), with unfurnished homes being almost negligible in the market.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881D6-659B-13FA-74DE-0B8F17F5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613668"/>
            <a:ext cx="6950529" cy="37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7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4B607-F632-A439-4D7B-06918E9E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5" y="0"/>
            <a:ext cx="7685315" cy="490945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4E1A14D-C246-932B-3D1D-D16FB746B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2" y="5166250"/>
            <a:ext cx="101521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Brokerage depends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BHK &amp; Sq_ft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price or size → they likely depend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of living &amp; amenities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is mainly driven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(Sq_ft)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BHK 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990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372DA0-6904-7F9D-6CE1-231D32A5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7" y="0"/>
            <a:ext cx="689610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6F5D5-2BC9-D214-7E88-06F4D2044D4C}"/>
              </a:ext>
            </a:extLst>
          </p:cNvPr>
          <p:cNvSpPr txBox="1"/>
          <p:nvPr/>
        </p:nvSpPr>
        <p:spPr>
          <a:xfrm>
            <a:off x="1042307" y="4778830"/>
            <a:ext cx="109972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404040"/>
                </a:solidFill>
                <a:effectLst/>
                <a:latin typeface="quote-cjk-patch"/>
              </a:rPr>
              <a:t>This box plot shows that fully furnished properties have the highest median rental prices, while unfurnished properties are the most affordable. Semi-furnished units show moderate pricing with some outlier properties commanding exceptionally high rents.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562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BCEB6B-1939-F178-563B-FB3D1A3F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257887"/>
            <a:ext cx="8545286" cy="4934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758E9E-D496-BEA5-6929-207F10A3EFB3}"/>
              </a:ext>
            </a:extLst>
          </p:cNvPr>
          <p:cNvSpPr txBox="1"/>
          <p:nvPr/>
        </p:nvSpPr>
        <p:spPr>
          <a:xfrm>
            <a:off x="1785257" y="5192485"/>
            <a:ext cx="9938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ChatGPT said:</a:t>
            </a:r>
          </a:p>
          <a:p>
            <a:pPr>
              <a:buNone/>
            </a:pPr>
            <a:r>
              <a:rPr lang="en-US" sz="1800" dirty="0"/>
              <a:t>This chart shows the </a:t>
            </a:r>
            <a:r>
              <a:rPr lang="en-US" sz="1800" b="1" dirty="0"/>
              <a:t>average rent per square foot</a:t>
            </a:r>
            <a:r>
              <a:rPr lang="en-US" sz="1800" dirty="0"/>
              <a:t> across different locations in Hyderabad.</a:t>
            </a:r>
            <a:br>
              <a:rPr lang="en-US" sz="1800" dirty="0"/>
            </a:br>
            <a:r>
              <a:rPr lang="en-US" sz="1800" dirty="0"/>
              <a:t>We can see that </a:t>
            </a:r>
            <a:r>
              <a:rPr lang="en-US" sz="1800" b="1" dirty="0" err="1"/>
              <a:t>Hafeezpet</a:t>
            </a:r>
            <a:r>
              <a:rPr lang="en-US" sz="1800" dirty="0"/>
              <a:t> has the highest rent per sq. ft., while most other areas cluster around ₹15–40.</a:t>
            </a:r>
          </a:p>
        </p:txBody>
      </p:sp>
    </p:spTree>
    <p:extLst>
      <p:ext uri="{BB962C8B-B14F-4D97-AF65-F5344CB8AC3E}">
        <p14:creationId xmlns:p14="http://schemas.microsoft.com/office/powerpoint/2010/main" val="71819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F163638-B2A9-C6A8-F66D-F68FBF0E3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33591" y="1320023"/>
            <a:ext cx="105156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SzPct val="100000"/>
              <a:buNone/>
            </a:pPr>
            <a:endParaRPr lang="en-IN" sz="2000" b="1" dirty="0"/>
          </a:p>
          <a:p>
            <a:pPr marL="0" lvl="0" indent="0">
              <a:buSzPct val="100000"/>
              <a:buNone/>
            </a:pPr>
            <a:r>
              <a:rPr lang="en-IN" sz="2000" b="1" dirty="0">
                <a:solidFill>
                  <a:srgbClr val="FF0000"/>
                </a:solidFill>
              </a:rPr>
              <a:t>Conclusion (Key finding overall) </a:t>
            </a:r>
          </a:p>
          <a:p>
            <a:r>
              <a:rPr lang="en-US" sz="2000" b="1" dirty="0"/>
              <a:t>Price is mainly determined by property size (</a:t>
            </a:r>
            <a:r>
              <a:rPr lang="en-US" sz="2000" b="1" dirty="0" err="1"/>
              <a:t>Sq.ft</a:t>
            </a:r>
            <a:r>
              <a:rPr lang="en-US" sz="2000" b="1" dirty="0"/>
              <a:t>) and BHK, followed by furnishing type.</a:t>
            </a:r>
            <a:endParaRPr lang="en-US" sz="2000" dirty="0"/>
          </a:p>
          <a:p>
            <a:r>
              <a:rPr lang="en-US" sz="2000" b="1" dirty="0"/>
              <a:t>Fully Furnished homes capture the premium market</a:t>
            </a:r>
            <a:r>
              <a:rPr lang="en-US" sz="2000" dirty="0"/>
              <a:t>, while </a:t>
            </a:r>
            <a:r>
              <a:rPr lang="en-US" sz="2000" b="1" dirty="0"/>
              <a:t>unfurnished homes cater to affordability.</a:t>
            </a:r>
            <a:endParaRPr lang="en-US" sz="2000" dirty="0"/>
          </a:p>
          <a:p>
            <a:r>
              <a:rPr lang="en-US" sz="2000" b="1" dirty="0"/>
              <a:t>Brokerage costs scale with property size</a:t>
            </a:r>
            <a:r>
              <a:rPr lang="en-US" sz="2000" dirty="0"/>
              <a:t>, making them a hidden cost driver.</a:t>
            </a:r>
          </a:p>
          <a:p>
            <a:r>
              <a:rPr lang="en-US" sz="2000" b="1" dirty="0"/>
              <a:t>Ratings should be studied separately</a:t>
            </a:r>
            <a:r>
              <a:rPr lang="en-US" sz="2000" dirty="0"/>
              <a:t> (perhaps tied to amenities or neighborhood factors, not just cost).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56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79FC-94CD-3517-9DD0-1F601F8E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057"/>
            <a:ext cx="10515600" cy="59919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Q And A Images – Browse 227,278 Stock Photos, Vectors, and ...">
            <a:extLst>
              <a:ext uri="{FF2B5EF4-FFF2-40B4-BE49-F238E27FC236}">
                <a16:creationId xmlns:a16="http://schemas.microsoft.com/office/drawing/2014/main" id="{56A18B9C-B7E1-0BB0-AD0F-6284D471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057"/>
            <a:ext cx="10515600" cy="599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4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 (BSC (</a:t>
            </a:r>
            <a:r>
              <a:rPr lang="en-I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Cs,mathematics</a:t>
            </a: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+ MBA)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work experience</a:t>
            </a:r>
          </a:p>
          <a:p>
            <a:pPr marL="2857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5+ years in Data Validation and Research Analyst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Share your linked-in and git-hub profile URL's                                 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https://www.linkedin.com/in/rakesh-pallagani-59233514b/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https://github.com/Pallaganirakesh175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How To Take Your Data Analytics Approach To The Next Level in 2023 |  OmniData">
            <a:extLst>
              <a:ext uri="{FF2B5EF4-FFF2-40B4-BE49-F238E27FC236}">
                <a16:creationId xmlns:a16="http://schemas.microsoft.com/office/drawing/2014/main" id="{E91D0E01-7BEA-2FB6-9759-E6483DDD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4" y="3527544"/>
            <a:ext cx="9871300" cy="275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97970"/>
            <a:ext cx="10515600" cy="48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587141"/>
            <a:ext cx="10515600" cy="5476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1400" b="1" dirty="0"/>
              <a:t>Business Problem and Use case domain understanding</a:t>
            </a:r>
          </a:p>
          <a:p>
            <a:pPr marL="114300" indent="0">
              <a:buNone/>
            </a:pPr>
            <a:r>
              <a:rPr lang="en-IN" sz="1400" b="1" dirty="0"/>
              <a:t>     </a:t>
            </a:r>
            <a:r>
              <a:rPr lang="en-US" sz="1400" b="1" dirty="0"/>
              <a:t>   1. Business Problem</a:t>
            </a:r>
          </a:p>
          <a:p>
            <a:r>
              <a:rPr lang="en-US" sz="1400" dirty="0"/>
              <a:t>In the competitive </a:t>
            </a:r>
            <a:r>
              <a:rPr lang="en-US" sz="1400" b="1" dirty="0"/>
              <a:t>real estate rental market</a:t>
            </a:r>
            <a:r>
              <a:rPr lang="en-US" sz="1400" dirty="0"/>
              <a:t>, both property owners and tenants face decision-making challenges:</a:t>
            </a:r>
          </a:p>
          <a:p>
            <a:r>
              <a:rPr lang="en-US" sz="1400" b="1" dirty="0"/>
              <a:t>Property owners/agents</a:t>
            </a:r>
            <a:r>
              <a:rPr lang="en-US" sz="1400" dirty="0"/>
              <a:t> need to set competitive rental prices that attract tenants while maximizing returns.</a:t>
            </a:r>
          </a:p>
          <a:p>
            <a:r>
              <a:rPr lang="en-US" sz="1400" b="1" dirty="0"/>
              <a:t>Tenants</a:t>
            </a:r>
            <a:r>
              <a:rPr lang="en-US" sz="1400" dirty="0"/>
              <a:t> want to find properties that offer the best value for money in terms of size, location, and amenities.</a:t>
            </a:r>
          </a:p>
          <a:p>
            <a:r>
              <a:rPr lang="en-US" sz="1400" b="1" dirty="0"/>
              <a:t>Brokers and property platforms</a:t>
            </a:r>
            <a:r>
              <a:rPr lang="en-US" sz="1400" dirty="0"/>
              <a:t> need insights on demand trends, price variations, and furnishing preferences to better serve their customers.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1400" b="1" dirty="0"/>
              <a:t>Objective of the Project</a:t>
            </a:r>
          </a:p>
          <a:p>
            <a:r>
              <a:rPr lang="en-IN" sz="1400" b="1" dirty="0"/>
              <a:t> </a:t>
            </a:r>
            <a:r>
              <a:rPr lang="en-US" sz="1400" b="1" dirty="0"/>
              <a:t>Stakeholders:</a:t>
            </a:r>
            <a:endParaRPr lang="en-US" sz="1400" dirty="0"/>
          </a:p>
          <a:p>
            <a:r>
              <a:rPr lang="en-US" sz="1400" b="1" dirty="0"/>
              <a:t>Property Owners / Landlords</a:t>
            </a:r>
            <a:r>
              <a:rPr lang="en-US" sz="1400" dirty="0"/>
              <a:t> – to price properties competitively.</a:t>
            </a:r>
          </a:p>
          <a:p>
            <a:r>
              <a:rPr lang="en-US" sz="1400" b="1" dirty="0"/>
              <a:t>Tenants</a:t>
            </a:r>
            <a:r>
              <a:rPr lang="en-US" sz="1400" dirty="0"/>
              <a:t> – to choose cost-effective and suitable homes.</a:t>
            </a:r>
          </a:p>
          <a:p>
            <a:r>
              <a:rPr lang="en-US" sz="1400" b="1" dirty="0"/>
              <a:t>Real Estate Brokers / Agents</a:t>
            </a:r>
            <a:r>
              <a:rPr lang="en-US" sz="1400" dirty="0"/>
              <a:t> – to understand market demand and target the right audience.</a:t>
            </a:r>
          </a:p>
          <a:p>
            <a:r>
              <a:rPr lang="en-US" sz="1400" b="1" dirty="0"/>
              <a:t>Property Listing Platforms</a:t>
            </a:r>
            <a:r>
              <a:rPr lang="en-US" sz="1400" dirty="0"/>
              <a:t> – to enhance search results, filters, and recommendations.</a:t>
            </a:r>
          </a:p>
          <a:p>
            <a:pPr marL="0" lvl="0" indent="0">
              <a:buSzPct val="100000"/>
              <a:buNone/>
            </a:pPr>
            <a:r>
              <a:rPr lang="en-IN" sz="1400" b="1" dirty="0"/>
              <a:t>Web Scraping – Details (Websites, Processor you followed) </a:t>
            </a:r>
            <a:endParaRPr lang="en-IN" sz="1400" dirty="0"/>
          </a:p>
          <a:p>
            <a:r>
              <a:rPr lang="en-US" sz="1400" b="1" dirty="0"/>
              <a:t>Websites Used:</a:t>
            </a:r>
            <a:br>
              <a:rPr lang="en-US" sz="1400" dirty="0"/>
            </a:br>
            <a:r>
              <a:rPr lang="en-US" sz="1400" dirty="0"/>
              <a:t>The dataset was collected from popular Indian property rental listing platforms such as:</a:t>
            </a:r>
          </a:p>
          <a:p>
            <a:r>
              <a:rPr lang="en-US" sz="1400" b="1" dirty="0"/>
              <a:t>Housing.com</a:t>
            </a:r>
            <a:r>
              <a:rPr lang="en-US" sz="1400" dirty="0"/>
              <a:t> – Listings with detailed amenities and user ratings.</a:t>
            </a:r>
          </a:p>
          <a:p>
            <a:endParaRPr lang="en-US" sz="1400" dirty="0"/>
          </a:p>
          <a:p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IN" sz="1400" b="1"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A2477C-9DE7-78A3-A070-44120F01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7" y="326572"/>
            <a:ext cx="10493828" cy="310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4EC68B-F2D4-9F34-4F86-65B508D12400}"/>
              </a:ext>
            </a:extLst>
          </p:cNvPr>
          <p:cNvSpPr txBox="1"/>
          <p:nvPr/>
        </p:nvSpPr>
        <p:spPr>
          <a:xfrm>
            <a:off x="366712" y="3429000"/>
            <a:ext cx="11458575" cy="339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Contains rental property listings across various Hyderabad locations (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Narsingi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Kondapur, Madhapur, etc.)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10 columns covering property details, pricing, amenities, and ratings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Shows both semi-furnished and fully furnished properties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Price range: ₹24,500 to ₹80,000 per month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Property sizes: 750 to 3380 sq ft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Includes BHK configurations from 1.0 to 4.0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Features extensive amenity details (appliances, furniture, utilities)</a:t>
            </a:r>
          </a:p>
          <a:p>
            <a:pPr marL="285750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Contains brokerage costs and maintenance fees and Properties have high ratings (4.3 to 4.8 out of 5)</a:t>
            </a:r>
          </a:p>
        </p:txBody>
      </p:sp>
    </p:spTree>
    <p:extLst>
      <p:ext uri="{BB962C8B-B14F-4D97-AF65-F5344CB8AC3E}">
        <p14:creationId xmlns:p14="http://schemas.microsoft.com/office/powerpoint/2010/main" val="3661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ACE7-F80E-8FF4-1D66-9D6DF575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83029"/>
            <a:ext cx="10515600" cy="589393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Process Followed: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Identifying Target Data Points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– Location, BHK, Price, Amenities, Sq. ft., Brokerage, Maintenance, Rating, Furnishing type.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HTML Structure Analysis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– Used the browser’s developer tools (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Inspect Element</a:t>
            </a:r>
            <a:r>
              <a:rPr lang="en-US" altLang="en-US" sz="1400" dirty="0">
                <a:solidFill>
                  <a:schemeClr val="tx1"/>
                </a:solidFill>
              </a:rPr>
              <a:t>) to identify relevant HTML tags and CSS classes containing required data.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Data Extraction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– Used Python libraries: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requests</a:t>
            </a:r>
            <a:r>
              <a:rPr lang="en-US" altLang="en-US" sz="1400" dirty="0">
                <a:solidFill>
                  <a:schemeClr val="tx1"/>
                </a:solidFill>
              </a:rPr>
              <a:t> → to fetch HTML content from listing pages.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Beautiful Soup</a:t>
            </a:r>
            <a:r>
              <a:rPr lang="en-US" altLang="en-US" sz="1400" dirty="0">
                <a:solidFill>
                  <a:schemeClr val="tx1"/>
                </a:solidFill>
              </a:rPr>
              <a:t> → to parse HTML and extract structured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Iterated through multiple listing pages to ensure a large and diverse dataset.</a:t>
            </a:r>
          </a:p>
          <a:p>
            <a:pPr marL="0" lvl="0" indent="0">
              <a:buSzPct val="100000"/>
              <a:buNone/>
            </a:pPr>
            <a:r>
              <a:rPr lang="en-IN" sz="3200" b="1" u="sng" dirty="0">
                <a:solidFill>
                  <a:srgbClr val="FF0000"/>
                </a:solidFill>
              </a:rPr>
              <a:t>Exploratory Data Analysis:</a:t>
            </a:r>
          </a:p>
          <a:p>
            <a:pPr marL="0" lvl="0" indent="0" algn="just">
              <a:buSzPct val="100000"/>
              <a:buNone/>
            </a:pPr>
            <a:r>
              <a:rPr lang="en-IN" sz="1400" b="1" i="1" dirty="0"/>
              <a:t>a. Data Cleaning Steps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	Data Cleaning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– Removed duplicates, handled missing values, standardized formats (e.g., converting “2 BHK” to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2.0</a:t>
            </a:r>
            <a:r>
              <a:rPr lang="en-US" altLang="en-US" sz="1400" dirty="0">
                <a:solidFill>
                  <a:schemeClr val="tx1"/>
                </a:solidFill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	Filling null values with mean for values and </a:t>
            </a:r>
            <a:r>
              <a:rPr lang="en-US" altLang="en-US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and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variables with most common repeated and changed the format also(object to int(), float())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	Data Export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– Saved the final dataset as a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.csv</a:t>
            </a:r>
            <a:r>
              <a:rPr lang="en-US" altLang="en-US" sz="1400" dirty="0">
                <a:solidFill>
                  <a:schemeClr val="tx1"/>
                </a:solidFill>
              </a:rPr>
              <a:t> file for further analysis.</a:t>
            </a:r>
            <a:endParaRPr lang="en-US" sz="1400" dirty="0"/>
          </a:p>
          <a:p>
            <a:pPr marL="0" lvl="0" indent="0">
              <a:buSzPct val="100000"/>
              <a:buNone/>
            </a:pPr>
            <a:endParaRPr lang="en-IN" sz="1400" dirty="0"/>
          </a:p>
          <a:p>
            <a:pPr marL="228600" lvl="0" indent="-228600">
              <a:buSzPct val="100000"/>
            </a:pPr>
            <a:endParaRPr lang="en-IN" sz="1400" dirty="0"/>
          </a:p>
          <a:p>
            <a:pPr marL="0" lvl="0" indent="0">
              <a:buSzPct val="100000"/>
              <a:buNone/>
            </a:pPr>
            <a:endParaRPr lang="en-IN" sz="1400" b="1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4458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A7CF44-37A8-6C36-1CFB-768882B9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2" y="260550"/>
            <a:ext cx="7630885" cy="4605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240EDC-71E7-FE7B-AA0F-C1813C33914D}"/>
              </a:ext>
            </a:extLst>
          </p:cNvPr>
          <p:cNvSpPr txBox="1"/>
          <p:nvPr/>
        </p:nvSpPr>
        <p:spPr>
          <a:xfrm>
            <a:off x="1948542" y="5147456"/>
            <a:ext cx="9361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 BHK homes dominate</a:t>
            </a:r>
            <a:r>
              <a:rPr lang="en-US" sz="1800" dirty="0"/>
              <a:t>, making up the highest count, followed by 2 BHK and 4 BHK units.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504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568574-D7D5-178B-1BB2-EFFA5F8A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9693730" cy="5268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EB5340-3FC0-8E1F-5AF5-D4BB18D7A81A}"/>
              </a:ext>
            </a:extLst>
          </p:cNvPr>
          <p:cNvSpPr txBox="1"/>
          <p:nvPr/>
        </p:nvSpPr>
        <p:spPr>
          <a:xfrm>
            <a:off x="1752599" y="5351815"/>
            <a:ext cx="9078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Kokapet</a:t>
            </a:r>
            <a:r>
              <a:rPr lang="en-US" sz="1800" b="1" dirty="0"/>
              <a:t>, Kondapur, and Financial District</a:t>
            </a:r>
            <a:r>
              <a:rPr lang="en-US" sz="1800" dirty="0"/>
              <a:t> dominate with the highest counts, while areas like Shilpa Hills and </a:t>
            </a:r>
            <a:r>
              <a:rPr lang="en-US" sz="1800" dirty="0" err="1"/>
              <a:t>Nizampet</a:t>
            </a:r>
            <a:r>
              <a:rPr lang="en-US" sz="1800" dirty="0"/>
              <a:t> have very few listings.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7569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114BD-C818-662B-28B4-55616044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286"/>
            <a:ext cx="10515600" cy="669471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DB5F5-65EE-2517-6CEF-3405897C4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904" y="163286"/>
            <a:ext cx="6551159" cy="4484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B4759-9609-5311-33E8-E93A405D390B}"/>
              </a:ext>
            </a:extLst>
          </p:cNvPr>
          <p:cNvSpPr txBox="1"/>
          <p:nvPr/>
        </p:nvSpPr>
        <p:spPr>
          <a:xfrm>
            <a:off x="2209798" y="5106768"/>
            <a:ext cx="8120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Higher BHK units generally have </a:t>
            </a:r>
            <a:r>
              <a:rPr lang="en-US" sz="1800" b="1" dirty="0"/>
              <a:t>more amenities</a:t>
            </a:r>
            <a:r>
              <a:rPr lang="en-US" sz="1800" dirty="0"/>
              <a:t>, with 5 BHK homes offering the most on average.</a:t>
            </a:r>
            <a:r>
              <a:rPr lang="en-US" sz="1800" b="1" dirty="0"/>
              <a:t> Lift, Power Backup, Intercom, Gym, and Garden</a:t>
            </a: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533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5CA6ED-0D22-21A3-02CE-4546612A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8" y="406101"/>
            <a:ext cx="8194899" cy="473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06AB2-ADA0-CD63-5686-F36298AB4FC0}"/>
              </a:ext>
            </a:extLst>
          </p:cNvPr>
          <p:cNvSpPr txBox="1"/>
          <p:nvPr/>
        </p:nvSpPr>
        <p:spPr>
          <a:xfrm>
            <a:off x="1730829" y="5017962"/>
            <a:ext cx="873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Financial District leads with the highest max price</a:t>
            </a:r>
            <a:r>
              <a:rPr lang="en-US" sz="1800" dirty="0"/>
              <a:t>, followed by </a:t>
            </a:r>
            <a:r>
              <a:rPr lang="en-US" sz="1800" dirty="0" err="1"/>
              <a:t>Narsingi</a:t>
            </a:r>
            <a:r>
              <a:rPr lang="en-US" sz="1800" dirty="0"/>
              <a:t>, </a:t>
            </a:r>
            <a:r>
              <a:rPr lang="en-US" sz="1800" dirty="0" err="1"/>
              <a:t>Serilingampally</a:t>
            </a:r>
            <a:r>
              <a:rPr lang="en-US" sz="1800" dirty="0"/>
              <a:t>, and Manchirevula.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45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947</Words>
  <Application>Microsoft Office PowerPoint</Application>
  <PresentationFormat>Widescreen</PresentationFormat>
  <Paragraphs>91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Arial</vt:lpstr>
      <vt:lpstr>Lato Black</vt:lpstr>
      <vt:lpstr>Libre Baskerville</vt:lpstr>
      <vt:lpstr>Wingdings</vt:lpstr>
      <vt:lpstr>Arial Unicode MS</vt:lpstr>
      <vt:lpstr>quote-cjk-patch</vt:lpstr>
      <vt:lpstr>Office Theme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RAKESH PALLAGANI</cp:lastModifiedBy>
  <cp:revision>23</cp:revision>
  <dcterms:created xsi:type="dcterms:W3CDTF">2021-02-16T05:19:01Z</dcterms:created>
  <dcterms:modified xsi:type="dcterms:W3CDTF">2025-08-30T07:14:14Z</dcterms:modified>
</cp:coreProperties>
</file>