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02D"/>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varScale="1">
        <p:scale>
          <a:sx n="17" d="100"/>
          <a:sy n="17" d="100"/>
        </p:scale>
        <p:origin x="1896" y="110"/>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https://gymnasium.farama.org/content/basic_usage/" TargetMode="External"/><Relationship Id="rId7" Type="http://schemas.openxmlformats.org/officeDocument/2006/relationships/image" Target="../media/image1.emf"/><Relationship Id="rId12" Type="http://schemas.openxmlformats.org/officeDocument/2006/relationships/image" Target="../media/image6.png"/><Relationship Id="rId2" Type="http://schemas.openxmlformats.org/officeDocument/2006/relationships/hyperlink" Target="https://github.com/Farama-Foundation/Gymnasium.git" TargetMode="External"/><Relationship Id="rId1" Type="http://schemas.openxmlformats.org/officeDocument/2006/relationships/slideLayout" Target="../slideLayouts/slideLayout3.xml"/><Relationship Id="rId6" Type="http://schemas.openxmlformats.org/officeDocument/2006/relationships/hyperlink" Target="https://venelinvalkov.medium.com/solving-an-mdp-with-q-learning-from-scratch-deep-reinforcement-learning-for-hackers-part-1-45d1d360c120" TargetMode="External"/><Relationship Id="rId11" Type="http://schemas.openxmlformats.org/officeDocument/2006/relationships/image" Target="../media/image5.PNG"/><Relationship Id="rId5" Type="http://schemas.openxmlformats.org/officeDocument/2006/relationships/hyperlink" Target="https://huggingface.co/learn/deep-rl-course/unit2/mc-vs-td" TargetMode="External"/><Relationship Id="rId10" Type="http://schemas.openxmlformats.org/officeDocument/2006/relationships/image" Target="../media/image4.PNG"/><Relationship Id="rId4" Type="http://schemas.openxmlformats.org/officeDocument/2006/relationships/hyperlink" Target="https://gymnasium.farama.org/environments/toy_text/taxi/"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a:spLocks noGrp="1" noRot="1" noMove="1" noResize="1" noEditPoints="1" noAdjustHandles="1" noChangeArrowheads="1" noChangeShapeType="1"/>
          </p:cNvSpPr>
          <p:nvPr/>
        </p:nvSpPr>
        <p:spPr>
          <a:xfrm>
            <a:off x="0" y="0"/>
            <a:ext cx="43891200" cy="32918400"/>
          </a:xfrm>
          <a:prstGeom prst="rect">
            <a:avLst/>
          </a:prstGeom>
          <a:solidFill>
            <a:srgbClr val="9B002D"/>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a:spLocks noGrp="1" noRot="1" noMove="1" noResize="1" noEditPoints="1" noAdjustHandles="1" noChangeArrowheads="1" noChangeShapeType="1"/>
          </p:cNvSpPr>
          <p:nvPr/>
        </p:nvSpPr>
        <p:spPr>
          <a:xfrm>
            <a:off x="781889" y="820598"/>
            <a:ext cx="42255331" cy="31255855"/>
          </a:xfrm>
          <a:prstGeom prst="rect">
            <a:avLst/>
          </a:prstGeom>
          <a:solidFill>
            <a:schemeClr val="bg1"/>
          </a:solidFill>
          <a:ln>
            <a:solidFill>
              <a:srgbClr val="BB0000"/>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baseline="-25000"/>
              <a:t>–</a:t>
            </a:r>
            <a:endParaRPr lang="en-US" baseline="-25000" dirty="0"/>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p:spPr>
        <p:txBody>
          <a:bodyPr wrap="square" lIns="0" tIns="0" rIns="0" bIns="0" rtlCol="0">
            <a:spAutoFit/>
          </a:bodyPr>
          <a:lstStyle/>
          <a:p>
            <a:endParaRPr/>
          </a:p>
        </p:txBody>
      </p:sp>
      <p:sp>
        <p:nvSpPr>
          <p:cNvPr id="2" name="object 2"/>
          <p:cNvSpPr txBox="1">
            <a:spLocks noGrp="1"/>
          </p:cNvSpPr>
          <p:nvPr>
            <p:ph type="title"/>
          </p:nvPr>
        </p:nvSpPr>
        <p:spPr>
          <a:xfrm>
            <a:off x="1572471" y="2467086"/>
            <a:ext cx="40746253" cy="3207404"/>
          </a:xfrm>
          <a:prstGeom prst="rect">
            <a:avLst/>
          </a:prstGeom>
        </p:spPr>
        <p:txBody>
          <a:bodyPr vert="horz" wrap="square" lIns="0" tIns="0" rIns="0" bIns="0" rtlCol="0">
            <a:spAutoFit/>
          </a:bodyPr>
          <a:lstStyle/>
          <a:p>
            <a:pPr marL="27719">
              <a:lnSpc>
                <a:spcPts val="17232"/>
              </a:lnSpc>
              <a:spcAft>
                <a:spcPts val="1310"/>
              </a:spcAft>
            </a:pPr>
            <a:r>
              <a:rPr lang="en-US" sz="14400" b="0" spc="-87" dirty="0">
                <a:latin typeface="Capita-Bold"/>
                <a:cs typeface="Capita-Bold"/>
              </a:rPr>
              <a:t>Reinforcement Learning for Taxi</a:t>
            </a:r>
            <a:endParaRPr sz="14400" b="0" spc="-87" dirty="0">
              <a:latin typeface="Capita-Bold"/>
              <a:cs typeface="Capita-Bold"/>
            </a:endParaRPr>
          </a:p>
          <a:p>
            <a:pPr marL="27719">
              <a:lnSpc>
                <a:spcPts val="5784"/>
              </a:lnSpc>
            </a:pPr>
            <a:r>
              <a:rPr lang="en-US" sz="5000" b="0" spc="-175" dirty="0"/>
              <a:t>Pallav Pant</a:t>
            </a:r>
            <a:r>
              <a:rPr sz="5000" b="0" spc="-22" dirty="0"/>
              <a:t>,</a:t>
            </a:r>
            <a:r>
              <a:rPr sz="5000" b="0" spc="-11" dirty="0"/>
              <a:t> </a:t>
            </a:r>
            <a:r>
              <a:rPr lang="en-US" sz="5000" b="0" spc="-98" dirty="0"/>
              <a:t>Joshua Lahr, Shannon Flaherty</a:t>
            </a:r>
            <a:endParaRPr sz="5000" dirty="0"/>
          </a:p>
        </p:txBody>
      </p:sp>
      <p:sp>
        <p:nvSpPr>
          <p:cNvPr id="3" name="object 3"/>
          <p:cNvSpPr txBox="1"/>
          <p:nvPr/>
        </p:nvSpPr>
        <p:spPr>
          <a:xfrm>
            <a:off x="1572469" y="7219197"/>
            <a:ext cx="9063269" cy="5576848"/>
          </a:xfrm>
          <a:prstGeom prst="rect">
            <a:avLst/>
          </a:prstGeom>
        </p:spPr>
        <p:txBody>
          <a:bodyPr vert="horz" wrap="square" lIns="0" tIns="0" rIns="0" bIns="0" rtlCol="0">
            <a:spAutoFit/>
          </a:bodyPr>
          <a:lstStyle/>
          <a:p>
            <a:pPr marL="27719">
              <a:spcAft>
                <a:spcPts val="1310"/>
              </a:spcAft>
            </a:pPr>
            <a:r>
              <a:rPr lang="en-US" sz="3500" b="1" u="sng" spc="-11" dirty="0">
                <a:solidFill>
                  <a:srgbClr val="231F20"/>
                </a:solidFill>
                <a:latin typeface="Arial"/>
                <a:cs typeface="Arial"/>
              </a:rPr>
              <a:t>Introduction</a:t>
            </a:r>
            <a:endParaRPr sz="3500" u="sng" dirty="0">
              <a:latin typeface="Arial"/>
              <a:cs typeface="Arial"/>
            </a:endParaRPr>
          </a:p>
          <a:p>
            <a:pPr marL="27719" marR="13860">
              <a:lnSpc>
                <a:spcPct val="102600"/>
              </a:lnSpc>
              <a:spcBef>
                <a:spcPts val="458"/>
              </a:spcBef>
            </a:pPr>
            <a:r>
              <a:rPr lang="en-US" sz="2700" spc="11" dirty="0">
                <a:solidFill>
                  <a:srgbClr val="231F20"/>
                </a:solidFill>
                <a:latin typeface="Arial"/>
                <a:cs typeface="Arial"/>
              </a:rPr>
              <a:t>The goal of this project is to train an Artificial Intelligence (AI) to learn to play games, such as Taxi, Tetris or Super Mario Bros using Reinforcement Learning Techniques. </a:t>
            </a:r>
          </a:p>
          <a:p>
            <a:pPr marL="27719" marR="13860">
              <a:lnSpc>
                <a:spcPct val="102600"/>
              </a:lnSpc>
              <a:spcBef>
                <a:spcPts val="458"/>
              </a:spcBef>
            </a:pPr>
            <a:endParaRPr lang="en-US" sz="2700" spc="11" dirty="0">
              <a:solidFill>
                <a:srgbClr val="231F20"/>
              </a:solidFill>
              <a:latin typeface="Arial"/>
              <a:cs typeface="Arial"/>
            </a:endParaRPr>
          </a:p>
          <a:p>
            <a:pPr marL="27719" marR="13860">
              <a:lnSpc>
                <a:spcPct val="102600"/>
              </a:lnSpc>
              <a:spcBef>
                <a:spcPts val="458"/>
              </a:spcBef>
            </a:pPr>
            <a:r>
              <a:rPr lang="en-US" sz="2700" spc="11" dirty="0">
                <a:solidFill>
                  <a:srgbClr val="231F20"/>
                </a:solidFill>
                <a:latin typeface="Arial"/>
                <a:cs typeface="Arial"/>
              </a:rPr>
              <a:t>Games are a useful training tool since they provide a structured environment for AI systems to learn and improve their performance. The rules of the game create a well-defined problem space, making it easier to train AI models. Games often also provide easy methods for evaluating these models since there might be an explicit goal or a built-in scoring system.</a:t>
            </a:r>
            <a:endParaRPr lang="en-US" sz="2700" dirty="0">
              <a:latin typeface="Arial"/>
              <a:cs typeface="Arial"/>
            </a:endParaRPr>
          </a:p>
        </p:txBody>
      </p:sp>
      <p:sp>
        <p:nvSpPr>
          <p:cNvPr id="5" name="object 5"/>
          <p:cNvSpPr txBox="1"/>
          <p:nvPr/>
        </p:nvSpPr>
        <p:spPr>
          <a:xfrm>
            <a:off x="1572469" y="12896670"/>
            <a:ext cx="9133138" cy="5647700"/>
          </a:xfrm>
          <a:prstGeom prst="rect">
            <a:avLst/>
          </a:prstGeom>
        </p:spPr>
        <p:txBody>
          <a:bodyPr vert="horz" wrap="square" lIns="0" tIns="0" rIns="0" bIns="0" rtlCol="0">
            <a:spAutoFit/>
          </a:bodyPr>
          <a:lstStyle/>
          <a:p>
            <a:pPr marL="27719">
              <a:lnSpc>
                <a:spcPct val="200000"/>
              </a:lnSpc>
            </a:pPr>
            <a:r>
              <a:rPr lang="en-US" sz="3500" b="1" u="sng" spc="-22" dirty="0">
                <a:solidFill>
                  <a:srgbClr val="231F20"/>
                </a:solidFill>
                <a:latin typeface="Arial"/>
                <a:cs typeface="Arial"/>
              </a:rPr>
              <a:t>Taxi</a:t>
            </a:r>
            <a:endParaRPr lang="en-US" sz="1000" b="1" u="sng" spc="-22" dirty="0">
              <a:solidFill>
                <a:srgbClr val="231F20"/>
              </a:solidFill>
              <a:latin typeface="Arial"/>
              <a:cs typeface="Arial"/>
            </a:endParaRPr>
          </a:p>
          <a:p>
            <a:pPr marL="27719"/>
            <a:r>
              <a:rPr lang="en-US" sz="2700" spc="11" dirty="0">
                <a:solidFill>
                  <a:srgbClr val="231F20"/>
                </a:solidFill>
                <a:latin typeface="Arial"/>
                <a:cs typeface="Arial"/>
              </a:rPr>
              <a:t>The game Taxi is relatively straightforward. It consists of a 5x6 map with obstacles and 4 pickup/drop-off spots for passengers. The Taxi has 6 possible moves. Translation in the 4 directions and picking up and dropping off a passenger.</a:t>
            </a:r>
          </a:p>
          <a:p>
            <a:pPr marL="27719"/>
            <a:endParaRPr lang="en-US" sz="2700" spc="11" dirty="0">
              <a:solidFill>
                <a:srgbClr val="231F20"/>
              </a:solidFill>
              <a:latin typeface="Arial"/>
              <a:cs typeface="Arial"/>
            </a:endParaRPr>
          </a:p>
          <a:p>
            <a:pPr marL="27719"/>
            <a:r>
              <a:rPr lang="en-US" sz="2700" spc="11" dirty="0">
                <a:solidFill>
                  <a:srgbClr val="231F20"/>
                </a:solidFill>
                <a:latin typeface="Arial"/>
                <a:cs typeface="Arial"/>
              </a:rPr>
              <a:t>Since it offers a "Transferable Skill," this game is particularly significant for training AI models. Robots can learn how to move in the real world by being trained on this game at a larger scale with more complicated terrain, which may include movement in the third dimension.</a:t>
            </a:r>
          </a:p>
        </p:txBody>
      </p:sp>
      <p:sp>
        <p:nvSpPr>
          <p:cNvPr id="15" name="object 15"/>
          <p:cNvSpPr txBox="1"/>
          <p:nvPr/>
        </p:nvSpPr>
        <p:spPr>
          <a:xfrm>
            <a:off x="12088072" y="16628385"/>
            <a:ext cx="7419125"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Execution of Temporal Difference Method</a:t>
            </a:r>
            <a:endParaRPr sz="2700" dirty="0">
              <a:latin typeface="Arial"/>
              <a:cs typeface="Arial"/>
            </a:endParaRPr>
          </a:p>
        </p:txBody>
      </p:sp>
      <p:sp>
        <p:nvSpPr>
          <p:cNvPr id="16" name="object 16"/>
          <p:cNvSpPr txBox="1"/>
          <p:nvPr/>
        </p:nvSpPr>
        <p:spPr>
          <a:xfrm>
            <a:off x="33118816" y="7251625"/>
            <a:ext cx="6657581"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Avg Score v/s Generation Number</a:t>
            </a:r>
            <a:endParaRPr sz="2700" dirty="0">
              <a:latin typeface="Arial"/>
              <a:cs typeface="Arial"/>
            </a:endParaRPr>
          </a:p>
        </p:txBody>
      </p:sp>
      <p:sp>
        <p:nvSpPr>
          <p:cNvPr id="17" name="object 17"/>
          <p:cNvSpPr/>
          <p:nvPr/>
        </p:nvSpPr>
        <p:spPr>
          <a:xfrm>
            <a:off x="11429998" y="7096401"/>
            <a:ext cx="0" cy="21250656"/>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1"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7219197"/>
            <a:ext cx="9062438" cy="9410205"/>
          </a:xfrm>
          <a:prstGeom prst="rect">
            <a:avLst/>
          </a:prstGeom>
        </p:spPr>
        <p:txBody>
          <a:bodyPr vert="horz" wrap="square" lIns="0" tIns="0" rIns="0" bIns="0" rtlCol="0">
            <a:spAutoFit/>
          </a:bodyPr>
          <a:lstStyle/>
          <a:p>
            <a:pPr marL="19958">
              <a:lnSpc>
                <a:spcPct val="110000"/>
              </a:lnSpc>
            </a:pPr>
            <a:r>
              <a:rPr lang="en-US" sz="3500" b="1" u="sng" spc="-11" dirty="0">
                <a:solidFill>
                  <a:srgbClr val="231F20"/>
                </a:solidFill>
                <a:latin typeface="Arial"/>
                <a:cs typeface="Arial"/>
              </a:rPr>
              <a:t>Q-Learning</a:t>
            </a:r>
          </a:p>
          <a:p>
            <a:pPr marL="19958">
              <a:lnSpc>
                <a:spcPct val="110000"/>
              </a:lnSpc>
            </a:pPr>
            <a:endParaRPr lang="en-US" sz="1000" b="1" u="sng" spc="-11" dirty="0">
              <a:solidFill>
                <a:srgbClr val="231F20"/>
              </a:solidFill>
              <a:latin typeface="Arial"/>
              <a:cs typeface="Arial"/>
            </a:endParaRPr>
          </a:p>
          <a:p>
            <a:pPr marL="19958">
              <a:lnSpc>
                <a:spcPct val="110000"/>
              </a:lnSpc>
            </a:pPr>
            <a:r>
              <a:rPr lang="en-US" sz="2700" spc="11" dirty="0">
                <a:solidFill>
                  <a:srgbClr val="231F20"/>
                </a:solidFill>
                <a:latin typeface="Arial"/>
                <a:cs typeface="Arial"/>
              </a:rPr>
              <a:t>The Artificial Intelligence uses a value-based method. It decides the best move based on a Q-function which depends on the current state and on “Q-values”. For any given state there is an array of 6 Q-values corresponding to the 6 possible actions, which essentially prescribe the probabilities of a given action being the best one. </a:t>
            </a:r>
          </a:p>
          <a:p>
            <a:pPr marL="19958">
              <a:lnSpc>
                <a:spcPct val="110000"/>
              </a:lnSpc>
            </a:pPr>
            <a:r>
              <a:rPr lang="en-US" sz="2700" spc="11" dirty="0">
                <a:solidFill>
                  <a:srgbClr val="231F20"/>
                </a:solidFill>
                <a:latin typeface="Arial"/>
                <a:cs typeface="Arial"/>
              </a:rPr>
              <a:t>We have opted to use “Tabular Q-Learning.”</a:t>
            </a:r>
          </a:p>
          <a:p>
            <a:pPr marL="19958">
              <a:lnSpc>
                <a:spcPct val="110000"/>
              </a:lnSpc>
            </a:pPr>
            <a:endParaRPr lang="en-US" sz="2700" spc="11" dirty="0">
              <a:solidFill>
                <a:srgbClr val="231F20"/>
              </a:solidFill>
              <a:latin typeface="Arial"/>
              <a:cs typeface="Arial"/>
            </a:endParaRPr>
          </a:p>
          <a:p>
            <a:pPr marL="19958">
              <a:lnSpc>
                <a:spcPct val="110000"/>
              </a:lnSpc>
            </a:pPr>
            <a:r>
              <a:rPr lang="en-US" sz="2700" b="1" spc="11" dirty="0">
                <a:solidFill>
                  <a:srgbClr val="4C4D4F"/>
                </a:solidFill>
                <a:latin typeface="Arial"/>
                <a:cs typeface="Arial"/>
              </a:rPr>
              <a:t>Epsilon-Greedy and Temporal Difference</a:t>
            </a:r>
            <a:endParaRPr lang="en-US" sz="2700" spc="11" dirty="0">
              <a:solidFill>
                <a:srgbClr val="231F20"/>
              </a:solidFill>
              <a:latin typeface="Arial"/>
              <a:cs typeface="Arial"/>
            </a:endParaRPr>
          </a:p>
          <a:p>
            <a:pPr marL="19958">
              <a:lnSpc>
                <a:spcPct val="110000"/>
              </a:lnSpc>
            </a:pPr>
            <a:r>
              <a:rPr lang="en-US" sz="2700" spc="11" dirty="0">
                <a:solidFill>
                  <a:srgbClr val="231F20"/>
                </a:solidFill>
                <a:latin typeface="Arial"/>
                <a:cs typeface="Arial"/>
              </a:rPr>
              <a:t>We used an Epsilon-Greedy Algorithm along with the temporal difference method to generate the Q-values for our “agent.” </a:t>
            </a:r>
          </a:p>
          <a:p>
            <a:pPr marL="19958">
              <a:lnSpc>
                <a:spcPct val="110000"/>
              </a:lnSpc>
            </a:pPr>
            <a:r>
              <a:rPr lang="en-US" sz="2700" spc="11" dirty="0">
                <a:solidFill>
                  <a:srgbClr val="231F20"/>
                </a:solidFill>
                <a:latin typeface="Arial"/>
                <a:cs typeface="Arial"/>
              </a:rPr>
              <a:t>The Epsilon-Greedy Algorithm allows the agent to make a random move with probability ε while training. This makes the agent explore the environment and optimize the convergence of the Q-values for all possible states. </a:t>
            </a:r>
            <a:endParaRPr lang="en-US" sz="2800" dirty="0"/>
          </a:p>
          <a:p>
            <a:pPr marL="19958">
              <a:lnSpc>
                <a:spcPct val="110000"/>
              </a:lnSpc>
            </a:pPr>
            <a:r>
              <a:rPr lang="en-US" sz="2700" spc="11" dirty="0">
                <a:solidFill>
                  <a:srgbClr val="231F20"/>
                </a:solidFill>
                <a:latin typeface="Arial"/>
                <a:cs typeface="Arial"/>
              </a:rPr>
              <a:t>The Temporal Difference method allows us to update the Q-values for the agent after every move by predicting the rewards for the next possible actions.</a:t>
            </a:r>
          </a:p>
        </p:txBody>
      </p:sp>
      <p:sp>
        <p:nvSpPr>
          <p:cNvPr id="22" name="object 22"/>
          <p:cNvSpPr txBox="1"/>
          <p:nvPr/>
        </p:nvSpPr>
        <p:spPr>
          <a:xfrm>
            <a:off x="12088073" y="13741678"/>
            <a:ext cx="9097096" cy="399789"/>
          </a:xfrm>
          <a:prstGeom prst="rect">
            <a:avLst/>
          </a:prstGeom>
        </p:spPr>
        <p:txBody>
          <a:bodyPr vert="horz" wrap="square" lIns="0" tIns="0" rIns="0" bIns="0" rtlCol="0">
            <a:spAutoFit/>
          </a:bodyPr>
          <a:lstStyle/>
          <a:p>
            <a:pPr marL="27719" marR="13860">
              <a:lnSpc>
                <a:spcPct val="102600"/>
              </a:lnSpc>
            </a:pPr>
            <a:endParaRPr sz="2700" dirty="0">
              <a:latin typeface="Arial"/>
              <a:cs typeface="Arial"/>
            </a:endParaRPr>
          </a:p>
        </p:txBody>
      </p:sp>
      <p:sp>
        <p:nvSpPr>
          <p:cNvPr id="23" name="object 23"/>
          <p:cNvSpPr txBox="1"/>
          <p:nvPr/>
        </p:nvSpPr>
        <p:spPr>
          <a:xfrm>
            <a:off x="12087957" y="23495990"/>
            <a:ext cx="9199684" cy="4650953"/>
          </a:xfrm>
          <a:prstGeom prst="rect">
            <a:avLst/>
          </a:prstGeom>
        </p:spPr>
        <p:txBody>
          <a:bodyPr vert="horz" wrap="square" lIns="0" tIns="0" rIns="0" bIns="0" rtlCol="0">
            <a:spAutoFit/>
          </a:bodyPr>
          <a:lstStyle/>
          <a:p>
            <a:pPr marL="27719"/>
            <a:r>
              <a:rPr lang="en-US" sz="2700" b="1" spc="11" dirty="0">
                <a:solidFill>
                  <a:srgbClr val="4C4D4F"/>
                </a:solidFill>
                <a:latin typeface="Arial" panose="020B0604020202020204" pitchFamily="34" charset="0"/>
                <a:cs typeface="Arial" panose="020B0604020202020204" pitchFamily="34" charset="0"/>
              </a:rPr>
              <a:t>Bellman Equation</a:t>
            </a:r>
          </a:p>
          <a:p>
            <a:pPr marL="27719" marR="133051">
              <a:lnSpc>
                <a:spcPct val="102600"/>
              </a:lnSpc>
            </a:pPr>
            <a:r>
              <a:rPr lang="en-US" sz="2700" spc="-33" dirty="0">
                <a:solidFill>
                  <a:srgbClr val="231F20"/>
                </a:solidFill>
                <a:latin typeface="Arial" panose="020B0604020202020204" pitchFamily="34" charset="0"/>
                <a:cs typeface="Arial" panose="020B0604020202020204" pitchFamily="34" charset="0"/>
              </a:rPr>
              <a:t>The Bellman’s Equation is a strategy </a:t>
            </a:r>
            <a:r>
              <a:rPr lang="en-US" sz="2700" spc="11" dirty="0">
                <a:solidFill>
                  <a:srgbClr val="231F20"/>
                </a:solidFill>
                <a:latin typeface="Arial" panose="020B0604020202020204" pitchFamily="34" charset="0"/>
                <a:cs typeface="Arial" panose="020B0604020202020204" pitchFamily="34" charset="0"/>
              </a:rPr>
              <a:t>within Q-Learning categorized by its recursive nature.</a:t>
            </a:r>
          </a:p>
          <a:p>
            <a:pPr marL="27719" marR="133051">
              <a:lnSpc>
                <a:spcPct val="102600"/>
              </a:lnSpc>
            </a:pPr>
            <a:endParaRPr lang="en-US" sz="2700" spc="11" dirty="0">
              <a:solidFill>
                <a:srgbClr val="231F20"/>
              </a:solidFill>
              <a:latin typeface="Arial" panose="020B0604020202020204" pitchFamily="34" charset="0"/>
              <a:cs typeface="Arial" panose="020B0604020202020204" pitchFamily="34" charset="0"/>
            </a:endParaRPr>
          </a:p>
          <a:p>
            <a:pPr marL="27719" marR="133051">
              <a:lnSpc>
                <a:spcPct val="102600"/>
              </a:lnSpc>
            </a:pPr>
            <a:r>
              <a:rPr lang="en-US" sz="2700" spc="11" dirty="0">
                <a:solidFill>
                  <a:srgbClr val="231F20"/>
                </a:solidFill>
                <a:latin typeface="Arial" panose="020B0604020202020204" pitchFamily="34" charset="0"/>
                <a:cs typeface="Arial" panose="020B0604020202020204" pitchFamily="34" charset="0"/>
              </a:rPr>
              <a:t>The Bellman’s Equation is:</a:t>
            </a:r>
          </a:p>
          <a:p>
            <a:pPr marL="27719" marR="133051">
              <a:lnSpc>
                <a:spcPct val="102600"/>
              </a:lnSpc>
            </a:pPr>
            <a:endParaRPr lang="en-US" sz="2000" dirty="0">
              <a:latin typeface="Arial" panose="020B0604020202020204" pitchFamily="34" charset="0"/>
              <a:cs typeface="Arial" panose="020B0604020202020204" pitchFamily="34" charset="0"/>
            </a:endParaRPr>
          </a:p>
          <a:p>
            <a:pPr marL="27719" marR="133051">
              <a:lnSpc>
                <a:spcPct val="102600"/>
              </a:lnSpc>
            </a:pPr>
            <a:endParaRPr lang="en-US" sz="2000" dirty="0">
              <a:latin typeface="Arial" panose="020B0604020202020204" pitchFamily="34" charset="0"/>
              <a:cs typeface="Arial" panose="020B0604020202020204" pitchFamily="34" charset="0"/>
            </a:endParaRPr>
          </a:p>
          <a:p>
            <a:pPr marL="27719" marR="133051">
              <a:lnSpc>
                <a:spcPct val="102600"/>
              </a:lnSpc>
            </a:pPr>
            <a:endParaRPr lang="en-US" sz="2000" dirty="0">
              <a:latin typeface="Arial" panose="020B0604020202020204" pitchFamily="34" charset="0"/>
              <a:cs typeface="Arial" panose="020B0604020202020204" pitchFamily="34" charset="0"/>
            </a:endParaRPr>
          </a:p>
          <a:p>
            <a:pPr marL="27719" marR="133051" algn="ctr">
              <a:lnSpc>
                <a:spcPct val="102600"/>
              </a:lnSpc>
            </a:pPr>
            <a:endParaRPr lang="en-US" sz="2000" dirty="0">
              <a:latin typeface="Ariel"/>
              <a:cs typeface="Arial"/>
            </a:endParaRPr>
          </a:p>
          <a:p>
            <a:pPr marL="27719" marR="133051">
              <a:lnSpc>
                <a:spcPct val="102600"/>
              </a:lnSpc>
            </a:pPr>
            <a:r>
              <a:rPr lang="en-US" sz="2700" dirty="0">
                <a:latin typeface="Arial" panose="020B0604020202020204" pitchFamily="34" charset="0"/>
                <a:cs typeface="Arial" panose="020B0604020202020204" pitchFamily="34" charset="0"/>
              </a:rPr>
              <a:t>This equation tells that the Q-value of an action </a:t>
            </a:r>
            <a:r>
              <a:rPr lang="en-US" sz="2700" b="1" dirty="0">
                <a:latin typeface="Arial" panose="020B0604020202020204" pitchFamily="34" charset="0"/>
                <a:cs typeface="Arial" panose="020B0604020202020204" pitchFamily="34" charset="0"/>
              </a:rPr>
              <a:t>a</a:t>
            </a:r>
            <a:r>
              <a:rPr lang="en-US" sz="2700" dirty="0">
                <a:latin typeface="Arial" panose="020B0604020202020204" pitchFamily="34" charset="0"/>
                <a:cs typeface="Arial" panose="020B0604020202020204" pitchFamily="34" charset="0"/>
              </a:rPr>
              <a:t> for a state </a:t>
            </a:r>
            <a:r>
              <a:rPr lang="en-US" sz="2700" b="1" dirty="0">
                <a:latin typeface="Arial" panose="020B0604020202020204" pitchFamily="34" charset="0"/>
                <a:cs typeface="Arial" panose="020B0604020202020204" pitchFamily="34" charset="0"/>
              </a:rPr>
              <a:t>s</a:t>
            </a:r>
            <a:r>
              <a:rPr lang="en-US" sz="2700" dirty="0">
                <a:latin typeface="Arial" panose="020B0604020202020204" pitchFamily="34" charset="0"/>
                <a:cs typeface="Arial" panose="020B0604020202020204" pitchFamily="34" charset="0"/>
              </a:rPr>
              <a:t> is the immediate reward for that action plus the maximum expected reward possible in the next state.</a:t>
            </a:r>
            <a:endParaRPr lang="ar-AE" sz="2700" dirty="0">
              <a:latin typeface="Arial" panose="020B0604020202020204" pitchFamily="34" charset="0"/>
              <a:cs typeface="Arial" panose="020B0604020202020204" pitchFamily="34" charset="0"/>
            </a:endParaRPr>
          </a:p>
        </p:txBody>
      </p:sp>
      <p:sp>
        <p:nvSpPr>
          <p:cNvPr id="24" name="object 24"/>
          <p:cNvSpPr txBox="1"/>
          <p:nvPr/>
        </p:nvSpPr>
        <p:spPr>
          <a:xfrm>
            <a:off x="22429286" y="9769555"/>
            <a:ext cx="9671206" cy="9833461"/>
          </a:xfrm>
          <a:prstGeom prst="rect">
            <a:avLst/>
          </a:prstGeom>
        </p:spPr>
        <p:txBody>
          <a:bodyPr vert="horz" wrap="square" lIns="0" tIns="0" rIns="0" bIns="0" rtlCol="0">
            <a:spAutoFit/>
          </a:bodyPr>
          <a:lstStyle/>
          <a:p>
            <a:pPr marL="27719"/>
            <a:r>
              <a:rPr lang="en-US" sz="2700" dirty="0">
                <a:latin typeface="Arial"/>
                <a:cs typeface="Arial"/>
              </a:rPr>
              <a:t>the α in the equation represents the learning rate for the agent. On careful analysis of the equation, one will notice that the Bellman Equation shows up in method of determining the new Q-values.</a:t>
            </a:r>
          </a:p>
          <a:p>
            <a:pPr marL="27719"/>
            <a:endParaRPr lang="en-US" sz="2700" dirty="0">
              <a:latin typeface="Arial"/>
              <a:cs typeface="Arial"/>
            </a:endParaRPr>
          </a:p>
          <a:p>
            <a:pPr marL="27719"/>
            <a:r>
              <a:rPr lang="en-US" sz="3500" b="1" u="sng" spc="-11" dirty="0">
                <a:solidFill>
                  <a:srgbClr val="231F20"/>
                </a:solidFill>
                <a:latin typeface="Arial"/>
                <a:cs typeface="Arial"/>
              </a:rPr>
              <a:t>Results</a:t>
            </a:r>
            <a:r>
              <a:rPr sz="2700" spc="22" dirty="0">
                <a:solidFill>
                  <a:srgbClr val="231F20"/>
                </a:solidFill>
                <a:latin typeface="Arial"/>
                <a:cs typeface="Arial"/>
              </a:rPr>
              <a:t> </a:t>
            </a:r>
            <a:endParaRPr lang="en-US" sz="2700" spc="22" dirty="0">
              <a:solidFill>
                <a:srgbClr val="231F20"/>
              </a:solidFill>
              <a:latin typeface="Arial"/>
              <a:cs typeface="Arial"/>
            </a:endParaRPr>
          </a:p>
          <a:p>
            <a:pPr marL="27719"/>
            <a:endParaRPr lang="en-US" sz="1000" spc="22" dirty="0">
              <a:solidFill>
                <a:srgbClr val="231F20"/>
              </a:solidFill>
              <a:latin typeface="Arial"/>
              <a:cs typeface="Arial"/>
            </a:endParaRPr>
          </a:p>
          <a:p>
            <a:pPr marL="27719"/>
            <a:r>
              <a:rPr lang="en-US" sz="2700" dirty="0">
                <a:latin typeface="Arial"/>
                <a:cs typeface="Arial"/>
              </a:rPr>
              <a:t>For our results with the Tabular Q-learning technique, we ended with an average score of 7.9, an excellent score that we achieved around the 6400</a:t>
            </a:r>
            <a:r>
              <a:rPr lang="en-US" sz="2700" baseline="30000" dirty="0">
                <a:latin typeface="Arial"/>
                <a:cs typeface="Arial"/>
              </a:rPr>
              <a:t>th</a:t>
            </a:r>
            <a:r>
              <a:rPr lang="en-US" sz="2700" dirty="0">
                <a:latin typeface="Arial"/>
                <a:cs typeface="Arial"/>
              </a:rPr>
              <a:t> generation. We found success in this technique, seeing that the Taxi took approximately 13 steps per game, on average. </a:t>
            </a:r>
          </a:p>
          <a:p>
            <a:pPr marL="27719"/>
            <a:endParaRPr lang="en-US" sz="2700" dirty="0">
              <a:latin typeface="Arial"/>
              <a:cs typeface="Arial"/>
            </a:endParaRPr>
          </a:p>
          <a:p>
            <a:pPr marL="27719"/>
            <a:r>
              <a:rPr lang="en-US" sz="2700" dirty="0">
                <a:latin typeface="Arial"/>
                <a:cs typeface="Arial"/>
              </a:rPr>
              <a:t>A score of around 7-8 is great for the Taxi game. For a perfect AI, the best scenario, with the pickup and drop-off being very close results in a score of 12, and in the worst-case scenario, the score can be as low as 4, and 8 is exactly the average score we would expect to see from a perfect AI.</a:t>
            </a:r>
          </a:p>
          <a:p>
            <a:pPr marL="27719"/>
            <a:endParaRPr lang="en-US" sz="2700" dirty="0">
              <a:latin typeface="Arial"/>
              <a:cs typeface="Arial"/>
            </a:endParaRPr>
          </a:p>
          <a:p>
            <a:pPr marL="27719"/>
            <a:r>
              <a:rPr lang="en-US" sz="2700" spc="-11" dirty="0">
                <a:solidFill>
                  <a:srgbClr val="231F20"/>
                </a:solidFill>
                <a:latin typeface="Arial"/>
                <a:cs typeface="Arial"/>
              </a:rPr>
              <a:t>The efficiency of the Tabular Q-learning with Taxi is higher than other games within Gymnasium’s collection, as it contains significantly less observation states compared to some other games.</a:t>
            </a:r>
          </a:p>
          <a:p>
            <a:pPr marL="27719"/>
            <a:endParaRPr sz="2700" dirty="0">
              <a:latin typeface="Arial"/>
              <a:cs typeface="Arial"/>
            </a:endParaRPr>
          </a:p>
        </p:txBody>
      </p:sp>
      <p:sp>
        <p:nvSpPr>
          <p:cNvPr id="26" name="object 26"/>
          <p:cNvSpPr txBox="1"/>
          <p:nvPr/>
        </p:nvSpPr>
        <p:spPr>
          <a:xfrm>
            <a:off x="33150910" y="14043734"/>
            <a:ext cx="8995894" cy="6020174"/>
          </a:xfrm>
          <a:prstGeom prst="rect">
            <a:avLst/>
          </a:prstGeom>
        </p:spPr>
        <p:txBody>
          <a:bodyPr vert="horz" wrap="square" lIns="0" tIns="0" rIns="0" bIns="0" rtlCol="0">
            <a:spAutoFit/>
          </a:bodyPr>
          <a:lstStyle/>
          <a:p>
            <a:pPr marL="19958">
              <a:lnSpc>
                <a:spcPct val="110000"/>
              </a:lnSpc>
              <a:spcAft>
                <a:spcPts val="1310"/>
              </a:spcAft>
            </a:pPr>
            <a:r>
              <a:rPr lang="en-US" sz="3500" b="1" u="sng" spc="-11" dirty="0">
                <a:solidFill>
                  <a:srgbClr val="231F20"/>
                </a:solidFill>
                <a:latin typeface="Arial"/>
                <a:cs typeface="Arial"/>
              </a:rPr>
              <a:t>Conclusions</a:t>
            </a:r>
          </a:p>
          <a:p>
            <a:pPr marL="27719" marR="246699">
              <a:lnSpc>
                <a:spcPct val="102899"/>
              </a:lnSpc>
              <a:spcBef>
                <a:spcPts val="437"/>
              </a:spcBef>
            </a:pPr>
            <a:r>
              <a:rPr lang="en-US" sz="2700" dirty="0">
                <a:latin typeface="Arial"/>
                <a:cs typeface="Arial"/>
              </a:rPr>
              <a:t>Q-learning’s straightforward and effective methodology make it a valuable algorithm for learning intricate decision-making games. The iterative update process of the Q-table ensured that the agent improved its policy over time, which led to more efficient decision-making. </a:t>
            </a:r>
          </a:p>
          <a:p>
            <a:pPr marL="27719" marR="246699">
              <a:lnSpc>
                <a:spcPct val="102899"/>
              </a:lnSpc>
              <a:spcBef>
                <a:spcPts val="437"/>
              </a:spcBef>
            </a:pPr>
            <a:endParaRPr lang="en-US" sz="2700" dirty="0">
              <a:latin typeface="Arial"/>
              <a:cs typeface="Arial"/>
            </a:endParaRPr>
          </a:p>
          <a:p>
            <a:pPr marL="27719" marR="246699">
              <a:lnSpc>
                <a:spcPct val="102899"/>
              </a:lnSpc>
              <a:spcBef>
                <a:spcPts val="437"/>
              </a:spcBef>
            </a:pPr>
            <a:r>
              <a:rPr lang="en-US" sz="2700" dirty="0">
                <a:latin typeface="Arial"/>
                <a:cs typeface="Arial"/>
              </a:rPr>
              <a:t>Although done on a smaller scale with Taxi, with more time, faster resources, and more specialized policies, we would be able to train more intensive games such as Tetris, Mario, and other games. Through the usage of neural networks or even Deep Q-Learning, there are endless possibilities of games to train.</a:t>
            </a:r>
          </a:p>
        </p:txBody>
      </p:sp>
      <p:sp>
        <p:nvSpPr>
          <p:cNvPr id="27" name="object 27"/>
          <p:cNvSpPr txBox="1"/>
          <p:nvPr/>
        </p:nvSpPr>
        <p:spPr>
          <a:xfrm>
            <a:off x="33238474" y="20532948"/>
            <a:ext cx="7125881" cy="546496"/>
          </a:xfrm>
          <a:prstGeom prst="rect">
            <a:avLst/>
          </a:prstGeom>
        </p:spPr>
        <p:txBody>
          <a:bodyPr vert="horz" wrap="square" lIns="0" tIns="0" rIns="0" bIns="0" rtlCol="0">
            <a:spAutoFit/>
          </a:bodyPr>
          <a:lstStyle/>
          <a:p>
            <a:pPr marL="19958">
              <a:lnSpc>
                <a:spcPct val="110000"/>
              </a:lnSpc>
            </a:pPr>
            <a:r>
              <a:rPr lang="en-US" sz="3500" b="1" u="sng" spc="-11" dirty="0">
                <a:solidFill>
                  <a:srgbClr val="231F20"/>
                </a:solidFill>
                <a:latin typeface="Arial"/>
                <a:cs typeface="Arial"/>
              </a:rPr>
              <a:t>Bibliography</a:t>
            </a:r>
            <a:endParaRPr sz="3500" b="1" u="sng" spc="-11" dirty="0">
              <a:solidFill>
                <a:srgbClr val="231F20"/>
              </a:solidFill>
              <a:latin typeface="Arial"/>
              <a:cs typeface="Arial"/>
            </a:endParaRPr>
          </a:p>
        </p:txBody>
      </p:sp>
      <p:sp>
        <p:nvSpPr>
          <p:cNvPr id="28" name="object 28"/>
          <p:cNvSpPr txBox="1"/>
          <p:nvPr/>
        </p:nvSpPr>
        <p:spPr>
          <a:xfrm>
            <a:off x="32731654" y="21389228"/>
            <a:ext cx="10418937" cy="7430817"/>
          </a:xfrm>
          <a:prstGeom prst="rect">
            <a:avLst/>
          </a:prstGeom>
        </p:spPr>
        <p:txBody>
          <a:bodyPr vert="horz" wrap="square" lIns="0" tIns="0" rIns="0" bIns="0" rtlCol="0">
            <a:spAutoFit/>
          </a:bodyPr>
          <a:lstStyle/>
          <a:p>
            <a:pPr marL="540683" marR="339558" indent="-514350">
              <a:lnSpc>
                <a:spcPct val="101800"/>
              </a:lnSpc>
              <a:buClr>
                <a:srgbClr val="231F20"/>
              </a:buClr>
              <a:buAutoNum type="arabicPeriod"/>
              <a:tabLst>
                <a:tab pos="370049" algn="l"/>
              </a:tabLst>
            </a:pPr>
            <a:r>
              <a:rPr lang="en-US" sz="2500" spc="11" dirty="0" err="1">
                <a:solidFill>
                  <a:srgbClr val="231F20"/>
                </a:solidFill>
                <a:latin typeface="Arial"/>
                <a:cs typeface="Arial"/>
              </a:rPr>
              <a:t>Farama</a:t>
            </a:r>
            <a:r>
              <a:rPr lang="en-US" sz="2500" spc="11" dirty="0">
                <a:solidFill>
                  <a:srgbClr val="231F20"/>
                </a:solidFill>
                <a:latin typeface="Arial"/>
                <a:cs typeface="Arial"/>
              </a:rPr>
              <a:t>-Foundation. </a:t>
            </a:r>
            <a:r>
              <a:rPr lang="en-US" sz="2500" spc="11" dirty="0" err="1">
                <a:solidFill>
                  <a:srgbClr val="231F20"/>
                </a:solidFill>
                <a:latin typeface="Arial"/>
                <a:cs typeface="Arial"/>
              </a:rPr>
              <a:t>Farama</a:t>
            </a:r>
            <a:r>
              <a:rPr lang="en-US" sz="2500" spc="11" dirty="0">
                <a:solidFill>
                  <a:srgbClr val="231F20"/>
                </a:solidFill>
                <a:latin typeface="Arial"/>
                <a:cs typeface="Arial"/>
              </a:rPr>
              <a:t> Foundation/ Gymnasium: An API standard for single-agent reinforcement learning environments, with popular reference environments and Related Utilities (formerly gym). GitHub. </a:t>
            </a:r>
            <a:r>
              <a:rPr lang="en-US" sz="2500" spc="11" dirty="0">
                <a:solidFill>
                  <a:srgbClr val="231F20"/>
                </a:solidFill>
                <a:latin typeface="Arial"/>
                <a:cs typeface="Arial"/>
                <a:hlinkClick r:id="rId2"/>
              </a:rPr>
              <a:t>https://github.com/Farama-Foundation/Gymnasium.git</a:t>
            </a:r>
            <a:r>
              <a:rPr lang="en-US" sz="2500" spc="11" dirty="0">
                <a:solidFill>
                  <a:srgbClr val="231F20"/>
                </a:solidFill>
                <a:latin typeface="Arial"/>
                <a:cs typeface="Arial"/>
              </a:rPr>
              <a:t> </a:t>
            </a:r>
          </a:p>
          <a:p>
            <a:pPr marL="540683" marR="339558" indent="-514350">
              <a:lnSpc>
                <a:spcPct val="101800"/>
              </a:lnSpc>
              <a:buClr>
                <a:srgbClr val="231F20"/>
              </a:buClr>
              <a:buAutoNum type="arabicPeriod"/>
              <a:tabLst>
                <a:tab pos="370049" algn="l"/>
              </a:tabLst>
            </a:pPr>
            <a:r>
              <a:rPr lang="en-US" sz="2500" spc="11" dirty="0">
                <a:solidFill>
                  <a:srgbClr val="231F20"/>
                </a:solidFill>
                <a:latin typeface="Arial"/>
                <a:cs typeface="Arial"/>
              </a:rPr>
              <a:t>Gymnasium documentation. Basic Usage - Gymnasium Documentation. </a:t>
            </a:r>
            <a:r>
              <a:rPr lang="en-US" sz="2500" spc="11" dirty="0">
                <a:solidFill>
                  <a:srgbClr val="231F20"/>
                </a:solidFill>
                <a:latin typeface="Arial"/>
                <a:cs typeface="Arial"/>
                <a:hlinkClick r:id="rId3"/>
              </a:rPr>
              <a:t>https://gymnasium.farama.org/content/basic_usage/</a:t>
            </a:r>
            <a:endParaRPr lang="en-US" sz="2500" spc="11" dirty="0">
              <a:solidFill>
                <a:srgbClr val="231F20"/>
              </a:solidFill>
              <a:latin typeface="Arial"/>
              <a:cs typeface="Arial"/>
            </a:endParaRPr>
          </a:p>
          <a:p>
            <a:pPr marL="540683" marR="339558" indent="-514350">
              <a:lnSpc>
                <a:spcPct val="101800"/>
              </a:lnSpc>
              <a:buClr>
                <a:srgbClr val="231F20"/>
              </a:buClr>
              <a:buAutoNum type="arabicPeriod"/>
              <a:tabLst>
                <a:tab pos="370049" algn="l"/>
              </a:tabLst>
            </a:pPr>
            <a:r>
              <a:rPr lang="en-US" sz="2500" spc="11" dirty="0">
                <a:solidFill>
                  <a:srgbClr val="231F20"/>
                </a:solidFill>
                <a:latin typeface="Arial"/>
                <a:cs typeface="Arial"/>
              </a:rPr>
              <a:t>Gymnasium documentation. Taxi - Gymnasium Documentation. </a:t>
            </a:r>
            <a:r>
              <a:rPr lang="en-US" sz="2500" spc="11" dirty="0">
                <a:solidFill>
                  <a:srgbClr val="231F20"/>
                </a:solidFill>
                <a:latin typeface="Arial"/>
                <a:cs typeface="Arial"/>
                <a:hlinkClick r:id="rId4"/>
              </a:rPr>
              <a:t>https://gymnasium.farama.org/environments/toy_text/taxi/</a:t>
            </a:r>
            <a:endParaRPr lang="en-US" sz="2500" spc="11" dirty="0">
              <a:solidFill>
                <a:srgbClr val="231F20"/>
              </a:solidFill>
              <a:latin typeface="Arial"/>
              <a:cs typeface="Arial"/>
            </a:endParaRPr>
          </a:p>
          <a:p>
            <a:pPr marL="540683" marR="339558" indent="-514350">
              <a:lnSpc>
                <a:spcPct val="101800"/>
              </a:lnSpc>
              <a:buClr>
                <a:srgbClr val="231F20"/>
              </a:buClr>
              <a:buAutoNum type="arabicPeriod"/>
              <a:tabLst>
                <a:tab pos="370049" algn="l"/>
              </a:tabLst>
            </a:pPr>
            <a:r>
              <a:rPr lang="en-US" sz="2500" spc="11" dirty="0">
                <a:solidFill>
                  <a:srgbClr val="231F20"/>
                </a:solidFill>
                <a:latin typeface="Arial"/>
                <a:cs typeface="Arial"/>
              </a:rPr>
              <a:t>Monte Carlo vs temporal difference learning - hugging face deep RL course. Monte Carlo vs Temporal Difference Learning - Hugging Face. </a:t>
            </a:r>
            <a:r>
              <a:rPr lang="en-US" sz="2500" spc="11" dirty="0">
                <a:solidFill>
                  <a:srgbClr val="231F20"/>
                </a:solidFill>
                <a:latin typeface="Arial"/>
                <a:cs typeface="Arial"/>
                <a:hlinkClick r:id="rId5"/>
              </a:rPr>
              <a:t>https://huggingface.co/learn/deep-rl-course/unit2/mc-vs-td</a:t>
            </a:r>
            <a:r>
              <a:rPr lang="en-US" sz="2500" spc="11" dirty="0">
                <a:solidFill>
                  <a:srgbClr val="231F20"/>
                </a:solidFill>
                <a:latin typeface="Arial"/>
                <a:cs typeface="Arial"/>
              </a:rPr>
              <a:t> </a:t>
            </a:r>
          </a:p>
          <a:p>
            <a:pPr marL="540683" marR="339558" indent="-514350">
              <a:lnSpc>
                <a:spcPct val="101800"/>
              </a:lnSpc>
              <a:buClr>
                <a:srgbClr val="231F20"/>
              </a:buClr>
              <a:buAutoNum type="arabicPeriod"/>
              <a:tabLst>
                <a:tab pos="370049" algn="l"/>
              </a:tabLst>
            </a:pPr>
            <a:r>
              <a:rPr lang="en-US" sz="2500" spc="11" dirty="0" err="1">
                <a:solidFill>
                  <a:srgbClr val="231F20"/>
                </a:solidFill>
                <a:latin typeface="Arial"/>
                <a:cs typeface="Arial"/>
              </a:rPr>
              <a:t>Valkov</a:t>
            </a:r>
            <a:r>
              <a:rPr lang="en-US" sz="2500" spc="11" dirty="0">
                <a:solidFill>
                  <a:srgbClr val="231F20"/>
                </a:solidFill>
                <a:latin typeface="Arial"/>
                <a:cs typeface="Arial"/>
              </a:rPr>
              <a:t>, V. (2019, April 4). Solving an MDP with Q-learning from scratch - deep reinforcement learning for hackers (part 1). Medium. </a:t>
            </a:r>
            <a:r>
              <a:rPr lang="en-US" sz="2500" spc="11" dirty="0">
                <a:solidFill>
                  <a:srgbClr val="231F20"/>
                </a:solidFill>
                <a:latin typeface="Arial"/>
                <a:cs typeface="Arial"/>
                <a:hlinkClick r:id="rId6"/>
              </a:rPr>
              <a:t>https://venelinvalkov.medium.com/solving-an-mdp-with-q-learning-from-scratch-deep-reinforcement-learning-for-hackers-part-1-45d1d360c120</a:t>
            </a:r>
            <a:r>
              <a:rPr lang="en-US" sz="2500" spc="11" dirty="0">
                <a:solidFill>
                  <a:srgbClr val="231F20"/>
                </a:solidFill>
                <a:latin typeface="Arial"/>
                <a:cs typeface="Arial"/>
              </a:rPr>
              <a:t> </a:t>
            </a:r>
            <a:endParaRPr lang="en-US" sz="2500" dirty="0">
              <a:latin typeface="Arial"/>
              <a:cs typeface="Arial"/>
            </a:endParaRPr>
          </a:p>
        </p:txBody>
      </p:sp>
      <p:sp>
        <p:nvSpPr>
          <p:cNvPr id="30" name="object 30"/>
          <p:cNvSpPr txBox="1"/>
          <p:nvPr/>
        </p:nvSpPr>
        <p:spPr>
          <a:xfrm>
            <a:off x="1572470" y="1775515"/>
            <a:ext cx="23201241" cy="766409"/>
          </a:xfrm>
          <a:prstGeom prst="rect">
            <a:avLst/>
          </a:prstGeom>
        </p:spPr>
        <p:txBody>
          <a:bodyPr vert="horz" wrap="square" lIns="0" tIns="0" rIns="0" bIns="0" rtlCol="0">
            <a:spAutoFit/>
          </a:bodyPr>
          <a:lstStyle/>
          <a:p>
            <a:pPr marL="27719">
              <a:lnSpc>
                <a:spcPts val="5969"/>
              </a:lnSpc>
            </a:pPr>
            <a:r>
              <a:rPr lang="en-US" sz="5000" spc="-76" dirty="0">
                <a:solidFill>
                  <a:srgbClr val="CD1445"/>
                </a:solidFill>
                <a:latin typeface="Arial"/>
                <a:cs typeface="Arial"/>
              </a:rPr>
              <a:t>PHY 5680 – THE OHIO STATE UNIVERSITY – DEPARTMENT OF PHYSICS</a:t>
            </a:r>
            <a:endParaRPr sz="5000" dirty="0">
              <a:latin typeface="Arial"/>
              <a:cs typeface="Arial"/>
            </a:endParaRPr>
          </a:p>
        </p:txBody>
      </p:sp>
      <p:sp>
        <p:nvSpPr>
          <p:cNvPr id="32" name="object 32"/>
          <p:cNvSpPr>
            <a:spLocks noGrp="1" noRot="1" noMove="1" noResize="1" noEditPoints="1" noAdjustHandles="1" noChangeArrowheads="1" noChangeShapeType="1"/>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chemeClr val="tx1"/>
            </a:solidFill>
            <a:miter lim="800000"/>
          </a:ln>
        </p:spPr>
        <p:txBody>
          <a:bodyPr wrap="square" lIns="0" tIns="0" rIns="0" bIns="0" rtlCol="0">
            <a:spAutoFit/>
          </a:bodyPr>
          <a:lstStyle/>
          <a:p>
            <a:endParaRPr/>
          </a:p>
        </p:txBody>
      </p:sp>
      <p:sp>
        <p:nvSpPr>
          <p:cNvPr id="37" name="TextBox 36"/>
          <p:cNvSpPr txBox="1"/>
          <p:nvPr/>
        </p:nvSpPr>
        <p:spPr>
          <a:xfrm>
            <a:off x="1685513" y="25554977"/>
            <a:ext cx="9149776" cy="3236720"/>
          </a:xfrm>
          <a:prstGeom prst="rect">
            <a:avLst/>
          </a:prstGeom>
          <a:noFill/>
        </p:spPr>
        <p:txBody>
          <a:bodyPr wrap="square" lIns="0" tIns="0" rIns="0" bIns="0" rtlCol="0">
            <a:spAutoFit/>
          </a:bodyPr>
          <a:lstStyle/>
          <a:p>
            <a:pPr>
              <a:lnSpc>
                <a:spcPct val="103000"/>
              </a:lnSpc>
              <a:spcBef>
                <a:spcPts val="655"/>
              </a:spcBef>
            </a:pPr>
            <a:r>
              <a:rPr lang="en-US" sz="2700" dirty="0">
                <a:latin typeface="Arial"/>
                <a:cs typeface="Arial"/>
              </a:rPr>
              <a:t>The taxi environment has an action space with 6 discrete states, and an observation space with 500 discrete states. The reward system is as follows:</a:t>
            </a:r>
          </a:p>
          <a:p>
            <a:pPr marL="457200" indent="-457200">
              <a:lnSpc>
                <a:spcPct val="103000"/>
              </a:lnSpc>
              <a:spcBef>
                <a:spcPts val="655"/>
              </a:spcBef>
              <a:buFont typeface="Arial" panose="020B0604020202020204" pitchFamily="34" charset="0"/>
              <a:buChar char="•"/>
            </a:pPr>
            <a:r>
              <a:rPr lang="en-US" sz="2700" dirty="0">
                <a:latin typeface="Arial"/>
                <a:cs typeface="Arial"/>
              </a:rPr>
              <a:t>-1 per step unless other reward is triggered.</a:t>
            </a:r>
          </a:p>
          <a:p>
            <a:pPr marL="457200" indent="-457200">
              <a:lnSpc>
                <a:spcPct val="103000"/>
              </a:lnSpc>
              <a:spcBef>
                <a:spcPts val="655"/>
              </a:spcBef>
              <a:buFont typeface="Arial" panose="020B0604020202020204" pitchFamily="34" charset="0"/>
              <a:buChar char="•"/>
            </a:pPr>
            <a:r>
              <a:rPr lang="en-US" sz="2700" dirty="0">
                <a:latin typeface="Arial"/>
                <a:cs typeface="Arial"/>
              </a:rPr>
              <a:t>+20 for delivering the passenger.</a:t>
            </a:r>
          </a:p>
          <a:p>
            <a:pPr marL="457200" indent="-457200">
              <a:lnSpc>
                <a:spcPct val="103000"/>
              </a:lnSpc>
              <a:spcBef>
                <a:spcPts val="655"/>
              </a:spcBef>
              <a:buFont typeface="Arial" panose="020B0604020202020204" pitchFamily="34" charset="0"/>
              <a:buChar char="•"/>
            </a:pPr>
            <a:r>
              <a:rPr lang="en-US" sz="2700" dirty="0">
                <a:latin typeface="Arial"/>
                <a:cs typeface="Arial"/>
              </a:rPr>
              <a:t>-10 for executing the “pickup” and “drop-off” actions illegally. </a:t>
            </a:r>
          </a:p>
        </p:txBody>
      </p:sp>
      <p:sp>
        <p:nvSpPr>
          <p:cNvPr id="38" name="object 15"/>
          <p:cNvSpPr txBox="1"/>
          <p:nvPr/>
        </p:nvSpPr>
        <p:spPr>
          <a:xfrm>
            <a:off x="1572469" y="18773924"/>
            <a:ext cx="6096000"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Taxi Interface Rendered on OSC</a:t>
            </a:r>
            <a:endParaRPr sz="2700" dirty="0">
              <a:latin typeface="Arial"/>
              <a:cs typeface="Arial"/>
            </a:endParaRPr>
          </a:p>
        </p:txBody>
      </p:sp>
      <p:sp>
        <p:nvSpPr>
          <p:cNvPr id="39" name="object 15"/>
          <p:cNvSpPr txBox="1"/>
          <p:nvPr/>
        </p:nvSpPr>
        <p:spPr>
          <a:xfrm>
            <a:off x="22595938" y="19299072"/>
            <a:ext cx="5311029"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Generations And Their Scores</a:t>
            </a:r>
            <a:endParaRPr sz="2700" dirty="0">
              <a:latin typeface="Arial"/>
              <a:cs typeface="Arial"/>
            </a:endParaRPr>
          </a:p>
        </p:txBody>
      </p:sp>
      <p:sp>
        <p:nvSpPr>
          <p:cNvPr id="42" name="object 40"/>
          <p:cNvSpPr txBox="1"/>
          <p:nvPr/>
        </p:nvSpPr>
        <p:spPr>
          <a:xfrm>
            <a:off x="23941915" y="29925819"/>
            <a:ext cx="18020973" cy="871970"/>
          </a:xfrm>
          <a:prstGeom prst="rect">
            <a:avLst/>
          </a:prstGeom>
        </p:spPr>
        <p:txBody>
          <a:bodyPr vert="horz" wrap="square" lIns="0" tIns="0" rIns="0" bIns="0" rtlCol="0">
            <a:spAutoFit/>
          </a:bodyPr>
          <a:lstStyle/>
          <a:p>
            <a:pPr marL="27719" algn="r">
              <a:lnSpc>
                <a:spcPct val="120000"/>
              </a:lnSpc>
            </a:pPr>
            <a:r>
              <a:rPr lang="en-US" sz="5200" spc="11" dirty="0">
                <a:solidFill>
                  <a:srgbClr val="9B002D"/>
                </a:solidFill>
                <a:latin typeface="Arial"/>
                <a:cs typeface="Arial"/>
              </a:rPr>
              <a:t>https://github.com/Pallav-Pant/BigDataProject.git</a:t>
            </a:r>
            <a:endParaRPr sz="5200" dirty="0">
              <a:solidFill>
                <a:srgbClr val="9B002D"/>
              </a:solidFill>
              <a:latin typeface="Arial"/>
              <a:cs typeface="Arial"/>
            </a:endParaRPr>
          </a:p>
        </p:txBody>
      </p:sp>
      <p:pic>
        <p:nvPicPr>
          <p:cNvPr id="43" name="Picture 42" descr="TheOhioStateUniversity-2C-HorizK-PANTONE.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9034" y="29895731"/>
            <a:ext cx="8241396" cy="1193869"/>
          </a:xfrm>
          <a:prstGeom prst="rect">
            <a:avLst/>
          </a:prstGeom>
        </p:spPr>
      </p:pic>
      <p:sp>
        <p:nvSpPr>
          <p:cNvPr id="44" name="object 17"/>
          <p:cNvSpPr/>
          <p:nvPr/>
        </p:nvSpPr>
        <p:spPr>
          <a:xfrm>
            <a:off x="1597052" y="6483927"/>
            <a:ext cx="40625007" cy="600164"/>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pic>
        <p:nvPicPr>
          <p:cNvPr id="8" name="Picture 7" descr="A graph with a line">
            <a:extLst>
              <a:ext uri="{FF2B5EF4-FFF2-40B4-BE49-F238E27FC236}">
                <a16:creationId xmlns:a16="http://schemas.microsoft.com/office/drawing/2014/main" id="{836EB522-8393-C73A-88BA-0666621CB49A}"/>
              </a:ext>
            </a:extLst>
          </p:cNvPr>
          <p:cNvPicPr>
            <a:picLocks noChangeAspect="1"/>
          </p:cNvPicPr>
          <p:nvPr/>
        </p:nvPicPr>
        <p:blipFill rotWithShape="1">
          <a:blip r:embed="rId8">
            <a:extLst>
              <a:ext uri="{28A0092B-C50C-407E-A947-70E740481C1C}">
                <a14:useLocalDpi xmlns:a14="http://schemas.microsoft.com/office/drawing/2010/main" val="0"/>
              </a:ext>
            </a:extLst>
          </a:blip>
          <a:srcRect t="8532"/>
          <a:stretch/>
        </p:blipFill>
        <p:spPr>
          <a:xfrm>
            <a:off x="33316831" y="7758037"/>
            <a:ext cx="9001893" cy="6175430"/>
          </a:xfrm>
          <a:prstGeom prst="rect">
            <a:avLst/>
          </a:prstGeom>
        </p:spPr>
      </p:pic>
      <p:pic>
        <p:nvPicPr>
          <p:cNvPr id="6" name="Picture 5" descr="A video game screen with cars and a teddy bear&#10;&#10;Description automatically generated">
            <a:extLst>
              <a:ext uri="{FF2B5EF4-FFF2-40B4-BE49-F238E27FC236}">
                <a16:creationId xmlns:a16="http://schemas.microsoft.com/office/drawing/2014/main" id="{27266E71-C547-0194-F0F9-FC712B3747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7052" y="19418976"/>
            <a:ext cx="8741009" cy="5560845"/>
          </a:xfrm>
          <a:prstGeom prst="rect">
            <a:avLst/>
          </a:prstGeom>
        </p:spPr>
      </p:pic>
      <p:pic>
        <p:nvPicPr>
          <p:cNvPr id="45" name="Picture 44" descr="A screenshot of a computer screen&#10;&#10;Description automatically generated">
            <a:extLst>
              <a:ext uri="{FF2B5EF4-FFF2-40B4-BE49-F238E27FC236}">
                <a16:creationId xmlns:a16="http://schemas.microsoft.com/office/drawing/2014/main" id="{E741A34B-9CFA-9C72-67CE-9FD4B6E81B52}"/>
              </a:ext>
            </a:extLst>
          </p:cNvPr>
          <p:cNvPicPr>
            <a:picLocks noChangeAspect="1"/>
          </p:cNvPicPr>
          <p:nvPr/>
        </p:nvPicPr>
        <p:blipFill rotWithShape="1">
          <a:blip r:embed="rId10">
            <a:extLst>
              <a:ext uri="{28A0092B-C50C-407E-A947-70E740481C1C}">
                <a14:useLocalDpi xmlns:a14="http://schemas.microsoft.com/office/drawing/2010/main" val="0"/>
              </a:ext>
            </a:extLst>
          </a:blip>
          <a:srcRect b="55586"/>
          <a:stretch/>
        </p:blipFill>
        <p:spPr>
          <a:xfrm>
            <a:off x="22646314" y="19866743"/>
            <a:ext cx="8765252" cy="4053057"/>
          </a:xfrm>
          <a:prstGeom prst="rect">
            <a:avLst/>
          </a:prstGeom>
        </p:spPr>
      </p:pic>
      <p:pic>
        <p:nvPicPr>
          <p:cNvPr id="47" name="Picture 46" descr="A close-up of a person's face&#10;&#10;Description automatically generated">
            <a:extLst>
              <a:ext uri="{FF2B5EF4-FFF2-40B4-BE49-F238E27FC236}">
                <a16:creationId xmlns:a16="http://schemas.microsoft.com/office/drawing/2014/main" id="{A4958B6E-9E59-291D-CF18-D9C3DCE99AF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40077" y="24383262"/>
            <a:ext cx="8574826" cy="2133395"/>
          </a:xfrm>
          <a:prstGeom prst="rect">
            <a:avLst/>
          </a:prstGeom>
        </p:spPr>
      </p:pic>
      <p:sp>
        <p:nvSpPr>
          <p:cNvPr id="49" name="TextBox 48">
            <a:extLst>
              <a:ext uri="{FF2B5EF4-FFF2-40B4-BE49-F238E27FC236}">
                <a16:creationId xmlns:a16="http://schemas.microsoft.com/office/drawing/2014/main" id="{50C443BD-4DBA-901F-562C-9A9A8449CD88}"/>
              </a:ext>
            </a:extLst>
          </p:cNvPr>
          <p:cNvSpPr txBox="1"/>
          <p:nvPr/>
        </p:nvSpPr>
        <p:spPr>
          <a:xfrm>
            <a:off x="22654204" y="26753005"/>
            <a:ext cx="8976768" cy="1754326"/>
          </a:xfrm>
          <a:prstGeom prst="rect">
            <a:avLst/>
          </a:prstGeom>
          <a:noFill/>
        </p:spPr>
        <p:txBody>
          <a:bodyPr wrap="square" rtlCol="0">
            <a:spAutoFit/>
          </a:bodyPr>
          <a:lstStyle/>
          <a:p>
            <a:r>
              <a:rPr lang="en-US" sz="2700" dirty="0">
                <a:latin typeface="Arial" panose="020B0604020202020204" pitchFamily="34" charset="0"/>
                <a:cs typeface="Arial" panose="020B0604020202020204" pitchFamily="34" charset="0"/>
              </a:rPr>
              <a:t>The increase in the average score per generation looks almost linear between generations 1200 and 4600. Following that, the score starts plateauing around generation 6000 with an average score close to 7.9.</a:t>
            </a:r>
          </a:p>
        </p:txBody>
      </p:sp>
      <p:pic>
        <p:nvPicPr>
          <p:cNvPr id="7" name="Picture 6">
            <a:extLst>
              <a:ext uri="{FF2B5EF4-FFF2-40B4-BE49-F238E27FC236}">
                <a16:creationId xmlns:a16="http://schemas.microsoft.com/office/drawing/2014/main" id="{DFF7A26F-71CA-880D-4497-03B78469EA5E}"/>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12105310" y="17328308"/>
            <a:ext cx="9164977" cy="2062120"/>
          </a:xfrm>
          <a:prstGeom prst="rect">
            <a:avLst/>
          </a:prstGeom>
        </p:spPr>
      </p:pic>
      <p:sp>
        <p:nvSpPr>
          <p:cNvPr id="9" name="TextBox 8">
            <a:extLst>
              <a:ext uri="{FF2B5EF4-FFF2-40B4-BE49-F238E27FC236}">
                <a16:creationId xmlns:a16="http://schemas.microsoft.com/office/drawing/2014/main" id="{701CA45C-03E9-9063-A531-14BA729BDEA8}"/>
              </a:ext>
            </a:extLst>
          </p:cNvPr>
          <p:cNvSpPr txBox="1"/>
          <p:nvPr/>
        </p:nvSpPr>
        <p:spPr>
          <a:xfrm>
            <a:off x="12088073" y="19348657"/>
            <a:ext cx="9097096" cy="4170309"/>
          </a:xfrm>
          <a:prstGeom prst="rect">
            <a:avLst/>
          </a:prstGeom>
          <a:noFill/>
        </p:spPr>
        <p:txBody>
          <a:bodyPr wrap="square" rtlCol="0">
            <a:spAutoFit/>
          </a:bodyPr>
          <a:lstStyle/>
          <a:p>
            <a:pPr marL="19958">
              <a:lnSpc>
                <a:spcPct val="110000"/>
              </a:lnSpc>
            </a:pPr>
            <a:r>
              <a:rPr lang="en-US" sz="2700" b="1" spc="11" dirty="0">
                <a:solidFill>
                  <a:srgbClr val="4C4D4F"/>
                </a:solidFill>
                <a:latin typeface="Arial"/>
                <a:cs typeface="Arial"/>
              </a:rPr>
              <a:t>Alternatives that we Tried</a:t>
            </a:r>
          </a:p>
          <a:p>
            <a:pPr marL="19958">
              <a:lnSpc>
                <a:spcPct val="110000"/>
              </a:lnSpc>
            </a:pPr>
            <a:r>
              <a:rPr lang="en-US" sz="2700" spc="11" dirty="0">
                <a:solidFill>
                  <a:srgbClr val="231F20"/>
                </a:solidFill>
                <a:latin typeface="Arial"/>
                <a:cs typeface="Arial"/>
              </a:rPr>
              <a:t>A possible alternative to the “Tabular” method we decided on is a Deep-Learning Method which involves neural networks to predict the Q-values instead.</a:t>
            </a:r>
          </a:p>
          <a:p>
            <a:pPr marL="19958">
              <a:lnSpc>
                <a:spcPct val="110000"/>
              </a:lnSpc>
            </a:pPr>
            <a:r>
              <a:rPr lang="en-US" sz="2700" spc="11" dirty="0">
                <a:solidFill>
                  <a:srgbClr val="231F20"/>
                </a:solidFill>
                <a:latin typeface="Arial"/>
                <a:cs typeface="Arial"/>
              </a:rPr>
              <a:t>An alternative to the Temporal-Difference method is the Monte Carlo method, which updates the Q-values after the termination of the environment based on a “return.”</a:t>
            </a:r>
          </a:p>
          <a:p>
            <a:pPr marL="19958">
              <a:lnSpc>
                <a:spcPct val="110000"/>
              </a:lnSpc>
            </a:pPr>
            <a:r>
              <a:rPr lang="en-US" sz="2700" spc="11" dirty="0">
                <a:solidFill>
                  <a:srgbClr val="231F20"/>
                </a:solidFill>
                <a:latin typeface="Arial"/>
                <a:cs typeface="Arial"/>
              </a:rPr>
              <a:t>However, these methods were not optimal for Taxi in the end.</a:t>
            </a:r>
          </a:p>
        </p:txBody>
      </p:sp>
      <p:pic>
        <p:nvPicPr>
          <p:cNvPr id="12" name="Picture 11">
            <a:extLst>
              <a:ext uri="{FF2B5EF4-FFF2-40B4-BE49-F238E27FC236}">
                <a16:creationId xmlns:a16="http://schemas.microsoft.com/office/drawing/2014/main" id="{9BE03243-B900-B108-F91A-8EE287C64744}"/>
              </a:ext>
            </a:extLst>
          </p:cNvPr>
          <p:cNvPicPr>
            <a:picLocks noGrp="1" noRot="1" noChangeAspect="1" noMove="1" noResize="1" noEditPoints="1" noAdjustHandles="1" noChangeArrowheads="1" noChangeShapeType="1" noCrop="1"/>
          </p:cNvPicPr>
          <p:nvPr/>
        </p:nvPicPr>
        <p:blipFill>
          <a:blip r:embed="rId13"/>
          <a:stretch>
            <a:fillRect/>
          </a:stretch>
        </p:blipFill>
        <p:spPr>
          <a:xfrm>
            <a:off x="13286392" y="25650286"/>
            <a:ext cx="6988348" cy="1200214"/>
          </a:xfrm>
          <a:prstGeom prst="rect">
            <a:avLst/>
          </a:prstGeom>
        </p:spPr>
      </p:pic>
      <p:sp>
        <p:nvSpPr>
          <p:cNvPr id="14" name="object 23">
            <a:extLst>
              <a:ext uri="{FF2B5EF4-FFF2-40B4-BE49-F238E27FC236}">
                <a16:creationId xmlns:a16="http://schemas.microsoft.com/office/drawing/2014/main" id="{36937B41-A51C-24B7-FBFF-413282620F40}"/>
              </a:ext>
            </a:extLst>
          </p:cNvPr>
          <p:cNvSpPr txBox="1"/>
          <p:nvPr/>
        </p:nvSpPr>
        <p:spPr>
          <a:xfrm>
            <a:off x="22597209" y="7031586"/>
            <a:ext cx="9199684" cy="1661993"/>
          </a:xfrm>
          <a:prstGeom prst="rect">
            <a:avLst/>
          </a:prstGeom>
        </p:spPr>
        <p:txBody>
          <a:bodyPr vert="horz" wrap="square" lIns="0" tIns="0" rIns="0" bIns="0" rtlCol="0">
            <a:spAutoFit/>
          </a:bodyPr>
          <a:lstStyle/>
          <a:p>
            <a:pPr marL="27719"/>
            <a:r>
              <a:rPr lang="en-US" sz="2700" spc="11" dirty="0">
                <a:solidFill>
                  <a:srgbClr val="231F20"/>
                </a:solidFill>
                <a:latin typeface="Arial"/>
                <a:cs typeface="Arial"/>
              </a:rPr>
              <a:t>This implies that for any state, and action combination, the Q-values depend on all the state-action pairs that follow. </a:t>
            </a:r>
          </a:p>
          <a:p>
            <a:pPr marL="27719"/>
            <a:r>
              <a:rPr lang="en-US" sz="2700" spc="11" dirty="0">
                <a:solidFill>
                  <a:srgbClr val="231F20"/>
                </a:solidFill>
                <a:latin typeface="Arial"/>
                <a:cs typeface="Arial"/>
              </a:rPr>
              <a:t>In the context of the Temporal-difference method, we can approach the Q-values using the following equation:</a:t>
            </a:r>
          </a:p>
        </p:txBody>
      </p:sp>
      <p:pic>
        <p:nvPicPr>
          <p:cNvPr id="31" name="Picture 30">
            <a:extLst>
              <a:ext uri="{FF2B5EF4-FFF2-40B4-BE49-F238E27FC236}">
                <a16:creationId xmlns:a16="http://schemas.microsoft.com/office/drawing/2014/main" id="{2FE54665-E91B-AEB3-6943-59BE90B7DD3D}"/>
              </a:ext>
            </a:extLst>
          </p:cNvPr>
          <p:cNvPicPr>
            <a:picLocks noChangeAspect="1"/>
          </p:cNvPicPr>
          <p:nvPr/>
        </p:nvPicPr>
        <p:blipFill>
          <a:blip r:embed="rId14"/>
          <a:stretch>
            <a:fillRect/>
          </a:stretch>
        </p:blipFill>
        <p:spPr>
          <a:xfrm>
            <a:off x="22288815" y="8693579"/>
            <a:ext cx="9817305" cy="10923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TotalTime>
  <Words>1117</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Ariel</vt:lpstr>
      <vt:lpstr>Calibri</vt:lpstr>
      <vt:lpstr>Capita-Bold</vt:lpstr>
      <vt:lpstr>Office Theme</vt:lpstr>
      <vt:lpstr>Reinforcement Learning for Taxi Pallav Pant, Joshua Lahr, Shannon Flaherty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Shannon Flaherty</dc:creator>
  <cp:lastModifiedBy>Flaherty, Shannon</cp:lastModifiedBy>
  <cp:revision>81</cp:revision>
  <dcterms:created xsi:type="dcterms:W3CDTF">2013-07-30T11:46:00Z</dcterms:created>
  <dcterms:modified xsi:type="dcterms:W3CDTF">2023-12-12T16:44:12Z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