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17F5FE-1C6D-4A53-920B-E570442EBE4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3AAE90-F509-4B93-99D5-FC77D5B1541C}">
      <dgm:prSet/>
      <dgm:spPr/>
      <dgm:t>
        <a:bodyPr/>
        <a:lstStyle/>
        <a:p>
          <a:r>
            <a:rPr lang="en-US" b="0" i="0" dirty="0"/>
            <a:t>All assets and liabilities of the transferor company, after amalgamation becomes the assets and liabilities of the transferee company.</a:t>
          </a:r>
          <a:endParaRPr lang="en-US" dirty="0"/>
        </a:p>
      </dgm:t>
    </dgm:pt>
    <dgm:pt modelId="{8C600E5E-217F-4283-9B57-053816013704}" type="parTrans" cxnId="{EF898141-28D9-403A-8347-F743251A982C}">
      <dgm:prSet/>
      <dgm:spPr/>
      <dgm:t>
        <a:bodyPr/>
        <a:lstStyle/>
        <a:p>
          <a:endParaRPr lang="en-US"/>
        </a:p>
      </dgm:t>
    </dgm:pt>
    <dgm:pt modelId="{E71EA98F-3A1D-4512-819F-137A323477FB}" type="sibTrans" cxnId="{EF898141-28D9-403A-8347-F743251A982C}">
      <dgm:prSet/>
      <dgm:spPr/>
      <dgm:t>
        <a:bodyPr/>
        <a:lstStyle/>
        <a:p>
          <a:endParaRPr lang="en-US"/>
        </a:p>
      </dgm:t>
    </dgm:pt>
    <dgm:pt modelId="{2BE80F65-1966-4413-BC0A-EE92477416EE}">
      <dgm:prSet/>
      <dgm:spPr/>
      <dgm:t>
        <a:bodyPr/>
        <a:lstStyle/>
        <a:p>
          <a:r>
            <a:rPr lang="en-US" b="0" i="0"/>
            <a:t>Shareholders not less than 90% of the face value of equity shares of the transferor company (other than the equity shares already held therein, immediately before the amalgamation, by the transferee company or its subsidiaries or their nominees) become equity share holders of the transferee company by virtue of the amalgamation. </a:t>
          </a:r>
          <a:endParaRPr lang="en-US"/>
        </a:p>
      </dgm:t>
    </dgm:pt>
    <dgm:pt modelId="{C26F44D7-44FB-4D1E-BA8D-EFE4F45E90F9}" type="parTrans" cxnId="{5B8B284B-307C-4522-8E6C-4488363D0AE5}">
      <dgm:prSet/>
      <dgm:spPr/>
      <dgm:t>
        <a:bodyPr/>
        <a:lstStyle/>
        <a:p>
          <a:endParaRPr lang="en-US"/>
        </a:p>
      </dgm:t>
    </dgm:pt>
    <dgm:pt modelId="{810ED443-E68C-4BE0-9AC5-FA4E196C530E}" type="sibTrans" cxnId="{5B8B284B-307C-4522-8E6C-4488363D0AE5}">
      <dgm:prSet/>
      <dgm:spPr/>
      <dgm:t>
        <a:bodyPr/>
        <a:lstStyle/>
        <a:p>
          <a:endParaRPr lang="en-US"/>
        </a:p>
      </dgm:t>
    </dgm:pt>
    <dgm:pt modelId="{8D3A45B8-47E6-4DAA-856C-E3E1394F820E}">
      <dgm:prSet/>
      <dgm:spPr/>
      <dgm:t>
        <a:bodyPr/>
        <a:lstStyle/>
        <a:p>
          <a:r>
            <a:rPr lang="en-US"/>
            <a:t>The consideration for the amalgamation receivable by those equity shareholders of the transferor company who agree to become equity shareholders of the transferee company is discharged by the transferee company wholly by the issue of equity shares in the transferee company, except that cash may be paid in respect of any fractional shares.</a:t>
          </a:r>
        </a:p>
      </dgm:t>
    </dgm:pt>
    <dgm:pt modelId="{626DDDC0-C367-4BF4-A569-79043F87C46B}" type="parTrans" cxnId="{4C69226D-EBB9-4033-BDA4-A58E05C7271A}">
      <dgm:prSet/>
      <dgm:spPr/>
      <dgm:t>
        <a:bodyPr/>
        <a:lstStyle/>
        <a:p>
          <a:endParaRPr lang="en-US"/>
        </a:p>
      </dgm:t>
    </dgm:pt>
    <dgm:pt modelId="{023C8A42-4EAB-4F26-82F3-32620BCCD3A8}" type="sibTrans" cxnId="{4C69226D-EBB9-4033-BDA4-A58E05C7271A}">
      <dgm:prSet/>
      <dgm:spPr/>
      <dgm:t>
        <a:bodyPr/>
        <a:lstStyle/>
        <a:p>
          <a:endParaRPr lang="en-US"/>
        </a:p>
      </dgm:t>
    </dgm:pt>
    <dgm:pt modelId="{9A0EC771-F4C8-4D35-B916-F162CC95A3A5}" type="pres">
      <dgm:prSet presAssocID="{2517F5FE-1C6D-4A53-920B-E570442EBE45}" presName="linear" presStyleCnt="0">
        <dgm:presLayoutVars>
          <dgm:animLvl val="lvl"/>
          <dgm:resizeHandles val="exact"/>
        </dgm:presLayoutVars>
      </dgm:prSet>
      <dgm:spPr/>
    </dgm:pt>
    <dgm:pt modelId="{90A6D3FA-87BA-4D43-8990-8456D9E723A9}" type="pres">
      <dgm:prSet presAssocID="{253AAE90-F509-4B93-99D5-FC77D5B1541C}" presName="parentText" presStyleLbl="node1" presStyleIdx="0" presStyleCnt="3">
        <dgm:presLayoutVars>
          <dgm:chMax val="0"/>
          <dgm:bulletEnabled val="1"/>
        </dgm:presLayoutVars>
      </dgm:prSet>
      <dgm:spPr/>
    </dgm:pt>
    <dgm:pt modelId="{EB4C5149-5241-4CDD-9C37-431525D1E51B}" type="pres">
      <dgm:prSet presAssocID="{E71EA98F-3A1D-4512-819F-137A323477FB}" presName="spacer" presStyleCnt="0"/>
      <dgm:spPr/>
    </dgm:pt>
    <dgm:pt modelId="{E2374DD1-FC1B-431C-B42B-8351E29B7447}" type="pres">
      <dgm:prSet presAssocID="{2BE80F65-1966-4413-BC0A-EE92477416EE}" presName="parentText" presStyleLbl="node1" presStyleIdx="1" presStyleCnt="3">
        <dgm:presLayoutVars>
          <dgm:chMax val="0"/>
          <dgm:bulletEnabled val="1"/>
        </dgm:presLayoutVars>
      </dgm:prSet>
      <dgm:spPr/>
    </dgm:pt>
    <dgm:pt modelId="{82EAF813-A6C5-426F-83D4-85D33F9250CD}" type="pres">
      <dgm:prSet presAssocID="{810ED443-E68C-4BE0-9AC5-FA4E196C530E}" presName="spacer" presStyleCnt="0"/>
      <dgm:spPr/>
    </dgm:pt>
    <dgm:pt modelId="{558DD992-4A29-4A23-81C7-0B08DBE78AB4}" type="pres">
      <dgm:prSet presAssocID="{8D3A45B8-47E6-4DAA-856C-E3E1394F820E}" presName="parentText" presStyleLbl="node1" presStyleIdx="2" presStyleCnt="3">
        <dgm:presLayoutVars>
          <dgm:chMax val="0"/>
          <dgm:bulletEnabled val="1"/>
        </dgm:presLayoutVars>
      </dgm:prSet>
      <dgm:spPr/>
    </dgm:pt>
  </dgm:ptLst>
  <dgm:cxnLst>
    <dgm:cxn modelId="{DE3A1F25-1C7E-4D31-B591-6E3CCB47A813}" type="presOf" srcId="{8D3A45B8-47E6-4DAA-856C-E3E1394F820E}" destId="{558DD992-4A29-4A23-81C7-0B08DBE78AB4}" srcOrd="0" destOrd="0" presId="urn:microsoft.com/office/officeart/2005/8/layout/vList2"/>
    <dgm:cxn modelId="{EF898141-28D9-403A-8347-F743251A982C}" srcId="{2517F5FE-1C6D-4A53-920B-E570442EBE45}" destId="{253AAE90-F509-4B93-99D5-FC77D5B1541C}" srcOrd="0" destOrd="0" parTransId="{8C600E5E-217F-4283-9B57-053816013704}" sibTransId="{E71EA98F-3A1D-4512-819F-137A323477FB}"/>
    <dgm:cxn modelId="{5B8B284B-307C-4522-8E6C-4488363D0AE5}" srcId="{2517F5FE-1C6D-4A53-920B-E570442EBE45}" destId="{2BE80F65-1966-4413-BC0A-EE92477416EE}" srcOrd="1" destOrd="0" parTransId="{C26F44D7-44FB-4D1E-BA8D-EFE4F45E90F9}" sibTransId="{810ED443-E68C-4BE0-9AC5-FA4E196C530E}"/>
    <dgm:cxn modelId="{4C69226D-EBB9-4033-BDA4-A58E05C7271A}" srcId="{2517F5FE-1C6D-4A53-920B-E570442EBE45}" destId="{8D3A45B8-47E6-4DAA-856C-E3E1394F820E}" srcOrd="2" destOrd="0" parTransId="{626DDDC0-C367-4BF4-A569-79043F87C46B}" sibTransId="{023C8A42-4EAB-4F26-82F3-32620BCCD3A8}"/>
    <dgm:cxn modelId="{6370CF4D-0924-4185-B98D-F2AD385B6086}" type="presOf" srcId="{2BE80F65-1966-4413-BC0A-EE92477416EE}" destId="{E2374DD1-FC1B-431C-B42B-8351E29B7447}" srcOrd="0" destOrd="0" presId="urn:microsoft.com/office/officeart/2005/8/layout/vList2"/>
    <dgm:cxn modelId="{97D5FDD3-9FF0-45B5-86AF-0CB348F4EFF9}" type="presOf" srcId="{253AAE90-F509-4B93-99D5-FC77D5B1541C}" destId="{90A6D3FA-87BA-4D43-8990-8456D9E723A9}" srcOrd="0" destOrd="0" presId="urn:microsoft.com/office/officeart/2005/8/layout/vList2"/>
    <dgm:cxn modelId="{A07E59D8-7AD1-4A55-8CEA-DA017054A518}" type="presOf" srcId="{2517F5FE-1C6D-4A53-920B-E570442EBE45}" destId="{9A0EC771-F4C8-4D35-B916-F162CC95A3A5}" srcOrd="0" destOrd="0" presId="urn:microsoft.com/office/officeart/2005/8/layout/vList2"/>
    <dgm:cxn modelId="{A22E31AF-228E-4420-A599-790B66DD5013}" type="presParOf" srcId="{9A0EC771-F4C8-4D35-B916-F162CC95A3A5}" destId="{90A6D3FA-87BA-4D43-8990-8456D9E723A9}" srcOrd="0" destOrd="0" presId="urn:microsoft.com/office/officeart/2005/8/layout/vList2"/>
    <dgm:cxn modelId="{22D29B9F-0D3C-44A3-A6BA-C3605802C097}" type="presParOf" srcId="{9A0EC771-F4C8-4D35-B916-F162CC95A3A5}" destId="{EB4C5149-5241-4CDD-9C37-431525D1E51B}" srcOrd="1" destOrd="0" presId="urn:microsoft.com/office/officeart/2005/8/layout/vList2"/>
    <dgm:cxn modelId="{D38E8650-0615-4863-BFF2-E6E2759EA8AC}" type="presParOf" srcId="{9A0EC771-F4C8-4D35-B916-F162CC95A3A5}" destId="{E2374DD1-FC1B-431C-B42B-8351E29B7447}" srcOrd="2" destOrd="0" presId="urn:microsoft.com/office/officeart/2005/8/layout/vList2"/>
    <dgm:cxn modelId="{530C8841-2812-4620-94D3-80756B601D49}" type="presParOf" srcId="{9A0EC771-F4C8-4D35-B916-F162CC95A3A5}" destId="{82EAF813-A6C5-426F-83D4-85D33F9250CD}" srcOrd="3" destOrd="0" presId="urn:microsoft.com/office/officeart/2005/8/layout/vList2"/>
    <dgm:cxn modelId="{8255BE09-1393-4EC1-BBC2-3F978DD76AE0}" type="presParOf" srcId="{9A0EC771-F4C8-4D35-B916-F162CC95A3A5}" destId="{558DD992-4A29-4A23-81C7-0B08DBE78AB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17F5FE-1C6D-4A53-920B-E570442EBE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81C0CD-4189-4723-8075-A8CF2D58A484}">
      <dgm:prSet/>
      <dgm:spPr/>
      <dgm:t>
        <a:bodyPr/>
        <a:lstStyle/>
        <a:p>
          <a:r>
            <a:rPr lang="en-US" b="0" i="0" dirty="0">
              <a:solidFill>
                <a:schemeClr val="bg1">
                  <a:lumMod val="95000"/>
                </a:schemeClr>
              </a:solidFill>
              <a:effectLst/>
              <a:latin typeface="ff5"/>
            </a:rPr>
            <a:t>The business of the transferor company is intended to be carried on, after the amalgamation, by the transferee company.</a:t>
          </a:r>
          <a:r>
            <a:rPr lang="en-US" b="0" i="0" dirty="0">
              <a:solidFill>
                <a:srgbClr val="000000"/>
              </a:solidFill>
              <a:effectLst/>
              <a:latin typeface="ff5"/>
            </a:rPr>
            <a:t> </a:t>
          </a:r>
        </a:p>
      </dgm:t>
    </dgm:pt>
    <dgm:pt modelId="{46CAE00A-3F61-4C51-968E-95E78312272F}" type="parTrans" cxnId="{D4D79594-4E63-4F44-ABCC-1632F8D03C37}">
      <dgm:prSet/>
      <dgm:spPr/>
      <dgm:t>
        <a:bodyPr/>
        <a:lstStyle/>
        <a:p>
          <a:endParaRPr lang="en-IN"/>
        </a:p>
      </dgm:t>
    </dgm:pt>
    <dgm:pt modelId="{65666AEF-1FCD-44A5-B772-E32D313276BC}" type="sibTrans" cxnId="{D4D79594-4E63-4F44-ABCC-1632F8D03C37}">
      <dgm:prSet/>
      <dgm:spPr/>
      <dgm:t>
        <a:bodyPr/>
        <a:lstStyle/>
        <a:p>
          <a:endParaRPr lang="en-IN"/>
        </a:p>
      </dgm:t>
    </dgm:pt>
    <dgm:pt modelId="{29379040-DDD9-4A8F-B8E9-FD2D855C509D}">
      <dgm:prSet/>
      <dgm:spPr/>
      <dgm:t>
        <a:bodyPr/>
        <a:lstStyle/>
        <a:p>
          <a:r>
            <a:rPr lang="en-US" b="0" i="0" dirty="0">
              <a:solidFill>
                <a:schemeClr val="bg1"/>
              </a:solidFill>
              <a:effectLst/>
              <a:latin typeface="ff5"/>
            </a:rPr>
            <a:t>No adjustment is intended to be made to the book values of the assets and liabilities of the transferor company when they are incorporated in the financial statement of the transferee company except to ensure uniformity accounting policies.</a:t>
          </a:r>
        </a:p>
      </dgm:t>
    </dgm:pt>
    <dgm:pt modelId="{AE4C0922-25B5-4F12-8540-C5F73D145B5D}" type="parTrans" cxnId="{676277EE-D11D-407D-9E9A-166931F78876}">
      <dgm:prSet/>
      <dgm:spPr/>
      <dgm:t>
        <a:bodyPr/>
        <a:lstStyle/>
        <a:p>
          <a:endParaRPr lang="en-IN"/>
        </a:p>
      </dgm:t>
    </dgm:pt>
    <dgm:pt modelId="{07C3437E-F8BC-4C06-9237-CBFE2BB551C8}" type="sibTrans" cxnId="{676277EE-D11D-407D-9E9A-166931F78876}">
      <dgm:prSet/>
      <dgm:spPr/>
      <dgm:t>
        <a:bodyPr/>
        <a:lstStyle/>
        <a:p>
          <a:endParaRPr lang="en-IN"/>
        </a:p>
      </dgm:t>
    </dgm:pt>
    <dgm:pt modelId="{9A0EC771-F4C8-4D35-B916-F162CC95A3A5}" type="pres">
      <dgm:prSet presAssocID="{2517F5FE-1C6D-4A53-920B-E570442EBE45}" presName="linear" presStyleCnt="0">
        <dgm:presLayoutVars>
          <dgm:animLvl val="lvl"/>
          <dgm:resizeHandles val="exact"/>
        </dgm:presLayoutVars>
      </dgm:prSet>
      <dgm:spPr/>
    </dgm:pt>
    <dgm:pt modelId="{6910B21C-A7EA-4F57-A0A3-EEE046E675FF}" type="pres">
      <dgm:prSet presAssocID="{B281C0CD-4189-4723-8075-A8CF2D58A484}" presName="parentText" presStyleLbl="node1" presStyleIdx="0" presStyleCnt="2">
        <dgm:presLayoutVars>
          <dgm:chMax val="0"/>
          <dgm:bulletEnabled val="1"/>
        </dgm:presLayoutVars>
      </dgm:prSet>
      <dgm:spPr/>
    </dgm:pt>
    <dgm:pt modelId="{5A5BB7BC-2331-41CF-A444-2EA1ABAFDDC5}" type="pres">
      <dgm:prSet presAssocID="{65666AEF-1FCD-44A5-B772-E32D313276BC}" presName="spacer" presStyleCnt="0"/>
      <dgm:spPr/>
    </dgm:pt>
    <dgm:pt modelId="{D93BBD04-BE61-42D7-B872-D3B9D54B8D59}" type="pres">
      <dgm:prSet presAssocID="{29379040-DDD9-4A8F-B8E9-FD2D855C509D}" presName="parentText" presStyleLbl="node1" presStyleIdx="1" presStyleCnt="2">
        <dgm:presLayoutVars>
          <dgm:chMax val="0"/>
          <dgm:bulletEnabled val="1"/>
        </dgm:presLayoutVars>
      </dgm:prSet>
      <dgm:spPr/>
    </dgm:pt>
  </dgm:ptLst>
  <dgm:cxnLst>
    <dgm:cxn modelId="{BA3F3D3A-DC5F-4ED7-AFA6-A95D26DCAC0C}" type="presOf" srcId="{B281C0CD-4189-4723-8075-A8CF2D58A484}" destId="{6910B21C-A7EA-4F57-A0A3-EEE046E675FF}" srcOrd="0" destOrd="0" presId="urn:microsoft.com/office/officeart/2005/8/layout/vList2"/>
    <dgm:cxn modelId="{D4D79594-4E63-4F44-ABCC-1632F8D03C37}" srcId="{2517F5FE-1C6D-4A53-920B-E570442EBE45}" destId="{B281C0CD-4189-4723-8075-A8CF2D58A484}" srcOrd="0" destOrd="0" parTransId="{46CAE00A-3F61-4C51-968E-95E78312272F}" sibTransId="{65666AEF-1FCD-44A5-B772-E32D313276BC}"/>
    <dgm:cxn modelId="{A07E59D8-7AD1-4A55-8CEA-DA017054A518}" type="presOf" srcId="{2517F5FE-1C6D-4A53-920B-E570442EBE45}" destId="{9A0EC771-F4C8-4D35-B916-F162CC95A3A5}" srcOrd="0" destOrd="0" presId="urn:microsoft.com/office/officeart/2005/8/layout/vList2"/>
    <dgm:cxn modelId="{87008BE3-86C4-4859-AB81-8F5DC8FC421B}" type="presOf" srcId="{29379040-DDD9-4A8F-B8E9-FD2D855C509D}" destId="{D93BBD04-BE61-42D7-B872-D3B9D54B8D59}" srcOrd="0" destOrd="0" presId="urn:microsoft.com/office/officeart/2005/8/layout/vList2"/>
    <dgm:cxn modelId="{676277EE-D11D-407D-9E9A-166931F78876}" srcId="{2517F5FE-1C6D-4A53-920B-E570442EBE45}" destId="{29379040-DDD9-4A8F-B8E9-FD2D855C509D}" srcOrd="1" destOrd="0" parTransId="{AE4C0922-25B5-4F12-8540-C5F73D145B5D}" sibTransId="{07C3437E-F8BC-4C06-9237-CBFE2BB551C8}"/>
    <dgm:cxn modelId="{C39929B4-45A5-4029-87FD-7C8E29046B8A}" type="presParOf" srcId="{9A0EC771-F4C8-4D35-B916-F162CC95A3A5}" destId="{6910B21C-A7EA-4F57-A0A3-EEE046E675FF}" srcOrd="0" destOrd="0" presId="urn:microsoft.com/office/officeart/2005/8/layout/vList2"/>
    <dgm:cxn modelId="{CB3574EF-3527-4C9B-B313-243CEAFB5DCC}" type="presParOf" srcId="{9A0EC771-F4C8-4D35-B916-F162CC95A3A5}" destId="{5A5BB7BC-2331-41CF-A444-2EA1ABAFDDC5}" srcOrd="1" destOrd="0" presId="urn:microsoft.com/office/officeart/2005/8/layout/vList2"/>
    <dgm:cxn modelId="{E881DEFC-80BB-4264-9DAE-B8BCA73B5C37}" type="presParOf" srcId="{9A0EC771-F4C8-4D35-B916-F162CC95A3A5}" destId="{D93BBD04-BE61-42D7-B872-D3B9D54B8D5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7F5FE-1C6D-4A53-920B-E570442EBE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81C0CD-4189-4723-8075-A8CF2D58A484}">
      <dgm:prSet/>
      <dgm:spPr/>
      <dgm:t>
        <a:bodyPr/>
        <a:lstStyle/>
        <a:p>
          <a:r>
            <a:rPr lang="en-US" b="0" i="0" dirty="0"/>
            <a:t>It is an amalgamation which does not satisfy all the five conditions specified for amalgamation in the nature of merger. </a:t>
          </a:r>
        </a:p>
        <a:p>
          <a:r>
            <a:rPr lang="en-US" b="0" i="0" dirty="0"/>
            <a:t>In this, the equity shareholders of the combining company do not continue to have proportionate share in the equity of the amalgamated company and the business of the acquired company is not intended to be continued after the amalgamations.</a:t>
          </a:r>
          <a:endParaRPr lang="en-US" b="0" i="0" dirty="0">
            <a:solidFill>
              <a:schemeClr val="bg1"/>
            </a:solidFill>
            <a:effectLst/>
            <a:latin typeface="ff5"/>
          </a:endParaRPr>
        </a:p>
      </dgm:t>
    </dgm:pt>
    <dgm:pt modelId="{46CAE00A-3F61-4C51-968E-95E78312272F}" type="parTrans" cxnId="{D4D79594-4E63-4F44-ABCC-1632F8D03C37}">
      <dgm:prSet/>
      <dgm:spPr/>
      <dgm:t>
        <a:bodyPr/>
        <a:lstStyle/>
        <a:p>
          <a:endParaRPr lang="en-IN"/>
        </a:p>
      </dgm:t>
    </dgm:pt>
    <dgm:pt modelId="{65666AEF-1FCD-44A5-B772-E32D313276BC}" type="sibTrans" cxnId="{D4D79594-4E63-4F44-ABCC-1632F8D03C37}">
      <dgm:prSet/>
      <dgm:spPr/>
      <dgm:t>
        <a:bodyPr/>
        <a:lstStyle/>
        <a:p>
          <a:endParaRPr lang="en-IN"/>
        </a:p>
      </dgm:t>
    </dgm:pt>
    <dgm:pt modelId="{9A0EC771-F4C8-4D35-B916-F162CC95A3A5}" type="pres">
      <dgm:prSet presAssocID="{2517F5FE-1C6D-4A53-920B-E570442EBE45}" presName="linear" presStyleCnt="0">
        <dgm:presLayoutVars>
          <dgm:animLvl val="lvl"/>
          <dgm:resizeHandles val="exact"/>
        </dgm:presLayoutVars>
      </dgm:prSet>
      <dgm:spPr/>
    </dgm:pt>
    <dgm:pt modelId="{6910B21C-A7EA-4F57-A0A3-EEE046E675FF}" type="pres">
      <dgm:prSet presAssocID="{B281C0CD-4189-4723-8075-A8CF2D58A484}" presName="parentText" presStyleLbl="node1" presStyleIdx="0" presStyleCnt="1">
        <dgm:presLayoutVars>
          <dgm:chMax val="0"/>
          <dgm:bulletEnabled val="1"/>
        </dgm:presLayoutVars>
      </dgm:prSet>
      <dgm:spPr/>
    </dgm:pt>
  </dgm:ptLst>
  <dgm:cxnLst>
    <dgm:cxn modelId="{BA3F3D3A-DC5F-4ED7-AFA6-A95D26DCAC0C}" type="presOf" srcId="{B281C0CD-4189-4723-8075-A8CF2D58A484}" destId="{6910B21C-A7EA-4F57-A0A3-EEE046E675FF}" srcOrd="0" destOrd="0" presId="urn:microsoft.com/office/officeart/2005/8/layout/vList2"/>
    <dgm:cxn modelId="{D4D79594-4E63-4F44-ABCC-1632F8D03C37}" srcId="{2517F5FE-1C6D-4A53-920B-E570442EBE45}" destId="{B281C0CD-4189-4723-8075-A8CF2D58A484}" srcOrd="0" destOrd="0" parTransId="{46CAE00A-3F61-4C51-968E-95E78312272F}" sibTransId="{65666AEF-1FCD-44A5-B772-E32D313276BC}"/>
    <dgm:cxn modelId="{A07E59D8-7AD1-4A55-8CEA-DA017054A518}" type="presOf" srcId="{2517F5FE-1C6D-4A53-920B-E570442EBE45}" destId="{9A0EC771-F4C8-4D35-B916-F162CC95A3A5}" srcOrd="0" destOrd="0" presId="urn:microsoft.com/office/officeart/2005/8/layout/vList2"/>
    <dgm:cxn modelId="{C39929B4-45A5-4029-87FD-7C8E29046B8A}" type="presParOf" srcId="{9A0EC771-F4C8-4D35-B916-F162CC95A3A5}" destId="{6910B21C-A7EA-4F57-A0A3-EEE046E675F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6D3FA-87BA-4D43-8990-8456D9E723A9}">
      <dsp:nvSpPr>
        <dsp:cNvPr id="0" name=""/>
        <dsp:cNvSpPr/>
      </dsp:nvSpPr>
      <dsp:spPr>
        <a:xfrm>
          <a:off x="0" y="114367"/>
          <a:ext cx="11208774" cy="16297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All assets and liabilities of the transferor company, after amalgamation becomes the assets and liabilities of the transferee company.</a:t>
          </a:r>
          <a:endParaRPr lang="en-US" sz="2300" kern="1200" dirty="0"/>
        </a:p>
      </dsp:txBody>
      <dsp:txXfrm>
        <a:off x="79557" y="193924"/>
        <a:ext cx="11049660" cy="1470622"/>
      </dsp:txXfrm>
    </dsp:sp>
    <dsp:sp modelId="{E2374DD1-FC1B-431C-B42B-8351E29B7447}">
      <dsp:nvSpPr>
        <dsp:cNvPr id="0" name=""/>
        <dsp:cNvSpPr/>
      </dsp:nvSpPr>
      <dsp:spPr>
        <a:xfrm>
          <a:off x="0" y="1810344"/>
          <a:ext cx="11208774" cy="16297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Shareholders not less than 90% of the face value of equity shares of the transferor company (other than the equity shares already held therein, immediately before the amalgamation, by the transferee company or its subsidiaries or their nominees) become equity share holders of the transferee company by virtue of the amalgamation. </a:t>
          </a:r>
          <a:endParaRPr lang="en-US" sz="2300" kern="1200"/>
        </a:p>
      </dsp:txBody>
      <dsp:txXfrm>
        <a:off x="79557" y="1889901"/>
        <a:ext cx="11049660" cy="1470622"/>
      </dsp:txXfrm>
    </dsp:sp>
    <dsp:sp modelId="{558DD992-4A29-4A23-81C7-0B08DBE78AB4}">
      <dsp:nvSpPr>
        <dsp:cNvPr id="0" name=""/>
        <dsp:cNvSpPr/>
      </dsp:nvSpPr>
      <dsp:spPr>
        <a:xfrm>
          <a:off x="0" y="3506321"/>
          <a:ext cx="11208774" cy="16297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consideration for the amalgamation receivable by those equity shareholders of the transferor company who agree to become equity shareholders of the transferee company is discharged by the transferee company wholly by the issue of equity shares in the transferee company, except that cash may be paid in respect of any fractional shares.</a:t>
          </a:r>
        </a:p>
      </dsp:txBody>
      <dsp:txXfrm>
        <a:off x="79557" y="3585878"/>
        <a:ext cx="11049660" cy="1470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0B21C-A7EA-4F57-A0A3-EEE046E675FF}">
      <dsp:nvSpPr>
        <dsp:cNvPr id="0" name=""/>
        <dsp:cNvSpPr/>
      </dsp:nvSpPr>
      <dsp:spPr>
        <a:xfrm>
          <a:off x="0" y="239374"/>
          <a:ext cx="11208774" cy="23383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solidFill>
                <a:schemeClr val="bg1">
                  <a:lumMod val="95000"/>
                </a:schemeClr>
              </a:solidFill>
              <a:effectLst/>
              <a:latin typeface="ff5"/>
            </a:rPr>
            <a:t>The business of the transferor company is intended to be carried on, after the amalgamation, by the transferee company.</a:t>
          </a:r>
          <a:r>
            <a:rPr lang="en-US" sz="3300" b="0" i="0" kern="1200" dirty="0">
              <a:solidFill>
                <a:srgbClr val="000000"/>
              </a:solidFill>
              <a:effectLst/>
              <a:latin typeface="ff5"/>
            </a:rPr>
            <a:t> </a:t>
          </a:r>
        </a:p>
      </dsp:txBody>
      <dsp:txXfrm>
        <a:off x="114147" y="353521"/>
        <a:ext cx="10980480" cy="2110024"/>
      </dsp:txXfrm>
    </dsp:sp>
    <dsp:sp modelId="{D93BBD04-BE61-42D7-B872-D3B9D54B8D59}">
      <dsp:nvSpPr>
        <dsp:cNvPr id="0" name=""/>
        <dsp:cNvSpPr/>
      </dsp:nvSpPr>
      <dsp:spPr>
        <a:xfrm>
          <a:off x="0" y="2672733"/>
          <a:ext cx="11208774" cy="23383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solidFill>
                <a:schemeClr val="bg1"/>
              </a:solidFill>
              <a:effectLst/>
              <a:latin typeface="ff5"/>
            </a:rPr>
            <a:t>No adjustment is intended to be made to the book values of the assets and liabilities of the transferor company when they are incorporated in the financial statement of the transferee company except to ensure uniformity accounting policies.</a:t>
          </a:r>
        </a:p>
      </dsp:txBody>
      <dsp:txXfrm>
        <a:off x="114147" y="2786880"/>
        <a:ext cx="10980480" cy="2110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0B21C-A7EA-4F57-A0A3-EEE046E675FF}">
      <dsp:nvSpPr>
        <dsp:cNvPr id="0" name=""/>
        <dsp:cNvSpPr/>
      </dsp:nvSpPr>
      <dsp:spPr>
        <a:xfrm>
          <a:off x="0" y="27812"/>
          <a:ext cx="11208774" cy="5194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0" i="0" kern="1200" dirty="0"/>
            <a:t>It is an amalgamation which does not satisfy all the five conditions specified for amalgamation in the nature of merger. </a:t>
          </a:r>
        </a:p>
        <a:p>
          <a:pPr marL="0" lvl="0" indent="0" algn="l" defTabSz="1644650">
            <a:lnSpc>
              <a:spcPct val="90000"/>
            </a:lnSpc>
            <a:spcBef>
              <a:spcPct val="0"/>
            </a:spcBef>
            <a:spcAft>
              <a:spcPct val="35000"/>
            </a:spcAft>
            <a:buNone/>
          </a:pPr>
          <a:r>
            <a:rPr lang="en-US" sz="3700" b="0" i="0" kern="1200" dirty="0"/>
            <a:t>In this, the equity shareholders of the combining company do not continue to have proportionate share in the equity of the amalgamated company and the business of the acquired company is not intended to be continued after the amalgamations.</a:t>
          </a:r>
          <a:endParaRPr lang="en-US" sz="3700" b="0" i="0" kern="1200" dirty="0">
            <a:solidFill>
              <a:schemeClr val="bg1"/>
            </a:solidFill>
            <a:effectLst/>
            <a:latin typeface="ff5"/>
          </a:endParaRPr>
        </a:p>
      </dsp:txBody>
      <dsp:txXfrm>
        <a:off x="253589" y="281401"/>
        <a:ext cx="10701596" cy="46876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BF32-CC7B-F11E-9FCD-C4C409067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866CD8-100F-959A-8A4B-7B7A7B47E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D68EA1-DC87-7215-E1A7-2BCC6E9F3BD0}"/>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5" name="Footer Placeholder 4">
            <a:extLst>
              <a:ext uri="{FF2B5EF4-FFF2-40B4-BE49-F238E27FC236}">
                <a16:creationId xmlns:a16="http://schemas.microsoft.com/office/drawing/2014/main" id="{60BEA9BE-7DEE-ECED-C2AE-1E46902B85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430458-BDA3-849D-2987-919E18915991}"/>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275970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12D1-8EA9-0E17-740E-DB3CBF02A8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062324-BE17-C756-7990-1B430CAFE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B2D106-75BA-DCAF-0226-2AE544741E94}"/>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5" name="Footer Placeholder 4">
            <a:extLst>
              <a:ext uri="{FF2B5EF4-FFF2-40B4-BE49-F238E27FC236}">
                <a16:creationId xmlns:a16="http://schemas.microsoft.com/office/drawing/2014/main" id="{2C5025A4-648A-70B8-E4AE-B63ABBB1EA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E9E76A-F75F-68CD-387F-66D95191C166}"/>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1479523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BF8891-640A-9C18-41D6-3D7E0A399D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A1FCE9-D646-3EE2-AC4F-07A33155B8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D27B1-49B9-085D-1AE6-CC6FF5F1647E}"/>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5" name="Footer Placeholder 4">
            <a:extLst>
              <a:ext uri="{FF2B5EF4-FFF2-40B4-BE49-F238E27FC236}">
                <a16:creationId xmlns:a16="http://schemas.microsoft.com/office/drawing/2014/main" id="{4BC92030-A230-5A24-6712-EC8F8D4C0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4D0EB4-3312-FC68-EA65-EABF503202CB}"/>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343912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A586-728C-6B5C-3272-E15EC5B552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8F908E-5A0B-4E01-2029-966EB531B3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98B00-4EE8-20E1-7A80-97A1B1E6DA17}"/>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5" name="Footer Placeholder 4">
            <a:extLst>
              <a:ext uri="{FF2B5EF4-FFF2-40B4-BE49-F238E27FC236}">
                <a16:creationId xmlns:a16="http://schemas.microsoft.com/office/drawing/2014/main" id="{558EA493-91A9-18D9-F531-351BD6B1F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77830-D6E4-1383-0407-438A29B13DCC}"/>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268308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038C-9F8B-652C-8093-50842FFA9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AE4AC-5C1C-54CF-0F68-D19E32790E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7A3D93-D34C-59C6-2EDE-33EECCCA4BB4}"/>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5" name="Footer Placeholder 4">
            <a:extLst>
              <a:ext uri="{FF2B5EF4-FFF2-40B4-BE49-F238E27FC236}">
                <a16:creationId xmlns:a16="http://schemas.microsoft.com/office/drawing/2014/main" id="{46C048B4-CD69-90A4-0B46-97B9B032ED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87271-E03D-171C-6F06-1B3804E554CD}"/>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147212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052B-9D15-FDE0-2B48-D5C7894D3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C09BAC-2992-FBC1-E6A6-69A551B766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7C8049-F8B0-9A9B-1E76-4F63B0E427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81BAB0-31B9-4ACF-149D-973BF1AA20D2}"/>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6" name="Footer Placeholder 5">
            <a:extLst>
              <a:ext uri="{FF2B5EF4-FFF2-40B4-BE49-F238E27FC236}">
                <a16:creationId xmlns:a16="http://schemas.microsoft.com/office/drawing/2014/main" id="{9606B773-247A-2164-D7E5-987A7CDFA3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1450A-0DC2-A484-55A2-04C0E182A691}"/>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123045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DCFD-5D77-9AAD-C890-75D62E09C8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B4561F-83E6-F91E-C617-D7F23FDB8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D2798-7988-2DF6-F08C-C2B4297695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03830-F9E2-98EE-BB1F-51452E77D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D5BD69-DB78-2C44-06D8-CD5E4D8565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F56031-1756-D44A-A1F7-60F0556CC2DD}"/>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8" name="Footer Placeholder 7">
            <a:extLst>
              <a:ext uri="{FF2B5EF4-FFF2-40B4-BE49-F238E27FC236}">
                <a16:creationId xmlns:a16="http://schemas.microsoft.com/office/drawing/2014/main" id="{93E8D451-6FA1-4015-B1C5-9C7E3F65CF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8058E3-679F-6BF1-BB37-5A4E28B89FF8}"/>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776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0577-42A1-A34F-C628-6E87D21F8B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742B06-2E1E-2081-5078-FB4B39D775B5}"/>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4" name="Footer Placeholder 3">
            <a:extLst>
              <a:ext uri="{FF2B5EF4-FFF2-40B4-BE49-F238E27FC236}">
                <a16:creationId xmlns:a16="http://schemas.microsoft.com/office/drawing/2014/main" id="{77FAE801-28E8-EBB8-4D0B-9C741FD36A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4C0EF2-012C-6B0C-AE60-0750DDD3BBF9}"/>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418479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630D0F-FE04-291A-35CB-1A66AF6A44CA}"/>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3" name="Footer Placeholder 2">
            <a:extLst>
              <a:ext uri="{FF2B5EF4-FFF2-40B4-BE49-F238E27FC236}">
                <a16:creationId xmlns:a16="http://schemas.microsoft.com/office/drawing/2014/main" id="{87B359C9-A9E0-6363-66DD-A0CE4BF239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6FA41B-810E-01B1-F42F-51284EEFD0CA}"/>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297770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A55B-52E6-FAE6-1279-5CE784ACB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16B390-DB7E-D714-8249-9A3BCD37E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139A1D-5E69-4E25-13F1-6B59505C7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8C35B-E65D-4D64-E14A-463C37943FF0}"/>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6" name="Footer Placeholder 5">
            <a:extLst>
              <a:ext uri="{FF2B5EF4-FFF2-40B4-BE49-F238E27FC236}">
                <a16:creationId xmlns:a16="http://schemas.microsoft.com/office/drawing/2014/main" id="{B457E79B-2B5E-3EFC-9EE6-F099CCA4E2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70687E-51AE-F0A4-E5DB-D94F65066271}"/>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130047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D917-8AD8-A0D9-CF4F-39A52CA2B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53E5BD-FD1E-C054-4076-67A366FC5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8D5E31-6944-B630-5248-50BF3D5C9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F5AC8-46FB-2319-1CB3-06C0C73A0571}"/>
              </a:ext>
            </a:extLst>
          </p:cNvPr>
          <p:cNvSpPr>
            <a:spLocks noGrp="1"/>
          </p:cNvSpPr>
          <p:nvPr>
            <p:ph type="dt" sz="half" idx="10"/>
          </p:nvPr>
        </p:nvSpPr>
        <p:spPr/>
        <p:txBody>
          <a:bodyPr/>
          <a:lstStyle/>
          <a:p>
            <a:fld id="{4117030E-DA13-40E2-8B99-66817E9991E8}" type="datetimeFigureOut">
              <a:rPr lang="en-IN" smtClean="0"/>
              <a:t>20/03/2023</a:t>
            </a:fld>
            <a:endParaRPr lang="en-IN"/>
          </a:p>
        </p:txBody>
      </p:sp>
      <p:sp>
        <p:nvSpPr>
          <p:cNvPr id="6" name="Footer Placeholder 5">
            <a:extLst>
              <a:ext uri="{FF2B5EF4-FFF2-40B4-BE49-F238E27FC236}">
                <a16:creationId xmlns:a16="http://schemas.microsoft.com/office/drawing/2014/main" id="{6EF89739-ADEF-99EC-23F0-FDA64DBA17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57C3B-221C-FFD0-63FD-3F8FDEE80BA8}"/>
              </a:ext>
            </a:extLst>
          </p:cNvPr>
          <p:cNvSpPr>
            <a:spLocks noGrp="1"/>
          </p:cNvSpPr>
          <p:nvPr>
            <p:ph type="sldNum" sz="quarter" idx="12"/>
          </p:nvPr>
        </p:nvSpPr>
        <p:spPr/>
        <p:txBody>
          <a:bodyPr/>
          <a:lstStyle/>
          <a:p>
            <a:fld id="{649C8DE3-ECB3-404E-9ADE-BAE238E77665}" type="slidenum">
              <a:rPr lang="en-IN" smtClean="0"/>
              <a:t>‹#›</a:t>
            </a:fld>
            <a:endParaRPr lang="en-IN"/>
          </a:p>
        </p:txBody>
      </p:sp>
    </p:spTree>
    <p:extLst>
      <p:ext uri="{BB962C8B-B14F-4D97-AF65-F5344CB8AC3E}">
        <p14:creationId xmlns:p14="http://schemas.microsoft.com/office/powerpoint/2010/main" val="238815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4D35B-E3C5-C973-0BB4-F364F5707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229DF3-EC69-4406-3FCB-3830E6A320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96B88B-D636-4B63-0181-AEDE14F85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7030E-DA13-40E2-8B99-66817E9991E8}" type="datetimeFigureOut">
              <a:rPr lang="en-IN" smtClean="0"/>
              <a:t>20/03/2023</a:t>
            </a:fld>
            <a:endParaRPr lang="en-IN"/>
          </a:p>
        </p:txBody>
      </p:sp>
      <p:sp>
        <p:nvSpPr>
          <p:cNvPr id="5" name="Footer Placeholder 4">
            <a:extLst>
              <a:ext uri="{FF2B5EF4-FFF2-40B4-BE49-F238E27FC236}">
                <a16:creationId xmlns:a16="http://schemas.microsoft.com/office/drawing/2014/main" id="{6B737013-36B7-BE58-C72E-1C0865651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A2E7D7-39B3-F9D4-A275-4DFA51038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C8DE3-ECB3-404E-9ADE-BAE238E77665}" type="slidenum">
              <a:rPr lang="en-IN" smtClean="0"/>
              <a:t>‹#›</a:t>
            </a:fld>
            <a:endParaRPr lang="en-IN"/>
          </a:p>
        </p:txBody>
      </p:sp>
    </p:spTree>
    <p:extLst>
      <p:ext uri="{BB962C8B-B14F-4D97-AF65-F5344CB8AC3E}">
        <p14:creationId xmlns:p14="http://schemas.microsoft.com/office/powerpoint/2010/main" val="4210780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Freeform: Shape 42">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C35908D-1DC4-382F-4A71-4484573E3242}"/>
              </a:ext>
            </a:extLst>
          </p:cNvPr>
          <p:cNvSpPr>
            <a:spLocks noGrp="1"/>
          </p:cNvSpPr>
          <p:nvPr>
            <p:ph type="ctrTitle"/>
          </p:nvPr>
        </p:nvSpPr>
        <p:spPr>
          <a:xfrm>
            <a:off x="1116701" y="2452526"/>
            <a:ext cx="4248318" cy="1952947"/>
          </a:xfrm>
          <a:noFill/>
        </p:spPr>
        <p:txBody>
          <a:bodyPr anchor="ctr">
            <a:normAutofit/>
          </a:bodyPr>
          <a:lstStyle/>
          <a:p>
            <a:r>
              <a:rPr lang="en-IN" sz="3600" b="1">
                <a:solidFill>
                  <a:srgbClr val="080808"/>
                </a:solidFill>
              </a:rPr>
              <a:t>Company Reorganization</a:t>
            </a:r>
          </a:p>
        </p:txBody>
      </p:sp>
      <p:sp>
        <p:nvSpPr>
          <p:cNvPr id="3" name="Subtitle 2">
            <a:extLst>
              <a:ext uri="{FF2B5EF4-FFF2-40B4-BE49-F238E27FC236}">
                <a16:creationId xmlns:a16="http://schemas.microsoft.com/office/drawing/2014/main" id="{E4BC3530-D6A6-5DDC-5A7B-B2CE4B57B197}"/>
              </a:ext>
            </a:extLst>
          </p:cNvPr>
          <p:cNvSpPr>
            <a:spLocks noGrp="1"/>
          </p:cNvSpPr>
          <p:nvPr>
            <p:ph type="subTitle" idx="1"/>
          </p:nvPr>
        </p:nvSpPr>
        <p:spPr>
          <a:xfrm>
            <a:off x="1991745" y="4557900"/>
            <a:ext cx="2442690" cy="915772"/>
          </a:xfrm>
          <a:noFill/>
        </p:spPr>
        <p:txBody>
          <a:bodyPr>
            <a:normAutofit/>
          </a:bodyPr>
          <a:lstStyle/>
          <a:p>
            <a:r>
              <a:rPr lang="en-IN" sz="2000" dirty="0">
                <a:solidFill>
                  <a:srgbClr val="080808"/>
                </a:solidFill>
              </a:rPr>
              <a:t>CA Aditi </a:t>
            </a:r>
            <a:r>
              <a:rPr lang="en-IN" sz="2000" dirty="0" err="1">
                <a:solidFill>
                  <a:srgbClr val="080808"/>
                </a:solidFill>
              </a:rPr>
              <a:t>Ganu-Vaze</a:t>
            </a:r>
            <a:endParaRPr lang="en-IN" sz="2000" dirty="0">
              <a:solidFill>
                <a:srgbClr val="080808"/>
              </a:solidFill>
            </a:endParaRPr>
          </a:p>
        </p:txBody>
      </p:sp>
      <p:sp>
        <p:nvSpPr>
          <p:cNvPr id="45" name="Isosceles Triangle 44">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Isosceles Triangle 52">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9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5696D-53CD-32B4-260F-E7E8A9743C76}"/>
              </a:ext>
            </a:extLst>
          </p:cNvPr>
          <p:cNvSpPr>
            <a:spLocks noGrp="1"/>
          </p:cNvSpPr>
          <p:nvPr>
            <p:ph type="title"/>
          </p:nvPr>
        </p:nvSpPr>
        <p:spPr>
          <a:xfrm>
            <a:off x="1371599" y="294538"/>
            <a:ext cx="9895951" cy="1033669"/>
          </a:xfrm>
        </p:spPr>
        <p:txBody>
          <a:bodyPr>
            <a:normAutofit/>
          </a:bodyPr>
          <a:lstStyle/>
          <a:p>
            <a:r>
              <a:rPr lang="en-IN" sz="3700" dirty="0">
                <a:solidFill>
                  <a:srgbClr val="FFFFFF"/>
                </a:solidFill>
              </a:rPr>
              <a:t>Accounting for Amalgamation </a:t>
            </a:r>
            <a:r>
              <a:rPr lang="en-IN" sz="3700" b="1" dirty="0">
                <a:solidFill>
                  <a:srgbClr val="FFFFFF"/>
                </a:solidFill>
              </a:rPr>
              <a:t>Purchase Method </a:t>
            </a:r>
          </a:p>
        </p:txBody>
      </p:sp>
      <p:sp>
        <p:nvSpPr>
          <p:cNvPr id="5" name="Content Placeholder 4">
            <a:extLst>
              <a:ext uri="{FF2B5EF4-FFF2-40B4-BE49-F238E27FC236}">
                <a16:creationId xmlns:a16="http://schemas.microsoft.com/office/drawing/2014/main" id="{CF813F6F-CD4B-F307-D5E5-E540DE8C19D1}"/>
              </a:ext>
            </a:extLst>
          </p:cNvPr>
          <p:cNvSpPr>
            <a:spLocks noGrp="1"/>
          </p:cNvSpPr>
          <p:nvPr>
            <p:ph idx="1"/>
          </p:nvPr>
        </p:nvSpPr>
        <p:spPr/>
        <p:txBody>
          <a:bodyPr>
            <a:normAutofit/>
          </a:bodyPr>
          <a:lstStyle/>
          <a:p>
            <a:pPr lvl="1"/>
            <a:endParaRPr lang="en-IN" dirty="0"/>
          </a:p>
          <a:p>
            <a:pPr algn="l"/>
            <a:r>
              <a:rPr lang="en-US" dirty="0">
                <a:solidFill>
                  <a:srgbClr val="000000"/>
                </a:solidFill>
                <a:latin typeface="ff5"/>
              </a:rPr>
              <a:t>A</a:t>
            </a:r>
            <a:r>
              <a:rPr lang="en-US" b="0" i="0" dirty="0">
                <a:solidFill>
                  <a:srgbClr val="000000"/>
                </a:solidFill>
                <a:effectLst/>
                <a:latin typeface="ff5"/>
              </a:rPr>
              <a:t>ssets, liabilities and reserves of the transferor company are recorded by the </a:t>
            </a:r>
            <a:r>
              <a:rPr lang="en-US" b="1" i="0" dirty="0">
                <a:solidFill>
                  <a:srgbClr val="000000"/>
                </a:solidFill>
                <a:effectLst/>
                <a:latin typeface="ff5"/>
              </a:rPr>
              <a:t>transferee</a:t>
            </a:r>
            <a:r>
              <a:rPr lang="en-US" b="0" i="0" dirty="0">
                <a:solidFill>
                  <a:srgbClr val="000000"/>
                </a:solidFill>
                <a:effectLst/>
                <a:latin typeface="ff5"/>
              </a:rPr>
              <a:t> </a:t>
            </a:r>
            <a:r>
              <a:rPr lang="en-US" b="1" i="0" dirty="0">
                <a:solidFill>
                  <a:srgbClr val="000000"/>
                </a:solidFill>
                <a:effectLst/>
                <a:latin typeface="ff5"/>
              </a:rPr>
              <a:t>company</a:t>
            </a:r>
            <a:r>
              <a:rPr lang="en-US" b="0" i="0" dirty="0">
                <a:solidFill>
                  <a:srgbClr val="000000"/>
                </a:solidFill>
                <a:effectLst/>
                <a:latin typeface="ff5"/>
              </a:rPr>
              <a:t> at their </a:t>
            </a:r>
            <a:r>
              <a:rPr lang="en-US" b="1" i="0" dirty="0">
                <a:solidFill>
                  <a:srgbClr val="000000"/>
                </a:solidFill>
                <a:effectLst/>
                <a:latin typeface="ff5"/>
              </a:rPr>
              <a:t>agreed value.</a:t>
            </a:r>
            <a:endParaRPr lang="en-US" dirty="0">
              <a:solidFill>
                <a:srgbClr val="000000"/>
              </a:solidFill>
              <a:latin typeface="ff5"/>
            </a:endParaRPr>
          </a:p>
          <a:p>
            <a:pPr algn="l"/>
            <a:r>
              <a:rPr lang="en-US" dirty="0">
                <a:solidFill>
                  <a:srgbClr val="000000"/>
                </a:solidFill>
                <a:latin typeface="ff5"/>
              </a:rPr>
              <a:t>No Reserves except statutory Reserves of the transferor company will be taken over or recorded by a transferee company</a:t>
            </a:r>
          </a:p>
          <a:p>
            <a:pPr algn="l"/>
            <a:r>
              <a:rPr lang="en-US" dirty="0">
                <a:solidFill>
                  <a:srgbClr val="000000"/>
                </a:solidFill>
                <a:latin typeface="ff5"/>
              </a:rPr>
              <a:t>Difference between Purchase consideration and Assets taken over will be adjusted in </a:t>
            </a:r>
            <a:r>
              <a:rPr lang="en-US" b="1" dirty="0">
                <a:solidFill>
                  <a:srgbClr val="000000"/>
                </a:solidFill>
                <a:latin typeface="ff5"/>
              </a:rPr>
              <a:t>Goodwill </a:t>
            </a:r>
            <a:r>
              <a:rPr lang="en-US" dirty="0">
                <a:solidFill>
                  <a:srgbClr val="000000"/>
                </a:solidFill>
                <a:latin typeface="ff5"/>
              </a:rPr>
              <a:t>or </a:t>
            </a:r>
            <a:r>
              <a:rPr lang="en-US" b="1" dirty="0">
                <a:solidFill>
                  <a:srgbClr val="000000"/>
                </a:solidFill>
                <a:latin typeface="ff5"/>
              </a:rPr>
              <a:t>Capital Reserve</a:t>
            </a:r>
          </a:p>
          <a:p>
            <a:pPr algn="l"/>
            <a:r>
              <a:rPr lang="en-US" dirty="0">
                <a:solidFill>
                  <a:srgbClr val="000000"/>
                </a:solidFill>
                <a:latin typeface="ff5"/>
              </a:rPr>
              <a:t>Goodwill will be amortized over a period for 5 years</a:t>
            </a:r>
          </a:p>
          <a:p>
            <a:pPr marL="457200" lvl="1" indent="0">
              <a:buNone/>
            </a:pPr>
            <a:endParaRPr lang="en-US" dirty="0">
              <a:solidFill>
                <a:srgbClr val="000000"/>
              </a:solidFill>
              <a:latin typeface="ff5"/>
            </a:endParaRPr>
          </a:p>
          <a:p>
            <a:pPr marL="457200" lvl="1" indent="0">
              <a:buNone/>
            </a:pPr>
            <a:endParaRPr lang="en-US" dirty="0">
              <a:solidFill>
                <a:srgbClr val="000000"/>
              </a:solidFill>
              <a:latin typeface="ff5"/>
            </a:endParaRPr>
          </a:p>
          <a:p>
            <a:pPr marL="0" indent="0" algn="l">
              <a:buNone/>
            </a:pPr>
            <a:endParaRPr lang="en-IN" dirty="0"/>
          </a:p>
        </p:txBody>
      </p:sp>
    </p:spTree>
    <p:extLst>
      <p:ext uri="{BB962C8B-B14F-4D97-AF65-F5344CB8AC3E}">
        <p14:creationId xmlns:p14="http://schemas.microsoft.com/office/powerpoint/2010/main" val="104803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5696D-53CD-32B4-260F-E7E8A9743C76}"/>
              </a:ext>
            </a:extLst>
          </p:cNvPr>
          <p:cNvSpPr>
            <a:spLocks noGrp="1"/>
          </p:cNvSpPr>
          <p:nvPr>
            <p:ph type="title"/>
          </p:nvPr>
        </p:nvSpPr>
        <p:spPr>
          <a:xfrm>
            <a:off x="1371600" y="294538"/>
            <a:ext cx="9756844" cy="765777"/>
          </a:xfrm>
        </p:spPr>
        <p:txBody>
          <a:bodyPr>
            <a:normAutofit/>
          </a:bodyPr>
          <a:lstStyle/>
          <a:p>
            <a:r>
              <a:rPr lang="en-IN" sz="3600" b="1" dirty="0">
                <a:solidFill>
                  <a:schemeClr val="bg1"/>
                </a:solidFill>
              </a:rPr>
              <a:t> </a:t>
            </a:r>
            <a:r>
              <a:rPr lang="en-US" sz="2400" b="0" i="0" dirty="0">
                <a:solidFill>
                  <a:schemeClr val="bg1"/>
                </a:solidFill>
                <a:effectLst/>
                <a:latin typeface="ff3"/>
              </a:rPr>
              <a:t>Differences between pooling interest method and purchasing method</a:t>
            </a:r>
            <a:endParaRPr lang="en-IN" sz="3600" b="1" dirty="0">
              <a:solidFill>
                <a:schemeClr val="bg1"/>
              </a:solidFill>
            </a:endParaRPr>
          </a:p>
        </p:txBody>
      </p:sp>
      <p:graphicFrame>
        <p:nvGraphicFramePr>
          <p:cNvPr id="6" name="Table 6">
            <a:extLst>
              <a:ext uri="{FF2B5EF4-FFF2-40B4-BE49-F238E27FC236}">
                <a16:creationId xmlns:a16="http://schemas.microsoft.com/office/drawing/2014/main" id="{A53E4DD5-D210-0382-8939-DB1A189C71EF}"/>
              </a:ext>
            </a:extLst>
          </p:cNvPr>
          <p:cNvGraphicFramePr>
            <a:graphicFrameLocks noGrp="1"/>
          </p:cNvGraphicFramePr>
          <p:nvPr>
            <p:ph idx="1"/>
            <p:extLst>
              <p:ext uri="{D42A27DB-BD31-4B8C-83A1-F6EECF244321}">
                <p14:modId xmlns:p14="http://schemas.microsoft.com/office/powerpoint/2010/main" val="2194227912"/>
              </p:ext>
            </p:extLst>
          </p:nvPr>
        </p:nvGraphicFramePr>
        <p:xfrm>
          <a:off x="906294" y="1622745"/>
          <a:ext cx="9696855" cy="5216919"/>
        </p:xfrm>
        <a:graphic>
          <a:graphicData uri="http://schemas.openxmlformats.org/drawingml/2006/table">
            <a:tbl>
              <a:tblPr firstRow="1" bandRow="1">
                <a:tableStyleId>{5C22544A-7EE6-4342-B048-85BDC9FD1C3A}</a:tableStyleId>
              </a:tblPr>
              <a:tblGrid>
                <a:gridCol w="608483">
                  <a:extLst>
                    <a:ext uri="{9D8B030D-6E8A-4147-A177-3AD203B41FA5}">
                      <a16:colId xmlns:a16="http://schemas.microsoft.com/office/drawing/2014/main" val="736106185"/>
                    </a:ext>
                  </a:extLst>
                </a:gridCol>
                <a:gridCol w="4287786">
                  <a:extLst>
                    <a:ext uri="{9D8B030D-6E8A-4147-A177-3AD203B41FA5}">
                      <a16:colId xmlns:a16="http://schemas.microsoft.com/office/drawing/2014/main" val="456938828"/>
                    </a:ext>
                  </a:extLst>
                </a:gridCol>
                <a:gridCol w="681740">
                  <a:extLst>
                    <a:ext uri="{9D8B030D-6E8A-4147-A177-3AD203B41FA5}">
                      <a16:colId xmlns:a16="http://schemas.microsoft.com/office/drawing/2014/main" val="1903721178"/>
                    </a:ext>
                  </a:extLst>
                </a:gridCol>
                <a:gridCol w="4118846">
                  <a:extLst>
                    <a:ext uri="{9D8B030D-6E8A-4147-A177-3AD203B41FA5}">
                      <a16:colId xmlns:a16="http://schemas.microsoft.com/office/drawing/2014/main" val="2339313818"/>
                    </a:ext>
                  </a:extLst>
                </a:gridCol>
              </a:tblGrid>
              <a:tr h="554654">
                <a:tc>
                  <a:txBody>
                    <a:bodyPr/>
                    <a:lstStyle/>
                    <a:p>
                      <a:r>
                        <a:rPr lang="en-US" sz="1600" b="0" i="0" kern="1200" dirty="0">
                          <a:solidFill>
                            <a:schemeClr val="lt1"/>
                          </a:solidFill>
                          <a:effectLst/>
                          <a:latin typeface="+mn-lt"/>
                          <a:ea typeface="+mn-ea"/>
                          <a:cs typeface="+mn-cs"/>
                        </a:rPr>
                        <a:t>Sl. No. </a:t>
                      </a:r>
                      <a:endParaRPr lang="en-IN" sz="1600" dirty="0">
                        <a:latin typeface="+mn-lt"/>
                      </a:endParaRPr>
                    </a:p>
                  </a:txBody>
                  <a:tcPr/>
                </a:tc>
                <a:tc>
                  <a:txBody>
                    <a:bodyPr/>
                    <a:lstStyle/>
                    <a:p>
                      <a:r>
                        <a:rPr lang="en-US" sz="1600" b="0" i="0" kern="1200" dirty="0">
                          <a:solidFill>
                            <a:schemeClr val="lt1"/>
                          </a:solidFill>
                          <a:effectLst/>
                          <a:latin typeface="+mn-lt"/>
                          <a:ea typeface="+mn-ea"/>
                          <a:cs typeface="+mn-cs"/>
                        </a:rPr>
                        <a:t>Pooling interest method </a:t>
                      </a:r>
                      <a:endParaRPr lang="en-IN" sz="1600" dirty="0">
                        <a:latin typeface="+mn-lt"/>
                      </a:endParaRPr>
                    </a:p>
                  </a:txBody>
                  <a:tcPr/>
                </a:tc>
                <a:tc>
                  <a:txBody>
                    <a:bodyPr/>
                    <a:lstStyle/>
                    <a:p>
                      <a:r>
                        <a:rPr lang="en-IN" sz="1600" dirty="0">
                          <a:latin typeface="+mn-lt"/>
                        </a:rPr>
                        <a:t>Sl. 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mn-lt"/>
                          <a:ea typeface="+mn-ea"/>
                          <a:cs typeface="+mn-cs"/>
                        </a:rPr>
                        <a:t>Purchase method</a:t>
                      </a:r>
                    </a:p>
                    <a:p>
                      <a:endParaRPr lang="en-IN" sz="1600" dirty="0">
                        <a:latin typeface="+mn-lt"/>
                      </a:endParaRPr>
                    </a:p>
                  </a:txBody>
                  <a:tcPr/>
                </a:tc>
                <a:extLst>
                  <a:ext uri="{0D108BD9-81ED-4DB2-BD59-A6C34878D82A}">
                    <a16:rowId xmlns:a16="http://schemas.microsoft.com/office/drawing/2014/main" val="463733361"/>
                  </a:ext>
                </a:extLst>
              </a:tr>
              <a:tr h="614439">
                <a:tc>
                  <a:txBody>
                    <a:bodyPr/>
                    <a:lstStyle/>
                    <a:p>
                      <a:r>
                        <a:rPr lang="en-IN" sz="1600" dirty="0">
                          <a:latin typeface="+mn-lt"/>
                        </a:rPr>
                        <a:t>1.</a:t>
                      </a:r>
                    </a:p>
                  </a:txBody>
                  <a:tcPr/>
                </a:tc>
                <a:tc>
                  <a:txBody>
                    <a:bodyPr/>
                    <a:lstStyle/>
                    <a:p>
                      <a:r>
                        <a:rPr lang="en-US" sz="1600" b="0" i="0" kern="1200" dirty="0">
                          <a:solidFill>
                            <a:schemeClr val="dk1"/>
                          </a:solidFill>
                          <a:effectLst/>
                          <a:latin typeface="+mn-lt"/>
                          <a:ea typeface="+mn-ea"/>
                          <a:cs typeface="+mn-cs"/>
                        </a:rPr>
                        <a:t>This method is applicable to amalgamation in the nature of merger.</a:t>
                      </a:r>
                      <a:endParaRPr lang="en-IN" sz="1600" dirty="0">
                        <a:latin typeface="+mn-lt"/>
                      </a:endParaRPr>
                    </a:p>
                  </a:txBody>
                  <a:tcPr/>
                </a:tc>
                <a:tc>
                  <a:txBody>
                    <a:bodyPr/>
                    <a:lstStyle/>
                    <a:p>
                      <a:r>
                        <a:rPr lang="en-IN" sz="1600" dirty="0">
                          <a:latin typeface="+mn-lt"/>
                        </a:rPr>
                        <a:t>1.</a:t>
                      </a:r>
                    </a:p>
                  </a:txBody>
                  <a:tcPr/>
                </a:tc>
                <a:tc>
                  <a:txBody>
                    <a:bodyPr/>
                    <a:lstStyle/>
                    <a:p>
                      <a:r>
                        <a:rPr lang="en-US" sz="1600" b="0" i="0" kern="1200" dirty="0">
                          <a:solidFill>
                            <a:schemeClr val="dk1"/>
                          </a:solidFill>
                          <a:effectLst/>
                          <a:latin typeface="+mn-lt"/>
                          <a:ea typeface="+mn-ea"/>
                          <a:cs typeface="+mn-cs"/>
                        </a:rPr>
                        <a:t>This method is applicable to amalgamation in the nature of purchase. </a:t>
                      </a:r>
                    </a:p>
                  </a:txBody>
                  <a:tcPr/>
                </a:tc>
                <a:extLst>
                  <a:ext uri="{0D108BD9-81ED-4DB2-BD59-A6C34878D82A}">
                    <a16:rowId xmlns:a16="http://schemas.microsoft.com/office/drawing/2014/main" val="520255318"/>
                  </a:ext>
                </a:extLst>
              </a:tr>
              <a:tr h="717021">
                <a:tc>
                  <a:txBody>
                    <a:bodyPr/>
                    <a:lstStyle/>
                    <a:p>
                      <a:r>
                        <a:rPr lang="en-IN" sz="1600" dirty="0">
                          <a:latin typeface="+mn-lt"/>
                        </a:rPr>
                        <a:t>2.</a:t>
                      </a:r>
                    </a:p>
                  </a:txBody>
                  <a:tcPr/>
                </a:tc>
                <a:tc>
                  <a:txBody>
                    <a:bodyPr/>
                    <a:lstStyle/>
                    <a:p>
                      <a:r>
                        <a:rPr lang="en-US" sz="1600" b="0" i="0" kern="1200" dirty="0">
                          <a:solidFill>
                            <a:schemeClr val="dk1"/>
                          </a:solidFill>
                          <a:effectLst/>
                          <a:latin typeface="+mn-lt"/>
                          <a:ea typeface="+mn-ea"/>
                          <a:cs typeface="+mn-cs"/>
                        </a:rPr>
                        <a:t>All assets and Liabilities including reserves and profit and loss A/C of transferor company re incorporated in the books of transferee company.</a:t>
                      </a:r>
                      <a:endParaRPr lang="en-IN" sz="1600" dirty="0">
                        <a:latin typeface="+mn-lt"/>
                      </a:endParaRPr>
                    </a:p>
                  </a:txBody>
                  <a:tcPr/>
                </a:tc>
                <a:tc>
                  <a:txBody>
                    <a:bodyPr/>
                    <a:lstStyle/>
                    <a:p>
                      <a:r>
                        <a:rPr lang="en-IN" sz="1600" dirty="0">
                          <a:latin typeface="+mn-lt"/>
                        </a:rPr>
                        <a:t>2.</a:t>
                      </a:r>
                    </a:p>
                  </a:txBody>
                  <a:tcPr/>
                </a:tc>
                <a:tc>
                  <a:txBody>
                    <a:bodyPr/>
                    <a:lstStyle/>
                    <a:p>
                      <a:r>
                        <a:rPr lang="en-US" sz="1600" b="0" i="0" kern="1200" dirty="0">
                          <a:solidFill>
                            <a:schemeClr val="dk1"/>
                          </a:solidFill>
                          <a:effectLst/>
                          <a:latin typeface="+mn-lt"/>
                          <a:ea typeface="+mn-ea"/>
                          <a:cs typeface="+mn-cs"/>
                        </a:rPr>
                        <a:t>Only those assets and liabilities taken over </a:t>
                      </a:r>
                    </a:p>
                    <a:p>
                      <a:r>
                        <a:rPr lang="en-US" sz="1600" b="0" i="0" kern="1200" dirty="0">
                          <a:solidFill>
                            <a:schemeClr val="dk1"/>
                          </a:solidFill>
                          <a:effectLst/>
                          <a:latin typeface="+mn-lt"/>
                          <a:ea typeface="+mn-ea"/>
                          <a:cs typeface="+mn-cs"/>
                        </a:rPr>
                        <a:t>by the transferee company are incorporated. </a:t>
                      </a:r>
                    </a:p>
                  </a:txBody>
                  <a:tcPr/>
                </a:tc>
                <a:extLst>
                  <a:ext uri="{0D108BD9-81ED-4DB2-BD59-A6C34878D82A}">
                    <a16:rowId xmlns:a16="http://schemas.microsoft.com/office/drawing/2014/main" val="1174563898"/>
                  </a:ext>
                </a:extLst>
              </a:tr>
              <a:tr h="792363">
                <a:tc>
                  <a:txBody>
                    <a:bodyPr/>
                    <a:lstStyle/>
                    <a:p>
                      <a:r>
                        <a:rPr lang="en-IN" sz="1600" dirty="0">
                          <a:latin typeface="+mn-lt"/>
                        </a:rPr>
                        <a:t>3.</a:t>
                      </a:r>
                    </a:p>
                  </a:txBody>
                  <a:tcPr/>
                </a:tc>
                <a:tc>
                  <a:txBody>
                    <a:bodyPr/>
                    <a:lstStyle/>
                    <a:p>
                      <a:r>
                        <a:rPr lang="en-US" sz="1600" b="0" i="0" kern="1200" dirty="0">
                          <a:solidFill>
                            <a:schemeClr val="dk1"/>
                          </a:solidFill>
                          <a:effectLst/>
                          <a:latin typeface="+mn-lt"/>
                          <a:ea typeface="+mn-ea"/>
                          <a:cs typeface="+mn-cs"/>
                        </a:rPr>
                        <a:t>The assets and liabilities are incorporated in the books of transferee company at their book values</a:t>
                      </a:r>
                      <a:endParaRPr lang="en-IN" sz="1600" dirty="0">
                        <a:latin typeface="+mn-lt"/>
                      </a:endParaRPr>
                    </a:p>
                  </a:txBody>
                  <a:tcPr/>
                </a:tc>
                <a:tc>
                  <a:txBody>
                    <a:bodyPr/>
                    <a:lstStyle/>
                    <a:p>
                      <a:r>
                        <a:rPr lang="en-IN" sz="1600" dirty="0">
                          <a:latin typeface="+mn-lt"/>
                        </a:rPr>
                        <a:t>3.</a:t>
                      </a:r>
                    </a:p>
                  </a:txBody>
                  <a:tcPr/>
                </a:tc>
                <a:tc>
                  <a:txBody>
                    <a:bodyPr/>
                    <a:lstStyle/>
                    <a:p>
                      <a:r>
                        <a:rPr lang="en-US" sz="1600" b="0" i="0" kern="1200" dirty="0">
                          <a:solidFill>
                            <a:schemeClr val="dk1"/>
                          </a:solidFill>
                          <a:effectLst/>
                          <a:latin typeface="+mn-lt"/>
                          <a:ea typeface="+mn-ea"/>
                          <a:cs typeface="+mn-cs"/>
                        </a:rPr>
                        <a:t>The assets and liabilities taken over by the </a:t>
                      </a:r>
                    </a:p>
                    <a:p>
                      <a:r>
                        <a:rPr lang="en-US" sz="1600" b="0" i="0" kern="1200" dirty="0">
                          <a:solidFill>
                            <a:schemeClr val="dk1"/>
                          </a:solidFill>
                          <a:effectLst/>
                          <a:latin typeface="+mn-lt"/>
                          <a:ea typeface="+mn-ea"/>
                          <a:cs typeface="+mn-cs"/>
                        </a:rPr>
                        <a:t>transferee company at their agreed values</a:t>
                      </a:r>
                    </a:p>
                    <a:p>
                      <a:endParaRPr lang="en-IN" sz="1600" dirty="0">
                        <a:latin typeface="+mn-lt"/>
                      </a:endParaRPr>
                    </a:p>
                  </a:txBody>
                  <a:tcPr/>
                </a:tc>
                <a:extLst>
                  <a:ext uri="{0D108BD9-81ED-4DB2-BD59-A6C34878D82A}">
                    <a16:rowId xmlns:a16="http://schemas.microsoft.com/office/drawing/2014/main" val="2910149651"/>
                  </a:ext>
                </a:extLst>
              </a:tr>
              <a:tr h="966398">
                <a:tc>
                  <a:txBody>
                    <a:bodyPr/>
                    <a:lstStyle/>
                    <a:p>
                      <a:r>
                        <a:rPr lang="en-IN" sz="1600" dirty="0">
                          <a:latin typeface="+mn-lt"/>
                        </a:rPr>
                        <a:t>4.</a:t>
                      </a:r>
                    </a:p>
                  </a:txBody>
                  <a:tcPr/>
                </a:tc>
                <a:tc>
                  <a:txBody>
                    <a:bodyPr/>
                    <a:lstStyle/>
                    <a:p>
                      <a:r>
                        <a:rPr lang="en-US" sz="1600" b="0" i="0" kern="1200" dirty="0">
                          <a:solidFill>
                            <a:schemeClr val="dk1"/>
                          </a:solidFill>
                          <a:effectLst/>
                          <a:latin typeface="+mn-lt"/>
                          <a:ea typeface="+mn-ea"/>
                          <a:cs typeface="+mn-cs"/>
                        </a:rPr>
                        <a:t>Any difference between the purchase consideration and the value of assets and liabilities taken over should be adjusted against reserves</a:t>
                      </a:r>
                    </a:p>
                  </a:txBody>
                  <a:tcPr/>
                </a:tc>
                <a:tc>
                  <a:txBody>
                    <a:bodyPr/>
                    <a:lstStyle/>
                    <a:p>
                      <a:r>
                        <a:rPr lang="en-IN" sz="1600" dirty="0">
                          <a:latin typeface="+mn-lt"/>
                        </a:rPr>
                        <a:t>4.</a:t>
                      </a:r>
                    </a:p>
                  </a:txBody>
                  <a:tcPr/>
                </a:tc>
                <a:tc>
                  <a:txBody>
                    <a:bodyPr/>
                    <a:lstStyle/>
                    <a:p>
                      <a:r>
                        <a:rPr lang="en-US" sz="1600" b="0" i="0" kern="1200" dirty="0">
                          <a:solidFill>
                            <a:schemeClr val="dk1"/>
                          </a:solidFill>
                          <a:effectLst/>
                          <a:latin typeface="+mn-lt"/>
                          <a:ea typeface="+mn-ea"/>
                          <a:cs typeface="+mn-cs"/>
                        </a:rPr>
                        <a:t>Any difference between the purchase                                   </a:t>
                      </a:r>
                    </a:p>
                    <a:p>
                      <a:r>
                        <a:rPr lang="en-US" sz="1600" b="0" i="0" kern="1200" dirty="0">
                          <a:solidFill>
                            <a:schemeClr val="dk1"/>
                          </a:solidFill>
                          <a:effectLst/>
                          <a:latin typeface="+mn-lt"/>
                          <a:ea typeface="+mn-ea"/>
                          <a:cs typeface="+mn-cs"/>
                        </a:rPr>
                        <a:t>consideration and the value of assets and liabilities taken over should be treated as Good Will /Capital Reserve as the case may be. </a:t>
                      </a:r>
                    </a:p>
                  </a:txBody>
                  <a:tcPr/>
                </a:tc>
                <a:extLst>
                  <a:ext uri="{0D108BD9-81ED-4DB2-BD59-A6C34878D82A}">
                    <a16:rowId xmlns:a16="http://schemas.microsoft.com/office/drawing/2014/main" val="59567080"/>
                  </a:ext>
                </a:extLst>
              </a:tr>
              <a:tr h="1267781">
                <a:tc>
                  <a:txBody>
                    <a:bodyPr/>
                    <a:lstStyle/>
                    <a:p>
                      <a:r>
                        <a:rPr lang="en-IN" sz="1600" dirty="0">
                          <a:latin typeface="+mn-lt"/>
                        </a:rPr>
                        <a:t>5.</a:t>
                      </a:r>
                    </a:p>
                  </a:txBody>
                  <a:tcPr/>
                </a:tc>
                <a:tc>
                  <a:txBody>
                    <a:bodyPr/>
                    <a:lstStyle/>
                    <a:p>
                      <a:r>
                        <a:rPr lang="en-US" sz="1600" b="0" i="0" kern="1200" dirty="0">
                          <a:solidFill>
                            <a:schemeClr val="dk1"/>
                          </a:solidFill>
                          <a:effectLst/>
                          <a:latin typeface="+mn-lt"/>
                          <a:ea typeface="+mn-ea"/>
                          <a:cs typeface="+mn-cs"/>
                        </a:rPr>
                        <a:t>When liquidation expanses of transferor company paid by the transferee company general reserve or profit and loss A/C is debited</a:t>
                      </a:r>
                      <a:endParaRPr lang="en-IN" sz="1600" dirty="0">
                        <a:latin typeface="+mn-lt"/>
                      </a:endParaRPr>
                    </a:p>
                  </a:txBody>
                  <a:tcPr/>
                </a:tc>
                <a:tc>
                  <a:txBody>
                    <a:bodyPr/>
                    <a:lstStyle/>
                    <a:p>
                      <a:r>
                        <a:rPr lang="en-IN" sz="1600" dirty="0">
                          <a:latin typeface="+mn-lt"/>
                        </a:rPr>
                        <a:t>5.</a:t>
                      </a:r>
                    </a:p>
                  </a:txBody>
                  <a:tcPr/>
                </a:tc>
                <a:tc>
                  <a:txBody>
                    <a:bodyPr/>
                    <a:lstStyle/>
                    <a:p>
                      <a:r>
                        <a:rPr lang="en-US" sz="1600" b="0" i="0" kern="1200" dirty="0">
                          <a:solidFill>
                            <a:schemeClr val="dk1"/>
                          </a:solidFill>
                          <a:effectLst/>
                          <a:latin typeface="+mn-lt"/>
                          <a:ea typeface="+mn-ea"/>
                          <a:cs typeface="+mn-cs"/>
                        </a:rPr>
                        <a:t>When liquidation expanses of transferor </a:t>
                      </a:r>
                    </a:p>
                    <a:p>
                      <a:r>
                        <a:rPr lang="en-US" sz="1600" b="0" i="0" kern="1200" dirty="0">
                          <a:solidFill>
                            <a:schemeClr val="dk1"/>
                          </a:solidFill>
                          <a:effectLst/>
                          <a:latin typeface="+mn-lt"/>
                          <a:ea typeface="+mn-ea"/>
                          <a:cs typeface="+mn-cs"/>
                        </a:rPr>
                        <a:t>company paid by the transferee company </a:t>
                      </a:r>
                    </a:p>
                    <a:p>
                      <a:r>
                        <a:rPr lang="en-US" sz="1600" b="0" i="0" kern="1200" dirty="0">
                          <a:solidFill>
                            <a:schemeClr val="dk1"/>
                          </a:solidFill>
                          <a:effectLst/>
                          <a:latin typeface="+mn-lt"/>
                          <a:ea typeface="+mn-ea"/>
                          <a:cs typeface="+mn-cs"/>
                        </a:rPr>
                        <a:t>Good Will or Capital reserve A/C is </a:t>
                      </a:r>
                    </a:p>
                    <a:p>
                      <a:r>
                        <a:rPr lang="en-US" sz="1600" b="0" i="0" kern="1200" dirty="0">
                          <a:solidFill>
                            <a:schemeClr val="dk1"/>
                          </a:solidFill>
                          <a:effectLst/>
                          <a:latin typeface="+mn-lt"/>
                          <a:ea typeface="+mn-ea"/>
                          <a:cs typeface="+mn-cs"/>
                        </a:rPr>
                        <a:t>debited</a:t>
                      </a:r>
                    </a:p>
                    <a:p>
                      <a:endParaRPr lang="en-IN" sz="1600" dirty="0">
                        <a:latin typeface="+mn-lt"/>
                      </a:endParaRPr>
                    </a:p>
                  </a:txBody>
                  <a:tcPr/>
                </a:tc>
                <a:extLst>
                  <a:ext uri="{0D108BD9-81ED-4DB2-BD59-A6C34878D82A}">
                    <a16:rowId xmlns:a16="http://schemas.microsoft.com/office/drawing/2014/main" val="2046680836"/>
                  </a:ext>
                </a:extLst>
              </a:tr>
            </a:tbl>
          </a:graphicData>
        </a:graphic>
      </p:graphicFrame>
    </p:spTree>
    <p:extLst>
      <p:ext uri="{BB962C8B-B14F-4D97-AF65-F5344CB8AC3E}">
        <p14:creationId xmlns:p14="http://schemas.microsoft.com/office/powerpoint/2010/main" val="8056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5696D-53CD-32B4-260F-E7E8A9743C76}"/>
              </a:ext>
            </a:extLst>
          </p:cNvPr>
          <p:cNvSpPr>
            <a:spLocks noGrp="1"/>
          </p:cNvSpPr>
          <p:nvPr>
            <p:ph type="title"/>
          </p:nvPr>
        </p:nvSpPr>
        <p:spPr>
          <a:xfrm>
            <a:off x="1371599" y="294538"/>
            <a:ext cx="9895951" cy="1033669"/>
          </a:xfrm>
        </p:spPr>
        <p:txBody>
          <a:bodyPr>
            <a:normAutofit/>
          </a:bodyPr>
          <a:lstStyle/>
          <a:p>
            <a:r>
              <a:rPr lang="en-IN" sz="3700" dirty="0">
                <a:solidFill>
                  <a:srgbClr val="FFFFFF"/>
                </a:solidFill>
              </a:rPr>
              <a:t>Illustration 1</a:t>
            </a:r>
            <a:endParaRPr lang="en-IN" sz="3700" b="1" dirty="0">
              <a:solidFill>
                <a:srgbClr val="FFFFFF"/>
              </a:solidFill>
            </a:endParaRPr>
          </a:p>
        </p:txBody>
      </p:sp>
      <p:sp>
        <p:nvSpPr>
          <p:cNvPr id="5" name="Content Placeholder 4">
            <a:extLst>
              <a:ext uri="{FF2B5EF4-FFF2-40B4-BE49-F238E27FC236}">
                <a16:creationId xmlns:a16="http://schemas.microsoft.com/office/drawing/2014/main" id="{CF813F6F-CD4B-F307-D5E5-E540DE8C19D1}"/>
              </a:ext>
            </a:extLst>
          </p:cNvPr>
          <p:cNvSpPr>
            <a:spLocks noGrp="1"/>
          </p:cNvSpPr>
          <p:nvPr>
            <p:ph idx="1"/>
          </p:nvPr>
        </p:nvSpPr>
        <p:spPr/>
        <p:txBody>
          <a:bodyPr>
            <a:normAutofit/>
          </a:bodyPr>
          <a:lstStyle/>
          <a:p>
            <a:pPr lvl="1"/>
            <a:endParaRPr lang="en-IN" dirty="0"/>
          </a:p>
          <a:p>
            <a:pPr marL="0" indent="0" algn="l">
              <a:buNone/>
            </a:pPr>
            <a:endParaRPr lang="en-IN" dirty="0"/>
          </a:p>
        </p:txBody>
      </p:sp>
      <p:pic>
        <p:nvPicPr>
          <p:cNvPr id="4" name="Picture 3">
            <a:extLst>
              <a:ext uri="{FF2B5EF4-FFF2-40B4-BE49-F238E27FC236}">
                <a16:creationId xmlns:a16="http://schemas.microsoft.com/office/drawing/2014/main" id="{65E4EF8C-99E6-CB62-9233-C2B653881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604" y="1583823"/>
            <a:ext cx="9360844" cy="5159742"/>
          </a:xfrm>
          <a:prstGeom prst="rect">
            <a:avLst/>
          </a:prstGeom>
        </p:spPr>
      </p:pic>
    </p:spTree>
    <p:extLst>
      <p:ext uri="{BB962C8B-B14F-4D97-AF65-F5344CB8AC3E}">
        <p14:creationId xmlns:p14="http://schemas.microsoft.com/office/powerpoint/2010/main" val="154359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E6FEC-DD6F-C8E7-CF13-F585F02CEBAA}"/>
              </a:ext>
            </a:extLst>
          </p:cNvPr>
          <p:cNvSpPr>
            <a:spLocks noGrp="1"/>
          </p:cNvSpPr>
          <p:nvPr>
            <p:ph type="title"/>
          </p:nvPr>
        </p:nvSpPr>
        <p:spPr>
          <a:xfrm>
            <a:off x="1523984" y="1054122"/>
            <a:ext cx="9465564" cy="814008"/>
          </a:xfrm>
        </p:spPr>
        <p:txBody>
          <a:bodyPr>
            <a:normAutofit/>
          </a:bodyPr>
          <a:lstStyle/>
          <a:p>
            <a:r>
              <a:rPr lang="en-IN"/>
              <a:t>Introduction	</a:t>
            </a:r>
            <a:endParaRPr lang="en-IN" dirty="0"/>
          </a:p>
        </p:txBody>
      </p:sp>
      <p:sp>
        <p:nvSpPr>
          <p:cNvPr id="3" name="Content Placeholder 2">
            <a:extLst>
              <a:ext uri="{FF2B5EF4-FFF2-40B4-BE49-F238E27FC236}">
                <a16:creationId xmlns:a16="http://schemas.microsoft.com/office/drawing/2014/main" id="{5712606A-507C-D64E-C8F7-0CF012F4F04F}"/>
              </a:ext>
            </a:extLst>
          </p:cNvPr>
          <p:cNvSpPr>
            <a:spLocks noGrp="1"/>
          </p:cNvSpPr>
          <p:nvPr>
            <p:ph idx="1"/>
          </p:nvPr>
        </p:nvSpPr>
        <p:spPr>
          <a:xfrm>
            <a:off x="1523999" y="1720645"/>
            <a:ext cx="10304207" cy="4079424"/>
          </a:xfrm>
        </p:spPr>
        <p:txBody>
          <a:bodyPr>
            <a:normAutofit fontScale="92500"/>
          </a:bodyPr>
          <a:lstStyle/>
          <a:p>
            <a:r>
              <a:rPr lang="en-US" sz="2400" b="1" i="0" dirty="0">
                <a:effectLst/>
                <a:latin typeface="ff3"/>
              </a:rPr>
              <a:t>Amalgamation</a:t>
            </a:r>
            <a:r>
              <a:rPr lang="en-US" sz="2400" b="0" i="0" dirty="0">
                <a:effectLst/>
                <a:latin typeface="ff3"/>
              </a:rPr>
              <a:t> </a:t>
            </a:r>
          </a:p>
          <a:p>
            <a:pPr marL="0" indent="0">
              <a:spcBef>
                <a:spcPts val="600"/>
              </a:spcBef>
              <a:spcAft>
                <a:spcPts val="600"/>
              </a:spcAft>
              <a:buNone/>
            </a:pPr>
            <a:r>
              <a:rPr lang="en-US" sz="2400" b="0" i="0" dirty="0">
                <a:effectLst/>
                <a:latin typeface="ff5"/>
              </a:rPr>
              <a:t>Amalgamation refers to two or more existing companies and carrying either identical business or related business combined together and formed a new company. During this process the existing companies are liquidated, and a new company is formed to take over their business.</a:t>
            </a:r>
          </a:p>
          <a:p>
            <a:r>
              <a:rPr lang="en-US" sz="2400" b="1" i="0" dirty="0">
                <a:effectLst/>
                <a:latin typeface="ff3"/>
              </a:rPr>
              <a:t>Absorption</a:t>
            </a:r>
            <a:r>
              <a:rPr lang="en-US" sz="2400" b="0" i="0" dirty="0">
                <a:effectLst/>
                <a:latin typeface="ff3"/>
              </a:rPr>
              <a:t> </a:t>
            </a:r>
          </a:p>
          <a:p>
            <a:pPr marL="0" indent="0">
              <a:buNone/>
            </a:pPr>
            <a:r>
              <a:rPr lang="en-US" sz="2400" b="0" i="0" dirty="0">
                <a:effectLst/>
                <a:latin typeface="ff5"/>
              </a:rPr>
              <a:t>Absorption is a process of an existing company take over the business of another existing company. Usually, a big corporate body takes over the small corporate body.</a:t>
            </a:r>
          </a:p>
          <a:p>
            <a:r>
              <a:rPr lang="en-US" sz="2400" b="1" i="0" dirty="0">
                <a:effectLst/>
                <a:latin typeface="ff3"/>
              </a:rPr>
              <a:t>External Reconstruction </a:t>
            </a:r>
          </a:p>
          <a:p>
            <a:pPr marL="0" indent="0">
              <a:buNone/>
            </a:pPr>
            <a:r>
              <a:rPr lang="en-US" sz="2400" b="0" i="0" dirty="0">
                <a:effectLst/>
                <a:latin typeface="ff5"/>
              </a:rPr>
              <a:t>An existing company go into liquidation and a new company is formed for the purpose of to business of the liquidating company.</a:t>
            </a:r>
          </a:p>
          <a:p>
            <a:pPr marL="0" indent="0">
              <a:buNone/>
            </a:pPr>
            <a:endParaRPr lang="en-US" sz="1900" b="0" i="0" dirty="0">
              <a:effectLst/>
              <a:latin typeface="ff5"/>
            </a:endParaRPr>
          </a:p>
          <a:p>
            <a:endParaRPr lang="en-IN" sz="1900" dirty="0"/>
          </a:p>
        </p:txBody>
      </p:sp>
    </p:spTree>
    <p:extLst>
      <p:ext uri="{BB962C8B-B14F-4D97-AF65-F5344CB8AC3E}">
        <p14:creationId xmlns:p14="http://schemas.microsoft.com/office/powerpoint/2010/main" val="229448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E12A-6EC8-6D77-2699-EB94C7355454}"/>
              </a:ext>
            </a:extLst>
          </p:cNvPr>
          <p:cNvSpPr>
            <a:spLocks noGrp="1"/>
          </p:cNvSpPr>
          <p:nvPr>
            <p:ph type="title"/>
          </p:nvPr>
        </p:nvSpPr>
        <p:spPr>
          <a:xfrm>
            <a:off x="838200" y="365126"/>
            <a:ext cx="10515600" cy="753556"/>
          </a:xfrm>
        </p:spPr>
        <p:txBody>
          <a:bodyPr/>
          <a:lstStyle/>
          <a:p>
            <a:r>
              <a:rPr lang="en-IN" dirty="0"/>
              <a:t>Comparison</a:t>
            </a:r>
          </a:p>
        </p:txBody>
      </p:sp>
      <p:pic>
        <p:nvPicPr>
          <p:cNvPr id="11" name="Content Placeholder 10">
            <a:extLst>
              <a:ext uri="{FF2B5EF4-FFF2-40B4-BE49-F238E27FC236}">
                <a16:creationId xmlns:a16="http://schemas.microsoft.com/office/drawing/2014/main" id="{489E00C4-EC82-6BDE-BC95-8912C13CC7A6}"/>
              </a:ext>
            </a:extLst>
          </p:cNvPr>
          <p:cNvPicPr>
            <a:picLocks noGrp="1" noChangeAspect="1"/>
          </p:cNvPicPr>
          <p:nvPr>
            <p:ph idx="1"/>
          </p:nvPr>
        </p:nvPicPr>
        <p:blipFill>
          <a:blip r:embed="rId2"/>
          <a:stretch>
            <a:fillRect/>
          </a:stretch>
        </p:blipFill>
        <p:spPr>
          <a:xfrm>
            <a:off x="2933634" y="1118682"/>
            <a:ext cx="5738418" cy="1796964"/>
          </a:xfrm>
        </p:spPr>
      </p:pic>
      <p:pic>
        <p:nvPicPr>
          <p:cNvPr id="13" name="Picture 12">
            <a:extLst>
              <a:ext uri="{FF2B5EF4-FFF2-40B4-BE49-F238E27FC236}">
                <a16:creationId xmlns:a16="http://schemas.microsoft.com/office/drawing/2014/main" id="{4E8115E2-3CEF-B434-74DC-9A7679FE45D1}"/>
              </a:ext>
            </a:extLst>
          </p:cNvPr>
          <p:cNvPicPr>
            <a:picLocks noChangeAspect="1"/>
          </p:cNvPicPr>
          <p:nvPr/>
        </p:nvPicPr>
        <p:blipFill>
          <a:blip r:embed="rId3"/>
          <a:stretch>
            <a:fillRect/>
          </a:stretch>
        </p:blipFill>
        <p:spPr>
          <a:xfrm>
            <a:off x="2933634" y="2915646"/>
            <a:ext cx="5738418" cy="3774830"/>
          </a:xfrm>
          <a:prstGeom prst="rect">
            <a:avLst/>
          </a:prstGeom>
        </p:spPr>
      </p:pic>
    </p:spTree>
    <p:extLst>
      <p:ext uri="{BB962C8B-B14F-4D97-AF65-F5344CB8AC3E}">
        <p14:creationId xmlns:p14="http://schemas.microsoft.com/office/powerpoint/2010/main" val="90812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3A72-8F25-C9B6-4D16-0BE4E261A151}"/>
              </a:ext>
            </a:extLst>
          </p:cNvPr>
          <p:cNvSpPr>
            <a:spLocks noGrp="1"/>
          </p:cNvSpPr>
          <p:nvPr>
            <p:ph type="title"/>
          </p:nvPr>
        </p:nvSpPr>
        <p:spPr>
          <a:xfrm>
            <a:off x="838199" y="365125"/>
            <a:ext cx="10515601" cy="775417"/>
          </a:xfrm>
        </p:spPr>
        <p:txBody>
          <a:bodyPr>
            <a:normAutofit fontScale="90000"/>
          </a:bodyPr>
          <a:lstStyle/>
          <a:p>
            <a:br>
              <a:rPr lang="en-IN" dirty="0"/>
            </a:br>
            <a:r>
              <a:rPr lang="en-IN" b="1" dirty="0"/>
              <a:t>Amalgamation in the Nature of Merger</a:t>
            </a:r>
            <a:br>
              <a:rPr lang="en-IN" dirty="0"/>
            </a:br>
            <a:endParaRPr lang="en-IN" dirty="0"/>
          </a:p>
        </p:txBody>
      </p:sp>
      <p:graphicFrame>
        <p:nvGraphicFramePr>
          <p:cNvPr id="6" name="Content Placeholder 2">
            <a:extLst>
              <a:ext uri="{FF2B5EF4-FFF2-40B4-BE49-F238E27FC236}">
                <a16:creationId xmlns:a16="http://schemas.microsoft.com/office/drawing/2014/main" id="{6B8801DF-034E-E716-7DC0-F9807D3A4953}"/>
              </a:ext>
            </a:extLst>
          </p:cNvPr>
          <p:cNvGraphicFramePr>
            <a:graphicFrameLocks noGrp="1"/>
          </p:cNvGraphicFramePr>
          <p:nvPr>
            <p:ph idx="1"/>
            <p:extLst>
              <p:ext uri="{D42A27DB-BD31-4B8C-83A1-F6EECF244321}">
                <p14:modId xmlns:p14="http://schemas.microsoft.com/office/powerpoint/2010/main" val="1830790909"/>
              </p:ext>
            </p:extLst>
          </p:nvPr>
        </p:nvGraphicFramePr>
        <p:xfrm>
          <a:off x="658761" y="1140542"/>
          <a:ext cx="11208774" cy="5250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527891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3A72-8F25-C9B6-4D16-0BE4E261A151}"/>
              </a:ext>
            </a:extLst>
          </p:cNvPr>
          <p:cNvSpPr>
            <a:spLocks noGrp="1"/>
          </p:cNvSpPr>
          <p:nvPr>
            <p:ph type="title"/>
          </p:nvPr>
        </p:nvSpPr>
        <p:spPr>
          <a:xfrm>
            <a:off x="838199" y="365125"/>
            <a:ext cx="10515601" cy="775417"/>
          </a:xfrm>
        </p:spPr>
        <p:txBody>
          <a:bodyPr>
            <a:normAutofit fontScale="90000"/>
          </a:bodyPr>
          <a:lstStyle/>
          <a:p>
            <a:br>
              <a:rPr lang="en-IN" dirty="0"/>
            </a:br>
            <a:r>
              <a:rPr lang="en-IN" b="1" dirty="0"/>
              <a:t>Amalgamation in the Nature of Merger</a:t>
            </a:r>
            <a:br>
              <a:rPr lang="en-IN" dirty="0"/>
            </a:br>
            <a:endParaRPr lang="en-IN" dirty="0"/>
          </a:p>
        </p:txBody>
      </p:sp>
      <p:graphicFrame>
        <p:nvGraphicFramePr>
          <p:cNvPr id="6" name="Content Placeholder 2">
            <a:extLst>
              <a:ext uri="{FF2B5EF4-FFF2-40B4-BE49-F238E27FC236}">
                <a16:creationId xmlns:a16="http://schemas.microsoft.com/office/drawing/2014/main" id="{6B8801DF-034E-E716-7DC0-F9807D3A4953}"/>
              </a:ext>
            </a:extLst>
          </p:cNvPr>
          <p:cNvGraphicFramePr>
            <a:graphicFrameLocks noGrp="1"/>
          </p:cNvGraphicFramePr>
          <p:nvPr>
            <p:ph idx="1"/>
            <p:extLst>
              <p:ext uri="{D42A27DB-BD31-4B8C-83A1-F6EECF244321}">
                <p14:modId xmlns:p14="http://schemas.microsoft.com/office/powerpoint/2010/main" val="3189600009"/>
              </p:ext>
            </p:extLst>
          </p:nvPr>
        </p:nvGraphicFramePr>
        <p:xfrm>
          <a:off x="658761" y="1140542"/>
          <a:ext cx="11208774" cy="5250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9087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3A72-8F25-C9B6-4D16-0BE4E261A151}"/>
              </a:ext>
            </a:extLst>
          </p:cNvPr>
          <p:cNvSpPr>
            <a:spLocks noGrp="1"/>
          </p:cNvSpPr>
          <p:nvPr>
            <p:ph type="title"/>
          </p:nvPr>
        </p:nvSpPr>
        <p:spPr>
          <a:xfrm>
            <a:off x="838199" y="365125"/>
            <a:ext cx="10515601" cy="775417"/>
          </a:xfrm>
        </p:spPr>
        <p:txBody>
          <a:bodyPr>
            <a:normAutofit fontScale="90000"/>
          </a:bodyPr>
          <a:lstStyle/>
          <a:p>
            <a:br>
              <a:rPr lang="en-IN" dirty="0"/>
            </a:br>
            <a:r>
              <a:rPr lang="en-IN" b="1" dirty="0"/>
              <a:t>Amalgamation in the Nature of Purchase</a:t>
            </a:r>
            <a:br>
              <a:rPr lang="en-IN" dirty="0"/>
            </a:br>
            <a:endParaRPr lang="en-IN" dirty="0"/>
          </a:p>
        </p:txBody>
      </p:sp>
      <p:graphicFrame>
        <p:nvGraphicFramePr>
          <p:cNvPr id="6" name="Content Placeholder 2">
            <a:extLst>
              <a:ext uri="{FF2B5EF4-FFF2-40B4-BE49-F238E27FC236}">
                <a16:creationId xmlns:a16="http://schemas.microsoft.com/office/drawing/2014/main" id="{6B8801DF-034E-E716-7DC0-F9807D3A4953}"/>
              </a:ext>
            </a:extLst>
          </p:cNvPr>
          <p:cNvGraphicFramePr>
            <a:graphicFrameLocks noGrp="1"/>
          </p:cNvGraphicFramePr>
          <p:nvPr>
            <p:ph idx="1"/>
            <p:extLst>
              <p:ext uri="{D42A27DB-BD31-4B8C-83A1-F6EECF244321}">
                <p14:modId xmlns:p14="http://schemas.microsoft.com/office/powerpoint/2010/main" val="4177291170"/>
              </p:ext>
            </p:extLst>
          </p:nvPr>
        </p:nvGraphicFramePr>
        <p:xfrm>
          <a:off x="658761" y="1140542"/>
          <a:ext cx="11208774" cy="5250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249652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86229-DACA-5698-E8B9-ABE2CAC027FC}"/>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Purchase consideration	</a:t>
            </a:r>
          </a:p>
        </p:txBody>
      </p:sp>
      <p:sp>
        <p:nvSpPr>
          <p:cNvPr id="3" name="Content Placeholder 2">
            <a:extLst>
              <a:ext uri="{FF2B5EF4-FFF2-40B4-BE49-F238E27FC236}">
                <a16:creationId xmlns:a16="http://schemas.microsoft.com/office/drawing/2014/main" id="{012C2CB0-F3C5-50C7-B300-3CB6B3F02252}"/>
              </a:ext>
            </a:extLst>
          </p:cNvPr>
          <p:cNvSpPr>
            <a:spLocks noGrp="1"/>
          </p:cNvSpPr>
          <p:nvPr>
            <p:ph idx="1"/>
          </p:nvPr>
        </p:nvSpPr>
        <p:spPr>
          <a:xfrm>
            <a:off x="1371599" y="2005781"/>
            <a:ext cx="10014156" cy="3995774"/>
          </a:xfrm>
        </p:spPr>
        <p:txBody>
          <a:bodyPr anchor="ctr">
            <a:normAutofit/>
          </a:bodyPr>
          <a:lstStyle/>
          <a:p>
            <a:r>
              <a:rPr lang="en-IN" sz="2400" dirty="0"/>
              <a:t>It is the price payable by Transferee company to the transferor company for taking over the business of the transferor company</a:t>
            </a:r>
          </a:p>
          <a:p>
            <a:r>
              <a:rPr lang="en-IN" sz="2400" dirty="0"/>
              <a:t>Amount paid to equity shareholders and preference shareholders is only considered as a purchase consideration</a:t>
            </a:r>
          </a:p>
          <a:p>
            <a:r>
              <a:rPr lang="en-IN" sz="2400" dirty="0"/>
              <a:t>Purchase consideration </a:t>
            </a:r>
            <a:r>
              <a:rPr lang="en-IN" sz="2400" b="1" dirty="0"/>
              <a:t>does not include </a:t>
            </a:r>
            <a:r>
              <a:rPr lang="en-IN" sz="2400" dirty="0"/>
              <a:t>the sum which the transferee company will pay to debenture holders or creditors.</a:t>
            </a:r>
          </a:p>
          <a:p>
            <a:r>
              <a:rPr lang="en-IN" sz="2400" dirty="0"/>
              <a:t>If certain liability of the transferor company is not taken over by Transferee company it will be paid by Transferor company</a:t>
            </a:r>
          </a:p>
        </p:txBody>
      </p:sp>
    </p:spTree>
    <p:extLst>
      <p:ext uri="{BB962C8B-B14F-4D97-AF65-F5344CB8AC3E}">
        <p14:creationId xmlns:p14="http://schemas.microsoft.com/office/powerpoint/2010/main" val="190694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5696D-53CD-32B4-260F-E7E8A9743C76}"/>
              </a:ext>
            </a:extLst>
          </p:cNvPr>
          <p:cNvSpPr>
            <a:spLocks noGrp="1"/>
          </p:cNvSpPr>
          <p:nvPr>
            <p:ph type="title"/>
          </p:nvPr>
        </p:nvSpPr>
        <p:spPr>
          <a:xfrm>
            <a:off x="1371599" y="294538"/>
            <a:ext cx="9895951" cy="1033669"/>
          </a:xfrm>
        </p:spPr>
        <p:txBody>
          <a:bodyPr>
            <a:normAutofit/>
          </a:bodyPr>
          <a:lstStyle/>
          <a:p>
            <a:r>
              <a:rPr lang="en-IN" sz="3700" dirty="0">
                <a:solidFill>
                  <a:srgbClr val="FFFFFF"/>
                </a:solidFill>
              </a:rPr>
              <a:t>Methods of calculating Purchase Consideration	</a:t>
            </a:r>
          </a:p>
        </p:txBody>
      </p:sp>
      <p:sp>
        <p:nvSpPr>
          <p:cNvPr id="3" name="Content Placeholder 2">
            <a:extLst>
              <a:ext uri="{FF2B5EF4-FFF2-40B4-BE49-F238E27FC236}">
                <a16:creationId xmlns:a16="http://schemas.microsoft.com/office/drawing/2014/main" id="{FE774A1B-6672-4312-F58B-F88B40793DA1}"/>
              </a:ext>
            </a:extLst>
          </p:cNvPr>
          <p:cNvSpPr>
            <a:spLocks noGrp="1"/>
          </p:cNvSpPr>
          <p:nvPr>
            <p:ph idx="1"/>
          </p:nvPr>
        </p:nvSpPr>
        <p:spPr>
          <a:xfrm>
            <a:off x="1371599" y="1730477"/>
            <a:ext cx="10053485" cy="4271078"/>
          </a:xfrm>
        </p:spPr>
        <p:txBody>
          <a:bodyPr anchor="ctr">
            <a:normAutofit/>
          </a:bodyPr>
          <a:lstStyle/>
          <a:p>
            <a:r>
              <a:rPr lang="en-IN" b="1" dirty="0"/>
              <a:t>Net Payment Method: </a:t>
            </a:r>
          </a:p>
          <a:p>
            <a:pPr marL="0" indent="0">
              <a:buNone/>
            </a:pPr>
            <a:r>
              <a:rPr lang="en-IN" dirty="0"/>
              <a:t>Payment to Equity shareholders and preference shareholders by way of cash, shares and debentures</a:t>
            </a:r>
          </a:p>
          <a:p>
            <a:r>
              <a:rPr lang="en-IN" b="1" dirty="0"/>
              <a:t>Net Asset Method</a:t>
            </a:r>
          </a:p>
          <a:p>
            <a:pPr marL="0" indent="0">
              <a:buNone/>
            </a:pPr>
            <a:r>
              <a:rPr lang="en-IN" dirty="0"/>
              <a:t>Value of Assets less outside liabilities taken over by the Transferee company</a:t>
            </a:r>
          </a:p>
          <a:p>
            <a:r>
              <a:rPr lang="en-IN" b="1" dirty="0"/>
              <a:t>Lumpsum Method</a:t>
            </a:r>
          </a:p>
          <a:p>
            <a:pPr marL="0" indent="0">
              <a:buNone/>
            </a:pPr>
            <a:r>
              <a:rPr lang="en-IN" dirty="0"/>
              <a:t>Fixed/ Lumpsum Amount is paid to shareholders of Transferee company</a:t>
            </a:r>
          </a:p>
        </p:txBody>
      </p:sp>
    </p:spTree>
    <p:extLst>
      <p:ext uri="{BB962C8B-B14F-4D97-AF65-F5344CB8AC3E}">
        <p14:creationId xmlns:p14="http://schemas.microsoft.com/office/powerpoint/2010/main" val="376615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5696D-53CD-32B4-260F-E7E8A9743C76}"/>
              </a:ext>
            </a:extLst>
          </p:cNvPr>
          <p:cNvSpPr>
            <a:spLocks noGrp="1"/>
          </p:cNvSpPr>
          <p:nvPr>
            <p:ph type="title"/>
          </p:nvPr>
        </p:nvSpPr>
        <p:spPr>
          <a:xfrm>
            <a:off x="1371599" y="294538"/>
            <a:ext cx="9895951" cy="1033669"/>
          </a:xfrm>
        </p:spPr>
        <p:txBody>
          <a:bodyPr>
            <a:normAutofit fontScale="90000"/>
          </a:bodyPr>
          <a:lstStyle/>
          <a:p>
            <a:r>
              <a:rPr lang="en-IN" sz="3700" dirty="0">
                <a:solidFill>
                  <a:srgbClr val="FFFFFF"/>
                </a:solidFill>
              </a:rPr>
              <a:t>Accounting for Amalgamation </a:t>
            </a:r>
            <a:r>
              <a:rPr lang="en-IN" sz="3700" b="1" dirty="0">
                <a:solidFill>
                  <a:srgbClr val="FFFFFF"/>
                </a:solidFill>
              </a:rPr>
              <a:t>Pooling Interest Method</a:t>
            </a:r>
          </a:p>
        </p:txBody>
      </p:sp>
      <p:sp>
        <p:nvSpPr>
          <p:cNvPr id="5" name="Content Placeholder 4">
            <a:extLst>
              <a:ext uri="{FF2B5EF4-FFF2-40B4-BE49-F238E27FC236}">
                <a16:creationId xmlns:a16="http://schemas.microsoft.com/office/drawing/2014/main" id="{CF813F6F-CD4B-F307-D5E5-E540DE8C19D1}"/>
              </a:ext>
            </a:extLst>
          </p:cNvPr>
          <p:cNvSpPr>
            <a:spLocks noGrp="1"/>
          </p:cNvSpPr>
          <p:nvPr>
            <p:ph idx="1"/>
          </p:nvPr>
        </p:nvSpPr>
        <p:spPr/>
        <p:txBody>
          <a:bodyPr>
            <a:normAutofit/>
          </a:bodyPr>
          <a:lstStyle/>
          <a:p>
            <a:pPr lvl="1"/>
            <a:endParaRPr lang="en-IN" dirty="0"/>
          </a:p>
          <a:p>
            <a:pPr algn="l"/>
            <a:r>
              <a:rPr lang="en-US" dirty="0">
                <a:solidFill>
                  <a:srgbClr val="000000"/>
                </a:solidFill>
                <a:latin typeface="ff5"/>
              </a:rPr>
              <a:t>A</a:t>
            </a:r>
            <a:r>
              <a:rPr lang="en-US" b="0" i="0" dirty="0">
                <a:solidFill>
                  <a:srgbClr val="000000"/>
                </a:solidFill>
                <a:effectLst/>
                <a:latin typeface="ff5"/>
              </a:rPr>
              <a:t>ssets, liabilities and reserves of the transferor company are recorded by the </a:t>
            </a:r>
            <a:r>
              <a:rPr lang="en-US" b="1" i="0" dirty="0">
                <a:solidFill>
                  <a:srgbClr val="000000"/>
                </a:solidFill>
                <a:effectLst/>
                <a:latin typeface="ff5"/>
              </a:rPr>
              <a:t>transferee</a:t>
            </a:r>
            <a:r>
              <a:rPr lang="en-US" b="0" i="0" dirty="0">
                <a:solidFill>
                  <a:srgbClr val="000000"/>
                </a:solidFill>
                <a:effectLst/>
                <a:latin typeface="ff5"/>
              </a:rPr>
              <a:t> </a:t>
            </a:r>
            <a:r>
              <a:rPr lang="en-US" b="1" i="0" dirty="0">
                <a:solidFill>
                  <a:srgbClr val="000000"/>
                </a:solidFill>
                <a:effectLst/>
                <a:latin typeface="ff5"/>
              </a:rPr>
              <a:t>company</a:t>
            </a:r>
            <a:r>
              <a:rPr lang="en-US" b="0" i="0" dirty="0">
                <a:solidFill>
                  <a:srgbClr val="000000"/>
                </a:solidFill>
                <a:effectLst/>
                <a:latin typeface="ff5"/>
              </a:rPr>
              <a:t> at their </a:t>
            </a:r>
            <a:r>
              <a:rPr lang="en-US" b="1" i="0" dirty="0">
                <a:solidFill>
                  <a:srgbClr val="000000"/>
                </a:solidFill>
                <a:effectLst/>
                <a:latin typeface="ff5"/>
              </a:rPr>
              <a:t>existing</a:t>
            </a:r>
            <a:r>
              <a:rPr lang="en-US" b="0" i="0" dirty="0">
                <a:solidFill>
                  <a:srgbClr val="000000"/>
                </a:solidFill>
                <a:effectLst/>
                <a:latin typeface="ff5"/>
              </a:rPr>
              <a:t> </a:t>
            </a:r>
            <a:r>
              <a:rPr lang="en-US" b="1" i="0" dirty="0">
                <a:solidFill>
                  <a:srgbClr val="000000"/>
                </a:solidFill>
                <a:effectLst/>
                <a:latin typeface="ff5"/>
              </a:rPr>
              <a:t>carrying</a:t>
            </a:r>
            <a:r>
              <a:rPr lang="en-US" b="0" i="0" dirty="0">
                <a:solidFill>
                  <a:srgbClr val="000000"/>
                </a:solidFill>
                <a:effectLst/>
                <a:latin typeface="ff5"/>
              </a:rPr>
              <a:t> </a:t>
            </a:r>
            <a:r>
              <a:rPr lang="en-US" b="1" i="0" dirty="0">
                <a:solidFill>
                  <a:srgbClr val="000000"/>
                </a:solidFill>
                <a:effectLst/>
                <a:latin typeface="ff5"/>
              </a:rPr>
              <a:t>amounts </a:t>
            </a:r>
            <a:r>
              <a:rPr lang="en-US" i="0" dirty="0">
                <a:solidFill>
                  <a:srgbClr val="000000"/>
                </a:solidFill>
                <a:effectLst/>
                <a:latin typeface="ff5"/>
              </a:rPr>
              <a:t>unless any adjustment is needed for </a:t>
            </a:r>
            <a:r>
              <a:rPr lang="en-US" dirty="0">
                <a:solidFill>
                  <a:srgbClr val="000000"/>
                </a:solidFill>
                <a:latin typeface="ff5"/>
              </a:rPr>
              <a:t>uniformity in accounting policy</a:t>
            </a:r>
          </a:p>
          <a:p>
            <a:pPr algn="l"/>
            <a:r>
              <a:rPr lang="en-US" dirty="0">
                <a:solidFill>
                  <a:srgbClr val="000000"/>
                </a:solidFill>
                <a:latin typeface="ff5"/>
              </a:rPr>
              <a:t>A difference between the amount recorded as share capital issued plus any additional consideration paid in cash/assets and the amount of share capital of a Transferor company will be adjusted against reserves</a:t>
            </a:r>
          </a:p>
          <a:p>
            <a:pPr marL="0" indent="0" algn="l">
              <a:buNone/>
            </a:pPr>
            <a:endParaRPr lang="en-IN" dirty="0"/>
          </a:p>
        </p:txBody>
      </p:sp>
    </p:spTree>
    <p:extLst>
      <p:ext uri="{BB962C8B-B14F-4D97-AF65-F5344CB8AC3E}">
        <p14:creationId xmlns:p14="http://schemas.microsoft.com/office/powerpoint/2010/main" val="144921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2762</TotalTime>
  <Words>892</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ff3</vt:lpstr>
      <vt:lpstr>ff5</vt:lpstr>
      <vt:lpstr>Office Theme</vt:lpstr>
      <vt:lpstr>Company Reorganization</vt:lpstr>
      <vt:lpstr>Introduction </vt:lpstr>
      <vt:lpstr>Comparison</vt:lpstr>
      <vt:lpstr> Amalgamation in the Nature of Merger </vt:lpstr>
      <vt:lpstr> Amalgamation in the Nature of Merger </vt:lpstr>
      <vt:lpstr> Amalgamation in the Nature of Purchase </vt:lpstr>
      <vt:lpstr>Purchase consideration </vt:lpstr>
      <vt:lpstr>Methods of calculating Purchase Consideration </vt:lpstr>
      <vt:lpstr>Accounting for Amalgamation Pooling Interest Method</vt:lpstr>
      <vt:lpstr>Accounting for Amalgamation Purchase Method </vt:lpstr>
      <vt:lpstr> Differences between pooling interest method and purchasing method</vt:lpstr>
      <vt:lpstr>Illustration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Reorganization</dc:title>
  <dc:creator>caaditivaze@gmail.com</dc:creator>
  <cp:lastModifiedBy>caaditivaze@gmail.com</cp:lastModifiedBy>
  <cp:revision>13</cp:revision>
  <dcterms:created xsi:type="dcterms:W3CDTF">2023-03-07T16:15:03Z</dcterms:created>
  <dcterms:modified xsi:type="dcterms:W3CDTF">2023-03-19T23:38:16Z</dcterms:modified>
</cp:coreProperties>
</file>