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70" r:id="rId11"/>
    <p:sldId id="271" r:id="rId12"/>
    <p:sldId id="266" r:id="rId13"/>
    <p:sldId id="267" r:id="rId14"/>
    <p:sldId id="268" r:id="rId15"/>
    <p:sldId id="272" r:id="rId16"/>
    <p:sldId id="273" r:id="rId17"/>
    <p:sldId id="274" r:id="rId18"/>
    <p:sldId id="275" r:id="rId19"/>
    <p:sldId id="276" r:id="rId20"/>
    <p:sldId id="277" r:id="rId21"/>
    <p:sldId id="27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660"/>
  </p:normalViewPr>
  <p:slideViewPr>
    <p:cSldViewPr snapToGrid="0">
      <p:cViewPr varScale="1">
        <p:scale>
          <a:sx n="72" d="100"/>
          <a:sy n="72" d="100"/>
        </p:scale>
        <p:origin x="8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764C-A9E6-4531-B962-1B6AABE64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4910AC-5DE7-4C42-BC98-84381F73E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6F0A51-7077-4D18-81D4-BCFA05FD1C13}"/>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5" name="Footer Placeholder 4">
            <a:extLst>
              <a:ext uri="{FF2B5EF4-FFF2-40B4-BE49-F238E27FC236}">
                <a16:creationId xmlns:a16="http://schemas.microsoft.com/office/drawing/2014/main" id="{37AF235E-445A-4E84-8BAA-0C8FA7461D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E011C-F384-4E2D-9755-499A99EFFD78}"/>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277853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E05B-3B9E-46C0-B954-36E7E29C71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7DCFF8-C2EE-4725-BFB7-C719FF4F8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423C4-468F-47A8-BB38-89B2B3D26A21}"/>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5" name="Footer Placeholder 4">
            <a:extLst>
              <a:ext uri="{FF2B5EF4-FFF2-40B4-BE49-F238E27FC236}">
                <a16:creationId xmlns:a16="http://schemas.microsoft.com/office/drawing/2014/main" id="{D20A9810-06BF-489F-872C-59BAB9AF3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70927-B8F7-46D9-B11F-BF2A1CDD4E36}"/>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16208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F1B019-9C7D-43DF-A4E1-F7A8F00C1E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F8AA5B-ABFB-44BE-8AF6-1B16060692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5502B-EDBC-4E57-A61C-9B9C03BDDBD4}"/>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5" name="Footer Placeholder 4">
            <a:extLst>
              <a:ext uri="{FF2B5EF4-FFF2-40B4-BE49-F238E27FC236}">
                <a16:creationId xmlns:a16="http://schemas.microsoft.com/office/drawing/2014/main" id="{7BE46E83-897D-49A3-9F82-174BFA4B55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8AD6C-64B4-4A32-9E6E-FCFB665FA916}"/>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201100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70DB-78E4-4CD3-94EA-44F6C52AD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DD9A0B-5263-4E2B-8878-5F2B3AD88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EF745-5F50-4B9D-892F-7FB2CACA1B0D}"/>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5" name="Footer Placeholder 4">
            <a:extLst>
              <a:ext uri="{FF2B5EF4-FFF2-40B4-BE49-F238E27FC236}">
                <a16:creationId xmlns:a16="http://schemas.microsoft.com/office/drawing/2014/main" id="{9FE0D305-F5E3-4663-BDF9-DB5757EDA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63588-5CCB-4DE4-B514-32AFAC0EFEDE}"/>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299340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8308-41A1-4973-9A9D-AD3EB427D5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83DFDB-949F-4FA9-ABEA-C03CB2A20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DA115-AD74-4046-A7BF-9384D4D0EE41}"/>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5" name="Footer Placeholder 4">
            <a:extLst>
              <a:ext uri="{FF2B5EF4-FFF2-40B4-BE49-F238E27FC236}">
                <a16:creationId xmlns:a16="http://schemas.microsoft.com/office/drawing/2014/main" id="{14374377-660E-406D-9A5C-32361D3C8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277B0-C747-4E84-93AD-5E53E8C6A7E1}"/>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5727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874A-33FC-4AA5-8B1D-3AF495C355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94A621-F307-481B-951A-8482156775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72CEFB-9B64-4FAA-8F80-04486329F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F9C73C-AE75-4F04-A332-539E967FED2F}"/>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6" name="Footer Placeholder 5">
            <a:extLst>
              <a:ext uri="{FF2B5EF4-FFF2-40B4-BE49-F238E27FC236}">
                <a16:creationId xmlns:a16="http://schemas.microsoft.com/office/drawing/2014/main" id="{B2E7275C-D5E3-4225-9300-D2F9A61487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F37E94-6A87-42F7-8E35-77819C0F39DB}"/>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4190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BA0D-487B-412F-8861-F803BEE269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9F025B-AAF7-49D9-B18C-6A3E5A0D9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8D37E-3C82-4E04-899C-D7268FB13A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F2D6B2-E6C6-486E-B49D-A99EFE1DF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8E68E5-E5D4-410F-A95C-8FB6B5222D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54BF71-97A0-44CD-9AC8-BA984B60919A}"/>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8" name="Footer Placeholder 7">
            <a:extLst>
              <a:ext uri="{FF2B5EF4-FFF2-40B4-BE49-F238E27FC236}">
                <a16:creationId xmlns:a16="http://schemas.microsoft.com/office/drawing/2014/main" id="{B6E64AB7-4568-40D0-9060-8880D89DBA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D753E4-053D-4093-922D-22CF9EA9646B}"/>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11460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B43C-A2C3-425B-9812-F41F8304C9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3AB07D-F0C9-440F-A526-14B2C6A6A25F}"/>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4" name="Footer Placeholder 3">
            <a:extLst>
              <a:ext uri="{FF2B5EF4-FFF2-40B4-BE49-F238E27FC236}">
                <a16:creationId xmlns:a16="http://schemas.microsoft.com/office/drawing/2014/main" id="{8D4FF736-DD8B-4194-B687-B0764CBAAC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AF6762-5B4D-4B5B-8ABE-C384005BC54E}"/>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387351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C1317F-CD61-45FE-9BBB-C37C989F5D9A}"/>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3" name="Footer Placeholder 2">
            <a:extLst>
              <a:ext uri="{FF2B5EF4-FFF2-40B4-BE49-F238E27FC236}">
                <a16:creationId xmlns:a16="http://schemas.microsoft.com/office/drawing/2014/main" id="{0A6C9AB0-26A9-4502-BA54-534B9AA90C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5A0BC8-D833-4DF3-B771-A638B66F94AE}"/>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118817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4476-D8AB-43F8-9DE5-0805DA2CC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4D37FB-A885-47F3-A551-A3DD2FB9D3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D5643E-AE7E-4517-B49C-88E3BB14D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14939-9C6D-4826-8A86-72B0D4C0EFBD}"/>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6" name="Footer Placeholder 5">
            <a:extLst>
              <a:ext uri="{FF2B5EF4-FFF2-40B4-BE49-F238E27FC236}">
                <a16:creationId xmlns:a16="http://schemas.microsoft.com/office/drawing/2014/main" id="{CE7D7E3C-A2DB-4C98-9BF4-E5D0502D2C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62EC73-D362-42AA-A1D6-AFB56C3AD79B}"/>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401095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E720-E393-4E90-9B7B-85A526D78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B4296A-DCC8-438C-B47F-C3B054281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5333D6-CBDA-4868-82CF-994F29F8C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43C59-F33E-4737-A27F-6B2228E358E8}"/>
              </a:ext>
            </a:extLst>
          </p:cNvPr>
          <p:cNvSpPr>
            <a:spLocks noGrp="1"/>
          </p:cNvSpPr>
          <p:nvPr>
            <p:ph type="dt" sz="half" idx="10"/>
          </p:nvPr>
        </p:nvSpPr>
        <p:spPr/>
        <p:txBody>
          <a:bodyPr/>
          <a:lstStyle/>
          <a:p>
            <a:fld id="{525210FE-1232-41D1-B86F-890D93EC4599}" type="datetimeFigureOut">
              <a:rPr lang="en-IN" smtClean="0"/>
              <a:t>25-02-2022</a:t>
            </a:fld>
            <a:endParaRPr lang="en-IN"/>
          </a:p>
        </p:txBody>
      </p:sp>
      <p:sp>
        <p:nvSpPr>
          <p:cNvPr id="6" name="Footer Placeholder 5">
            <a:extLst>
              <a:ext uri="{FF2B5EF4-FFF2-40B4-BE49-F238E27FC236}">
                <a16:creationId xmlns:a16="http://schemas.microsoft.com/office/drawing/2014/main" id="{9907544D-AA41-467A-A81E-E41ED7B5F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9C6274-C07A-4FB6-9D91-49690A979326}"/>
              </a:ext>
            </a:extLst>
          </p:cNvPr>
          <p:cNvSpPr>
            <a:spLocks noGrp="1"/>
          </p:cNvSpPr>
          <p:nvPr>
            <p:ph type="sldNum" sz="quarter" idx="12"/>
          </p:nvPr>
        </p:nvSpPr>
        <p:spPr/>
        <p:txBody>
          <a:bodyPr/>
          <a:lstStyle/>
          <a:p>
            <a:fld id="{E4747EDF-EC09-4090-A7DC-CE9A666B54B0}" type="slidenum">
              <a:rPr lang="en-IN" smtClean="0"/>
              <a:t>‹#›</a:t>
            </a:fld>
            <a:endParaRPr lang="en-IN"/>
          </a:p>
        </p:txBody>
      </p:sp>
    </p:spTree>
    <p:extLst>
      <p:ext uri="{BB962C8B-B14F-4D97-AF65-F5344CB8AC3E}">
        <p14:creationId xmlns:p14="http://schemas.microsoft.com/office/powerpoint/2010/main" val="313803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CA3C1-2013-475A-A8F8-C1619CB6A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80138-EA8A-42E6-A935-8F09C679A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9314AD-07EE-4653-9815-438597FF1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210FE-1232-41D1-B86F-890D93EC4599}" type="datetimeFigureOut">
              <a:rPr lang="en-IN" smtClean="0"/>
              <a:t>25-02-2022</a:t>
            </a:fld>
            <a:endParaRPr lang="en-IN"/>
          </a:p>
        </p:txBody>
      </p:sp>
      <p:sp>
        <p:nvSpPr>
          <p:cNvPr id="5" name="Footer Placeholder 4">
            <a:extLst>
              <a:ext uri="{FF2B5EF4-FFF2-40B4-BE49-F238E27FC236}">
                <a16:creationId xmlns:a16="http://schemas.microsoft.com/office/drawing/2014/main" id="{E3892FA4-E508-468C-97A6-77EE2C758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E8A8BD-6A24-43CF-9350-76C3C348D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47EDF-EC09-4090-A7DC-CE9A666B54B0}" type="slidenum">
              <a:rPr lang="en-IN" smtClean="0"/>
              <a:t>‹#›</a:t>
            </a:fld>
            <a:endParaRPr lang="en-IN"/>
          </a:p>
        </p:txBody>
      </p:sp>
    </p:spTree>
    <p:extLst>
      <p:ext uri="{BB962C8B-B14F-4D97-AF65-F5344CB8AC3E}">
        <p14:creationId xmlns:p14="http://schemas.microsoft.com/office/powerpoint/2010/main" val="520410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E4BE-ABFF-4A87-8375-88146A68C7DD}"/>
              </a:ext>
            </a:extLst>
          </p:cNvPr>
          <p:cNvSpPr>
            <a:spLocks noGrp="1"/>
          </p:cNvSpPr>
          <p:nvPr>
            <p:ph type="title"/>
          </p:nvPr>
        </p:nvSpPr>
        <p:spPr>
          <a:xfrm>
            <a:off x="1049216" y="2103437"/>
            <a:ext cx="10515600" cy="1325563"/>
          </a:xfrm>
        </p:spPr>
        <p:txBody>
          <a:bodyPr>
            <a:normAutofit/>
          </a:bodyPr>
          <a:lstStyle/>
          <a:p>
            <a:pPr algn="ctr"/>
            <a:r>
              <a:rPr lang="en-IN" b="1" dirty="0">
                <a:solidFill>
                  <a:srgbClr val="000000"/>
                </a:solidFill>
                <a:effectLst/>
                <a:latin typeface="Times New Roman" panose="02020603050405020304" pitchFamily="18" charset="0"/>
                <a:ea typeface="Times New Roman" panose="02020603050405020304" pitchFamily="18" charset="0"/>
              </a:rPr>
              <a:t>FORFEITURE OF SHARES</a:t>
            </a:r>
            <a:endParaRPr lang="en-IN" sz="9600"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90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7E91-2C69-4086-A72A-F1C8764954B2}"/>
              </a:ext>
            </a:extLst>
          </p:cNvPr>
          <p:cNvSpPr>
            <a:spLocks noGrp="1"/>
          </p:cNvSpPr>
          <p:nvPr>
            <p:ph type="title"/>
          </p:nvPr>
        </p:nvSpPr>
        <p:spPr>
          <a:xfrm>
            <a:off x="838200" y="365125"/>
            <a:ext cx="10515600" cy="854075"/>
          </a:xfrm>
        </p:spPr>
        <p:txBody>
          <a:bodyPr>
            <a:normAutofit/>
          </a:bodyPr>
          <a:lstStyle/>
          <a:p>
            <a:r>
              <a:rPr lang="en-US" sz="4000" b="1" dirty="0">
                <a:latin typeface="Times New Roman" panose="02020603050405020304" pitchFamily="18" charset="0"/>
                <a:cs typeface="Times New Roman" panose="02020603050405020304" pitchFamily="18" charset="0"/>
              </a:rPr>
              <a:t>Types of Preference Shares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6523A3-4071-49A5-A528-E4EC6ADFF608}"/>
              </a:ext>
            </a:extLst>
          </p:cNvPr>
          <p:cNvSpPr>
            <a:spLocks noGrp="1"/>
          </p:cNvSpPr>
          <p:nvPr>
            <p:ph idx="1"/>
          </p:nvPr>
        </p:nvSpPr>
        <p:spPr>
          <a:xfrm>
            <a:off x="838200" y="1470991"/>
            <a:ext cx="10515600" cy="4705972"/>
          </a:xfrm>
        </p:spPr>
        <p:txBody>
          <a:bodyPr>
            <a:normAutofit/>
          </a:bodyPr>
          <a:lstStyle/>
          <a:p>
            <a:pPr algn="just">
              <a:lnSpc>
                <a:spcPct val="120000"/>
              </a:lnSpc>
            </a:pPr>
            <a:r>
              <a:rPr lang="en-US" sz="3200" b="1" dirty="0">
                <a:latin typeface="Times New Roman" panose="02020603050405020304" pitchFamily="18" charset="0"/>
                <a:cs typeface="Times New Roman" panose="02020603050405020304" pitchFamily="18" charset="0"/>
              </a:rPr>
              <a:t>Cumulative Preference Shares:</a:t>
            </a:r>
          </a:p>
          <a:p>
            <a:pPr lvl="1" algn="just">
              <a:lnSpc>
                <a:spcPct val="120000"/>
              </a:lnSpc>
            </a:pPr>
            <a:r>
              <a:rPr lang="en-US" sz="2800" dirty="0">
                <a:latin typeface="Times New Roman" panose="02020603050405020304" pitchFamily="18" charset="0"/>
                <a:cs typeface="Times New Roman" panose="02020603050405020304" pitchFamily="18" charset="0"/>
              </a:rPr>
              <a:t>Arrear will be received in subsequent years</a:t>
            </a:r>
          </a:p>
          <a:p>
            <a:pPr lvl="1" algn="just">
              <a:lnSpc>
                <a:spcPct val="120000"/>
              </a:lnSpc>
            </a:pPr>
            <a:r>
              <a:rPr lang="en-US" sz="2800" dirty="0">
                <a:latin typeface="Times New Roman" panose="02020603050405020304" pitchFamily="18" charset="0"/>
                <a:cs typeface="Times New Roman" panose="02020603050405020304" pitchFamily="18" charset="0"/>
              </a:rPr>
              <a:t>At the time of inadequate profit, you will not lose anything.</a:t>
            </a:r>
          </a:p>
          <a:p>
            <a:pPr lvl="1" algn="just">
              <a:lnSpc>
                <a:spcPct val="120000"/>
              </a:lnSpc>
            </a:pPr>
            <a:r>
              <a:rPr lang="en-US" sz="2800" dirty="0">
                <a:latin typeface="Times New Roman" panose="02020603050405020304" pitchFamily="18" charset="0"/>
                <a:cs typeface="Times New Roman" panose="02020603050405020304" pitchFamily="18" charset="0"/>
              </a:rPr>
              <a:t>The fixed rate of dividend is guaranteed.</a:t>
            </a:r>
          </a:p>
          <a:p>
            <a:pPr algn="just">
              <a:lnSpc>
                <a:spcPct val="120000"/>
              </a:lnSpc>
            </a:pPr>
            <a:r>
              <a:rPr lang="en-US" sz="3200" b="1" dirty="0">
                <a:latin typeface="Times New Roman" panose="02020603050405020304" pitchFamily="18" charset="0"/>
                <a:cs typeface="Times New Roman" panose="02020603050405020304" pitchFamily="18" charset="0"/>
              </a:rPr>
              <a:t>Non-cumulative Preference Shares:</a:t>
            </a:r>
          </a:p>
          <a:p>
            <a:pPr lvl="1" algn="just">
              <a:lnSpc>
                <a:spcPct val="120000"/>
              </a:lnSpc>
            </a:pPr>
            <a:r>
              <a:rPr lang="en-US" sz="2800" dirty="0">
                <a:latin typeface="Times New Roman" panose="02020603050405020304" pitchFamily="18" charset="0"/>
                <a:cs typeface="Times New Roman" panose="02020603050405020304" pitchFamily="18" charset="0"/>
              </a:rPr>
              <a:t>At the time of inadequate profit, they will not get anything.</a:t>
            </a:r>
          </a:p>
          <a:p>
            <a:pPr lvl="1" algn="just">
              <a:lnSpc>
                <a:spcPct val="120000"/>
              </a:lnSpc>
            </a:pPr>
            <a:r>
              <a:rPr lang="en-US" sz="2800" dirty="0">
                <a:latin typeface="Times New Roman" panose="02020603050405020304" pitchFamily="18" charset="0"/>
                <a:cs typeface="Times New Roman" panose="02020603050405020304" pitchFamily="18" charset="0"/>
              </a:rPr>
              <a:t>Fixed rate of dividend is guaranteed.</a:t>
            </a:r>
          </a:p>
          <a:p>
            <a:endParaRPr lang="en-IN" sz="3200" dirty="0"/>
          </a:p>
        </p:txBody>
      </p:sp>
    </p:spTree>
    <p:extLst>
      <p:ext uri="{BB962C8B-B14F-4D97-AF65-F5344CB8AC3E}">
        <p14:creationId xmlns:p14="http://schemas.microsoft.com/office/powerpoint/2010/main" val="417018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58DFE-3444-44F9-BAA4-50018BFA62A8}"/>
              </a:ext>
            </a:extLst>
          </p:cNvPr>
          <p:cNvSpPr>
            <a:spLocks noGrp="1"/>
          </p:cNvSpPr>
          <p:nvPr>
            <p:ph idx="1"/>
          </p:nvPr>
        </p:nvSpPr>
        <p:spPr>
          <a:xfrm>
            <a:off x="838200" y="304800"/>
            <a:ext cx="10515600" cy="6268278"/>
          </a:xfrm>
        </p:spPr>
        <p:txBody>
          <a:bodyPr>
            <a:normAutofit fontScale="85000" lnSpcReduction="20000"/>
          </a:bodyPr>
          <a:lstStyle/>
          <a:p>
            <a:pPr>
              <a:lnSpc>
                <a:spcPct val="120000"/>
              </a:lnSpc>
              <a:spcBef>
                <a:spcPts val="600"/>
              </a:spcBef>
            </a:pPr>
            <a:r>
              <a:rPr lang="en-US" b="1" dirty="0">
                <a:latin typeface="Times New Roman" panose="02020603050405020304" pitchFamily="18" charset="0"/>
                <a:cs typeface="Times New Roman" panose="02020603050405020304" pitchFamily="18" charset="0"/>
              </a:rPr>
              <a:t>Participating Preference Shares:</a:t>
            </a:r>
          </a:p>
          <a:p>
            <a:pPr lvl="1">
              <a:lnSpc>
                <a:spcPct val="120000"/>
              </a:lnSpc>
              <a:spcBef>
                <a:spcPts val="600"/>
              </a:spcBef>
            </a:pPr>
            <a:r>
              <a:rPr lang="en-US" dirty="0">
                <a:latin typeface="Times New Roman" panose="02020603050405020304" pitchFamily="18" charset="0"/>
                <a:cs typeface="Times New Roman" panose="02020603050405020304" pitchFamily="18" charset="0"/>
              </a:rPr>
              <a:t>Entitled to share the surplus profit</a:t>
            </a:r>
          </a:p>
          <a:p>
            <a:pPr lvl="1">
              <a:lnSpc>
                <a:spcPct val="120000"/>
              </a:lnSpc>
              <a:spcBef>
                <a:spcPts val="600"/>
              </a:spcBef>
            </a:pPr>
            <a:r>
              <a:rPr lang="en-US" dirty="0">
                <a:latin typeface="Times New Roman" panose="02020603050405020304" pitchFamily="18" charset="0"/>
                <a:cs typeface="Times New Roman" panose="02020603050405020304" pitchFamily="18" charset="0"/>
              </a:rPr>
              <a:t>Fixed rate of dividend is guaranteed</a:t>
            </a:r>
          </a:p>
          <a:p>
            <a:pPr>
              <a:lnSpc>
                <a:spcPct val="120000"/>
              </a:lnSpc>
              <a:spcBef>
                <a:spcPts val="600"/>
              </a:spcBef>
            </a:pPr>
            <a:r>
              <a:rPr lang="en-US" b="1" dirty="0">
                <a:latin typeface="Times New Roman" panose="02020603050405020304" pitchFamily="18" charset="0"/>
                <a:cs typeface="Times New Roman" panose="02020603050405020304" pitchFamily="18" charset="0"/>
              </a:rPr>
              <a:t>Non-participating Preference Shares:</a:t>
            </a:r>
          </a:p>
          <a:p>
            <a:pPr lvl="1">
              <a:lnSpc>
                <a:spcPct val="120000"/>
              </a:lnSpc>
              <a:spcBef>
                <a:spcPts val="600"/>
              </a:spcBef>
            </a:pPr>
            <a:r>
              <a:rPr lang="en-US" dirty="0">
                <a:latin typeface="Times New Roman" panose="02020603050405020304" pitchFamily="18" charset="0"/>
                <a:cs typeface="Times New Roman" panose="02020603050405020304" pitchFamily="18" charset="0"/>
              </a:rPr>
              <a:t>Does not share the surplus profit.</a:t>
            </a:r>
          </a:p>
          <a:p>
            <a:pPr lvl="1">
              <a:lnSpc>
                <a:spcPct val="120000"/>
              </a:lnSpc>
              <a:spcBef>
                <a:spcPts val="600"/>
              </a:spcBef>
            </a:pPr>
            <a:r>
              <a:rPr lang="en-US" dirty="0">
                <a:latin typeface="Times New Roman" panose="02020603050405020304" pitchFamily="18" charset="0"/>
                <a:cs typeface="Times New Roman" panose="02020603050405020304" pitchFamily="18" charset="0"/>
              </a:rPr>
              <a:t>Fixed rate of dividend is guaranteed</a:t>
            </a:r>
          </a:p>
          <a:p>
            <a:pPr>
              <a:lnSpc>
                <a:spcPct val="120000"/>
              </a:lnSpc>
              <a:spcBef>
                <a:spcPts val="600"/>
              </a:spcBef>
            </a:pPr>
            <a:r>
              <a:rPr lang="en-US" b="1" dirty="0">
                <a:latin typeface="Times New Roman" panose="02020603050405020304" pitchFamily="18" charset="0"/>
                <a:cs typeface="Times New Roman" panose="02020603050405020304" pitchFamily="18" charset="0"/>
              </a:rPr>
              <a:t>Convertible Preference Shares</a:t>
            </a:r>
          </a:p>
          <a:p>
            <a:pPr lvl="1">
              <a:lnSpc>
                <a:spcPct val="120000"/>
              </a:lnSpc>
              <a:spcBef>
                <a:spcPts val="600"/>
              </a:spcBef>
            </a:pPr>
            <a:r>
              <a:rPr lang="en-US" dirty="0">
                <a:latin typeface="Times New Roman" panose="02020603050405020304" pitchFamily="18" charset="0"/>
                <a:cs typeface="Times New Roman" panose="02020603050405020304" pitchFamily="18" charset="0"/>
              </a:rPr>
              <a:t>It can be converted into Equity shares within a certain period.</a:t>
            </a:r>
          </a:p>
          <a:p>
            <a:pPr>
              <a:lnSpc>
                <a:spcPct val="120000"/>
              </a:lnSpc>
              <a:spcBef>
                <a:spcPts val="600"/>
              </a:spcBef>
            </a:pPr>
            <a:r>
              <a:rPr lang="en-US" b="1" dirty="0">
                <a:latin typeface="Times New Roman" panose="02020603050405020304" pitchFamily="18" charset="0"/>
                <a:cs typeface="Times New Roman" panose="02020603050405020304" pitchFamily="18" charset="0"/>
              </a:rPr>
              <a:t>Non-convertible Preference Shares:</a:t>
            </a:r>
          </a:p>
          <a:p>
            <a:pPr lvl="1">
              <a:lnSpc>
                <a:spcPct val="120000"/>
              </a:lnSpc>
              <a:spcBef>
                <a:spcPts val="600"/>
              </a:spcBef>
            </a:pPr>
            <a:r>
              <a:rPr lang="en-US" dirty="0">
                <a:latin typeface="Times New Roman" panose="02020603050405020304" pitchFamily="18" charset="0"/>
                <a:cs typeface="Times New Roman" panose="02020603050405020304" pitchFamily="18" charset="0"/>
              </a:rPr>
              <a:t>It cannot be converted into Equity shares.</a:t>
            </a:r>
          </a:p>
          <a:p>
            <a:pPr>
              <a:lnSpc>
                <a:spcPct val="120000"/>
              </a:lnSpc>
              <a:spcBef>
                <a:spcPts val="600"/>
              </a:spcBef>
            </a:pPr>
            <a:r>
              <a:rPr lang="en-US" b="1" dirty="0">
                <a:latin typeface="Times New Roman" panose="02020603050405020304" pitchFamily="18" charset="0"/>
                <a:cs typeface="Times New Roman" panose="02020603050405020304" pitchFamily="18" charset="0"/>
              </a:rPr>
              <a:t>Redeemable Preference Shares:</a:t>
            </a:r>
          </a:p>
          <a:p>
            <a:pPr lvl="1">
              <a:lnSpc>
                <a:spcPct val="120000"/>
              </a:lnSpc>
              <a:spcBef>
                <a:spcPts val="600"/>
              </a:spcBef>
            </a:pPr>
            <a:r>
              <a:rPr lang="en-US" dirty="0">
                <a:latin typeface="Times New Roman" panose="02020603050405020304" pitchFamily="18" charset="0"/>
                <a:cs typeface="Times New Roman" panose="02020603050405020304" pitchFamily="18" charset="0"/>
              </a:rPr>
              <a:t>Shares which a company may repay after a fixed period of time or earlier.</a:t>
            </a:r>
          </a:p>
          <a:p>
            <a:pPr>
              <a:lnSpc>
                <a:spcPct val="120000"/>
              </a:lnSpc>
              <a:spcBef>
                <a:spcPts val="600"/>
              </a:spcBef>
            </a:pPr>
            <a:r>
              <a:rPr lang="en-US" b="1" dirty="0">
                <a:latin typeface="Times New Roman" panose="02020603050405020304" pitchFamily="18" charset="0"/>
                <a:cs typeface="Times New Roman" panose="02020603050405020304" pitchFamily="18" charset="0"/>
              </a:rPr>
              <a:t>Irredeemable Preference Shares:</a:t>
            </a:r>
          </a:p>
          <a:p>
            <a:pPr lvl="1">
              <a:lnSpc>
                <a:spcPct val="120000"/>
              </a:lnSpc>
              <a:spcBef>
                <a:spcPts val="600"/>
              </a:spcBef>
            </a:pPr>
            <a:r>
              <a:rPr lang="en-US" dirty="0">
                <a:latin typeface="Times New Roman" panose="02020603050405020304" pitchFamily="18" charset="0"/>
                <a:cs typeface="Times New Roman" panose="02020603050405020304" pitchFamily="18" charset="0"/>
              </a:rPr>
              <a:t>Shares are repayable only at winding up.</a:t>
            </a:r>
          </a:p>
          <a:p>
            <a:pPr lvl="1">
              <a:lnSpc>
                <a:spcPct val="120000"/>
              </a:lnSpc>
              <a:spcBef>
                <a:spcPts val="600"/>
              </a:spcBef>
            </a:pPr>
            <a:r>
              <a:rPr lang="en-US" dirty="0">
                <a:latin typeface="Times New Roman" panose="02020603050405020304" pitchFamily="18" charset="0"/>
                <a:cs typeface="Times New Roman" panose="02020603050405020304" pitchFamily="18" charset="0"/>
              </a:rPr>
              <a:t>It does not carry the arrangement for redemption.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70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EFFC-FE2F-4C61-ACC4-1B382D54CC06}"/>
              </a:ext>
            </a:extLst>
          </p:cNvPr>
          <p:cNvSpPr>
            <a:spLocks noGrp="1"/>
          </p:cNvSpPr>
          <p:nvPr>
            <p:ph type="title"/>
          </p:nvPr>
        </p:nvSpPr>
        <p:spPr>
          <a:xfrm>
            <a:off x="838200" y="2236128"/>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DEBENTURES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59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4091B1-D12D-432B-9A74-ADB95EC0793C}"/>
              </a:ext>
            </a:extLst>
          </p:cNvPr>
          <p:cNvSpPr>
            <a:spLocks noGrp="1"/>
          </p:cNvSpPr>
          <p:nvPr>
            <p:ph type="title"/>
          </p:nvPr>
        </p:nvSpPr>
        <p:spPr>
          <a:xfrm>
            <a:off x="838200" y="365125"/>
            <a:ext cx="10515600" cy="668545"/>
          </a:xfrm>
        </p:spPr>
        <p:txBody>
          <a:bodyPr>
            <a:normAutofit/>
          </a:bodyPr>
          <a:lstStyle/>
          <a:p>
            <a:r>
              <a:rPr lang="en-US" sz="4000" b="1" dirty="0">
                <a:latin typeface="Times New Roman" panose="02020603050405020304" pitchFamily="18" charset="0"/>
                <a:cs typeface="Times New Roman" panose="02020603050405020304" pitchFamily="18" charset="0"/>
              </a:rPr>
              <a:t>Features of Debentures</a:t>
            </a:r>
            <a:endParaRPr lang="en-IN" sz="4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E41D861-10EA-4E3C-AC6F-C3CFBC13818A}"/>
              </a:ext>
            </a:extLst>
          </p:cNvPr>
          <p:cNvSpPr>
            <a:spLocks noGrp="1"/>
          </p:cNvSpPr>
          <p:nvPr>
            <p:ph idx="1"/>
          </p:nvPr>
        </p:nvSpPr>
        <p:spPr>
          <a:xfrm>
            <a:off x="838200" y="1192696"/>
            <a:ext cx="10515600" cy="5300179"/>
          </a:xfrm>
        </p:spPr>
        <p:txBody>
          <a:bodyPr>
            <a:normAutofit fontScale="92500" lnSpcReduction="20000"/>
          </a:bodyPr>
          <a:lstStyle/>
          <a:p>
            <a:pPr algn="just">
              <a:lnSpc>
                <a:spcPct val="110000"/>
              </a:lnSpc>
            </a:pPr>
            <a:r>
              <a:rPr lang="en-US" dirty="0">
                <a:latin typeface="Times New Roman" panose="02020603050405020304" pitchFamily="18" charset="0"/>
                <a:cs typeface="Times New Roman" panose="02020603050405020304" pitchFamily="18" charset="0"/>
              </a:rPr>
              <a:t>Debentures are instruments of debt, which means that debenture holders become </a:t>
            </a:r>
            <a:r>
              <a:rPr lang="en-US" i="1" dirty="0">
                <a:solidFill>
                  <a:srgbClr val="FF0000"/>
                </a:solidFill>
                <a:latin typeface="Times New Roman" panose="02020603050405020304" pitchFamily="18" charset="0"/>
                <a:cs typeface="Times New Roman" panose="02020603050405020304" pitchFamily="18" charset="0"/>
              </a:rPr>
              <a:t>creditors of the company</a:t>
            </a:r>
          </a:p>
          <a:p>
            <a:pPr algn="just">
              <a:lnSpc>
                <a:spcPct val="110000"/>
              </a:lnSpc>
            </a:pPr>
            <a:r>
              <a:rPr lang="en-US" dirty="0">
                <a:latin typeface="Times New Roman" panose="02020603050405020304" pitchFamily="18" charset="0"/>
                <a:cs typeface="Times New Roman" panose="02020603050405020304" pitchFamily="18" charset="0"/>
              </a:rPr>
              <a:t>They are a certificate of debt, with the date of redemption and amount of repayment mentioned on it. This certificate is issued under the company seal and is known as a </a:t>
            </a:r>
            <a:r>
              <a:rPr lang="en-US" i="1" dirty="0">
                <a:solidFill>
                  <a:srgbClr val="FF0000"/>
                </a:solidFill>
                <a:latin typeface="Times New Roman" panose="02020603050405020304" pitchFamily="18" charset="0"/>
                <a:cs typeface="Times New Roman" panose="02020603050405020304" pitchFamily="18" charset="0"/>
              </a:rPr>
              <a:t>Debenture Deed</a:t>
            </a:r>
          </a:p>
          <a:p>
            <a:pPr algn="just">
              <a:lnSpc>
                <a:spcPct val="110000"/>
              </a:lnSpc>
            </a:pPr>
            <a:r>
              <a:rPr lang="en-US" dirty="0">
                <a:latin typeface="Times New Roman" panose="02020603050405020304" pitchFamily="18" charset="0"/>
                <a:cs typeface="Times New Roman" panose="02020603050405020304" pitchFamily="18" charset="0"/>
              </a:rPr>
              <a:t>Debentures have a </a:t>
            </a:r>
            <a:r>
              <a:rPr lang="en-US" i="1" dirty="0">
                <a:solidFill>
                  <a:srgbClr val="FF0000"/>
                </a:solidFill>
                <a:latin typeface="Times New Roman" panose="02020603050405020304" pitchFamily="18" charset="0"/>
                <a:cs typeface="Times New Roman" panose="02020603050405020304" pitchFamily="18" charset="0"/>
              </a:rPr>
              <a:t>fixed rate of interest</a:t>
            </a:r>
            <a:r>
              <a:rPr lang="en-US" dirty="0">
                <a:latin typeface="Times New Roman" panose="02020603050405020304" pitchFamily="18" charset="0"/>
                <a:cs typeface="Times New Roman" panose="02020603050405020304" pitchFamily="18" charset="0"/>
              </a:rPr>
              <a:t>, and such interest amount is payable yearly or half-yearly</a:t>
            </a:r>
          </a:p>
          <a:p>
            <a:pPr algn="just">
              <a:lnSpc>
                <a:spcPct val="110000"/>
              </a:lnSpc>
            </a:pPr>
            <a:r>
              <a:rPr lang="en-US" dirty="0">
                <a:latin typeface="Times New Roman" panose="02020603050405020304" pitchFamily="18" charset="0"/>
                <a:cs typeface="Times New Roman" panose="02020603050405020304" pitchFamily="18" charset="0"/>
              </a:rPr>
              <a:t>Debenture holders </a:t>
            </a:r>
            <a:r>
              <a:rPr lang="en-US" i="1" dirty="0">
                <a:solidFill>
                  <a:srgbClr val="FF0000"/>
                </a:solidFill>
                <a:latin typeface="Times New Roman" panose="02020603050405020304" pitchFamily="18" charset="0"/>
                <a:cs typeface="Times New Roman" panose="02020603050405020304" pitchFamily="18" charset="0"/>
              </a:rPr>
              <a:t>do not get any voting rights.</a:t>
            </a:r>
            <a:r>
              <a:rPr lang="en-US" dirty="0">
                <a:latin typeface="Times New Roman" panose="02020603050405020304" pitchFamily="18" charset="0"/>
                <a:cs typeface="Times New Roman" panose="02020603050405020304" pitchFamily="18" charset="0"/>
              </a:rPr>
              <a:t> This is because they are not instruments of equity, so debenture holders are not owners of the company, only creditors</a:t>
            </a:r>
          </a:p>
          <a:p>
            <a:pPr algn="just">
              <a:lnSpc>
                <a:spcPct val="110000"/>
              </a:lnSpc>
            </a:pPr>
            <a:r>
              <a:rPr lang="en-US" dirty="0">
                <a:latin typeface="Times New Roman" panose="02020603050405020304" pitchFamily="18" charset="0"/>
                <a:cs typeface="Times New Roman" panose="02020603050405020304" pitchFamily="18" charset="0"/>
              </a:rPr>
              <a:t>The interest payable to these debenture holders is a </a:t>
            </a:r>
            <a:r>
              <a:rPr lang="en-US" i="1" dirty="0">
                <a:solidFill>
                  <a:srgbClr val="FF0000"/>
                </a:solidFill>
                <a:latin typeface="Times New Roman" panose="02020603050405020304" pitchFamily="18" charset="0"/>
                <a:cs typeface="Times New Roman" panose="02020603050405020304" pitchFamily="18" charset="0"/>
              </a:rPr>
              <a:t>charge against the profits of the company.</a:t>
            </a:r>
            <a:r>
              <a:rPr lang="en-US" dirty="0">
                <a:latin typeface="Times New Roman" panose="02020603050405020304" pitchFamily="18" charset="0"/>
                <a:cs typeface="Times New Roman" panose="02020603050405020304" pitchFamily="18" charset="0"/>
              </a:rPr>
              <a:t> So, these payments must be made even in case of a loss.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66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FA7C-3D4C-4646-BBD5-8A9E87A2706C}"/>
              </a:ext>
            </a:extLst>
          </p:cNvPr>
          <p:cNvSpPr>
            <a:spLocks noGrp="1"/>
          </p:cNvSpPr>
          <p:nvPr>
            <p:ph type="title"/>
          </p:nvPr>
        </p:nvSpPr>
        <p:spPr>
          <a:xfrm>
            <a:off x="838200" y="365126"/>
            <a:ext cx="10515600" cy="774562"/>
          </a:xfrm>
        </p:spPr>
        <p:txBody>
          <a:bodyPr>
            <a:normAutofit fontScale="90000"/>
          </a:bodyPr>
          <a:lstStyle/>
          <a:p>
            <a:r>
              <a:rPr lang="en-US" sz="3200" b="1" dirty="0">
                <a:effectLst/>
                <a:latin typeface="Times New Roman" panose="02020603050405020304" pitchFamily="18" charset="0"/>
                <a:cs typeface="Times New Roman" panose="02020603050405020304" pitchFamily="18" charset="0"/>
              </a:rPr>
              <a:t>Depending on the terms of issue, debentures can either be redeemed at par or at a premium or at a discount also.</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10E08B-E38F-4526-9117-D597BCC96E72}"/>
              </a:ext>
            </a:extLst>
          </p:cNvPr>
          <p:cNvSpPr>
            <a:spLocks noGrp="1"/>
          </p:cNvSpPr>
          <p:nvPr>
            <p:ph idx="1"/>
          </p:nvPr>
        </p:nvSpPr>
        <p:spPr>
          <a:xfrm>
            <a:off x="838200" y="1537252"/>
            <a:ext cx="10515600" cy="4955623"/>
          </a:xfrm>
        </p:spPr>
        <p:txBody>
          <a:bodyPr>
            <a:normAutofit fontScale="92500"/>
          </a:bodyPr>
          <a:lstStyle/>
          <a:p>
            <a:pPr algn="just">
              <a:lnSpc>
                <a:spcPct val="110000"/>
              </a:lnSpc>
              <a:buFont typeface="Arial" panose="020B0604020202020204" pitchFamily="34" charset="0"/>
              <a:buChar char="•"/>
            </a:pPr>
            <a:r>
              <a:rPr lang="en-US" b="1" i="1" dirty="0">
                <a:effectLst/>
                <a:latin typeface="Times New Roman" panose="02020603050405020304" pitchFamily="18" charset="0"/>
                <a:cs typeface="Times New Roman" panose="02020603050405020304" pitchFamily="18" charset="0"/>
              </a:rPr>
              <a:t>At Par:</a:t>
            </a:r>
            <a:r>
              <a:rPr lang="en-US" b="0" i="0" dirty="0">
                <a:effectLst/>
                <a:latin typeface="Times New Roman" panose="02020603050405020304" pitchFamily="18" charset="0"/>
                <a:cs typeface="Times New Roman" panose="02020603050405020304" pitchFamily="18" charset="0"/>
              </a:rPr>
              <a:t> This is when debentures will be redeemed at their face value/nominal value. So a debenture issued for face value 100/- will be redeemed also at 100/-.</a:t>
            </a:r>
          </a:p>
          <a:p>
            <a:pPr algn="just">
              <a:lnSpc>
                <a:spcPct val="110000"/>
              </a:lnSpc>
              <a:buFont typeface="Arial" panose="020B0604020202020204" pitchFamily="34" charset="0"/>
              <a:buChar char="•"/>
            </a:pPr>
            <a:r>
              <a:rPr lang="en-US" b="1" i="1" dirty="0">
                <a:effectLst/>
                <a:latin typeface="Times New Roman" panose="02020603050405020304" pitchFamily="18" charset="0"/>
                <a:cs typeface="Times New Roman" panose="02020603050405020304" pitchFamily="18" charset="0"/>
              </a:rPr>
              <a:t>At Premium:</a:t>
            </a:r>
            <a:r>
              <a:rPr lang="en-US" b="0" i="1"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This is when the redemption is at a higher value than the face value of the debenture. Such a premium to be paid will be treated as a </a:t>
            </a:r>
            <a:r>
              <a:rPr lang="en-US" b="0" i="0" u="none" strike="noStrike" dirty="0">
                <a:effectLst/>
                <a:latin typeface="Times New Roman" panose="02020603050405020304" pitchFamily="18" charset="0"/>
                <a:cs typeface="Times New Roman" panose="02020603050405020304" pitchFamily="18" charset="0"/>
              </a:rPr>
              <a:t>capital</a:t>
            </a:r>
            <a:r>
              <a:rPr lang="en-US" b="0" i="0" dirty="0">
                <a:effectLst/>
                <a:latin typeface="Times New Roman" panose="02020603050405020304" pitchFamily="18" charset="0"/>
                <a:cs typeface="Times New Roman" panose="02020603050405020304" pitchFamily="18" charset="0"/>
              </a:rPr>
              <a:t> loss. And while the premium amount is only paid at redemption, it will be shown as a liability since the issue of the debentures.</a:t>
            </a:r>
          </a:p>
          <a:p>
            <a:pPr algn="just">
              <a:lnSpc>
                <a:spcPct val="110000"/>
              </a:lnSpc>
              <a:buFont typeface="Arial" panose="020B0604020202020204" pitchFamily="34" charset="0"/>
              <a:buChar char="•"/>
            </a:pPr>
            <a:r>
              <a:rPr lang="en-US" b="1" i="1" dirty="0">
                <a:effectLst/>
                <a:latin typeface="Times New Roman" panose="02020603050405020304" pitchFamily="18" charset="0"/>
                <a:cs typeface="Times New Roman" panose="02020603050405020304" pitchFamily="18" charset="0"/>
              </a:rPr>
              <a:t>At Discount</a:t>
            </a:r>
            <a:r>
              <a:rPr lang="en-US" b="0" i="0" dirty="0">
                <a:effectLst/>
                <a:latin typeface="Times New Roman" panose="02020603050405020304" pitchFamily="18" charset="0"/>
                <a:cs typeface="Times New Roman" panose="02020603050405020304" pitchFamily="18" charset="0"/>
              </a:rPr>
              <a:t>: This is when the debentures are redeemed at a price lower than face value. However, this is now only a theoretical concept. Such debentures now cannot be issued.</a:t>
            </a:r>
          </a:p>
          <a:p>
            <a:pPr algn="just">
              <a:lnSpc>
                <a:spcPct val="11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40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146A-DD5A-454A-AAA9-C90791E7EF40}"/>
              </a:ext>
            </a:extLst>
          </p:cNvPr>
          <p:cNvSpPr>
            <a:spLocks noGrp="1"/>
          </p:cNvSpPr>
          <p:nvPr>
            <p:ph type="title"/>
          </p:nvPr>
        </p:nvSpPr>
        <p:spPr/>
        <p:txBody>
          <a:bodyPr/>
          <a:lstStyle/>
          <a:p>
            <a:r>
              <a:rPr lang="en-IN" sz="4000" b="1" i="0" dirty="0">
                <a:effectLst/>
                <a:latin typeface="Times New Roman" panose="02020603050405020304" pitchFamily="18" charset="0"/>
                <a:cs typeface="Times New Roman" panose="02020603050405020304" pitchFamily="18" charset="0"/>
              </a:rPr>
              <a:t>Types of Debentures</a:t>
            </a:r>
            <a:br>
              <a:rPr lang="en-IN" b="0" i="0" dirty="0">
                <a:solidFill>
                  <a:srgbClr val="000000"/>
                </a:solidFill>
                <a:effectLst/>
                <a:latin typeface="Bree Serif"/>
              </a:rPr>
            </a:br>
            <a:endParaRPr lang="en-IN" dirty="0"/>
          </a:p>
        </p:txBody>
      </p:sp>
      <p:sp>
        <p:nvSpPr>
          <p:cNvPr id="3" name="Content Placeholder 2">
            <a:extLst>
              <a:ext uri="{FF2B5EF4-FFF2-40B4-BE49-F238E27FC236}">
                <a16:creationId xmlns:a16="http://schemas.microsoft.com/office/drawing/2014/main" id="{97A34256-8D15-4D8E-923E-CC525FD99D06}"/>
              </a:ext>
            </a:extLst>
          </p:cNvPr>
          <p:cNvSpPr>
            <a:spLocks noGrp="1"/>
          </p:cNvSpPr>
          <p:nvPr>
            <p:ph idx="1"/>
          </p:nvPr>
        </p:nvSpPr>
        <p:spPr>
          <a:xfrm>
            <a:off x="838200" y="1285461"/>
            <a:ext cx="10515600" cy="5207414"/>
          </a:xfrm>
        </p:spPr>
        <p:txBody>
          <a:bodyPr>
            <a:normAutofit fontScale="85000" lnSpcReduction="10000"/>
          </a:bodyPr>
          <a:lstStyle/>
          <a:p>
            <a:pPr algn="just" fontAlgn="base">
              <a:lnSpc>
                <a:spcPct val="110000"/>
              </a:lnSpc>
            </a:pPr>
            <a:r>
              <a:rPr lang="en-US" sz="2600" b="1" i="0" dirty="0">
                <a:effectLst/>
                <a:latin typeface="Times New Roman" panose="02020603050405020304" pitchFamily="18" charset="0"/>
                <a:cs typeface="Times New Roman" panose="02020603050405020304" pitchFamily="18" charset="0"/>
              </a:rPr>
              <a:t>Debentures on the basis of Registration</a:t>
            </a:r>
          </a:p>
          <a:p>
            <a:pPr marL="0" indent="0" algn="just" fontAlgn="base">
              <a:lnSpc>
                <a:spcPct val="110000"/>
              </a:lnSpc>
              <a:buNone/>
            </a:pPr>
            <a:r>
              <a:rPr lang="en-US" sz="2600" b="0" i="0" dirty="0">
                <a:effectLst/>
                <a:latin typeface="Times New Roman" panose="02020603050405020304" pitchFamily="18" charset="0"/>
                <a:cs typeface="Times New Roman" panose="02020603050405020304" pitchFamily="18" charset="0"/>
              </a:rPr>
              <a:t>1. </a:t>
            </a:r>
            <a:r>
              <a:rPr lang="en-US" sz="2600" b="1" i="0" dirty="0">
                <a:effectLst/>
                <a:latin typeface="Times New Roman" panose="02020603050405020304" pitchFamily="18" charset="0"/>
                <a:cs typeface="Times New Roman" panose="02020603050405020304" pitchFamily="18" charset="0"/>
              </a:rPr>
              <a:t>Registered Debentures</a:t>
            </a:r>
          </a:p>
          <a:p>
            <a:pPr algn="just" fontAlgn="base">
              <a:lnSpc>
                <a:spcPct val="110000"/>
              </a:lnSpc>
            </a:pPr>
            <a:r>
              <a:rPr lang="en-US" sz="2600" b="0" i="0" dirty="0">
                <a:effectLst/>
                <a:latin typeface="Times New Roman" panose="02020603050405020304" pitchFamily="18" charset="0"/>
                <a:cs typeface="Times New Roman" panose="02020603050405020304" pitchFamily="18" charset="0"/>
              </a:rPr>
              <a:t>The debentures which are payable to the registered debenture holders are called registered debentures. These debentures are not transferable by mere delivery. The names of the holders of these debentures with details of the number, value and type of debenture held are recorded in the register of debenture holders. Registered debentures are not negotiable instruments. Transfer of such debentures requires registration.</a:t>
            </a:r>
          </a:p>
          <a:p>
            <a:pPr marL="0" indent="0" algn="just" fontAlgn="base">
              <a:lnSpc>
                <a:spcPct val="110000"/>
              </a:lnSpc>
              <a:buNone/>
            </a:pPr>
            <a:r>
              <a:rPr lang="en-US" sz="2600" b="0" i="0" dirty="0">
                <a:effectLst/>
                <a:latin typeface="Times New Roman" panose="02020603050405020304" pitchFamily="18" charset="0"/>
                <a:cs typeface="Times New Roman" panose="02020603050405020304" pitchFamily="18" charset="0"/>
              </a:rPr>
              <a:t>2. </a:t>
            </a:r>
            <a:r>
              <a:rPr lang="en-US" sz="2600" b="1" i="0" dirty="0">
                <a:effectLst/>
                <a:latin typeface="Times New Roman" panose="02020603050405020304" pitchFamily="18" charset="0"/>
                <a:cs typeface="Times New Roman" panose="02020603050405020304" pitchFamily="18" charset="0"/>
              </a:rPr>
              <a:t>Bearer Debentures</a:t>
            </a:r>
          </a:p>
          <a:p>
            <a:pPr algn="just" fontAlgn="base">
              <a:lnSpc>
                <a:spcPct val="110000"/>
              </a:lnSpc>
            </a:pPr>
            <a:r>
              <a:rPr lang="en-US" sz="2600" b="0" i="0" dirty="0">
                <a:effectLst/>
                <a:latin typeface="Times New Roman" panose="02020603050405020304" pitchFamily="18" charset="0"/>
                <a:cs typeface="Times New Roman" panose="02020603050405020304" pitchFamily="18" charset="0"/>
              </a:rPr>
              <a:t>Bearer debentures are those which are payable to the bearer. These debentures are transferable by mere delivery. The register of debenture holders does not have the names of the debenture holder recorded. Hence they are transferable by mere delivery. Registration of transfer is not necessary. Bearer debentures are also called as Unregistered Debentures.</a:t>
            </a:r>
          </a:p>
          <a:p>
            <a:pPr marL="0" indent="0">
              <a:buNone/>
            </a:pPr>
            <a:endParaRPr lang="en-IN" dirty="0"/>
          </a:p>
        </p:txBody>
      </p:sp>
    </p:spTree>
    <p:extLst>
      <p:ext uri="{BB962C8B-B14F-4D97-AF65-F5344CB8AC3E}">
        <p14:creationId xmlns:p14="http://schemas.microsoft.com/office/powerpoint/2010/main" val="193347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8B306-334D-45D1-81C1-984A0A9FF6BB}"/>
              </a:ext>
            </a:extLst>
          </p:cNvPr>
          <p:cNvSpPr>
            <a:spLocks noGrp="1"/>
          </p:cNvSpPr>
          <p:nvPr>
            <p:ph idx="1"/>
          </p:nvPr>
        </p:nvSpPr>
        <p:spPr>
          <a:xfrm>
            <a:off x="838200" y="556591"/>
            <a:ext cx="10515600" cy="5620372"/>
          </a:xfrm>
        </p:spPr>
        <p:txBody>
          <a:bodyPr>
            <a:normAutofit/>
          </a:bodyPr>
          <a:lstStyle/>
          <a:p>
            <a:pPr marL="0" indent="0" algn="just" fontAlgn="base">
              <a:buNone/>
            </a:pPr>
            <a:r>
              <a:rPr lang="en-US" b="1" i="0" dirty="0">
                <a:effectLst/>
                <a:latin typeface="Times New Roman" panose="02020603050405020304" pitchFamily="18" charset="0"/>
                <a:cs typeface="Times New Roman" panose="02020603050405020304" pitchFamily="18" charset="0"/>
              </a:rPr>
              <a:t>Debentures on the basis of Security</a:t>
            </a:r>
          </a:p>
          <a:p>
            <a:pPr marL="0" indent="0" algn="just" fontAlgn="base">
              <a:buNone/>
            </a:pPr>
            <a:r>
              <a:rPr lang="en-US" b="0" i="0" dirty="0">
                <a:effectLst/>
                <a:latin typeface="Times New Roman" panose="02020603050405020304" pitchFamily="18" charset="0"/>
                <a:cs typeface="Times New Roman" panose="02020603050405020304" pitchFamily="18" charset="0"/>
              </a:rPr>
              <a:t>1. </a:t>
            </a:r>
            <a:r>
              <a:rPr lang="en-US" b="1" i="0" dirty="0">
                <a:effectLst/>
                <a:latin typeface="Times New Roman" panose="02020603050405020304" pitchFamily="18" charset="0"/>
                <a:cs typeface="Times New Roman" panose="02020603050405020304" pitchFamily="18" charset="0"/>
              </a:rPr>
              <a:t>Secured Debentures</a:t>
            </a:r>
          </a:p>
          <a:p>
            <a:pPr algn="just" fontAlgn="base"/>
            <a:r>
              <a:rPr lang="en-US" b="0" i="0" dirty="0">
                <a:effectLst/>
                <a:latin typeface="Times New Roman" panose="02020603050405020304" pitchFamily="18" charset="0"/>
                <a:cs typeface="Times New Roman" panose="02020603050405020304" pitchFamily="18" charset="0"/>
              </a:rPr>
              <a:t>The debentures, which are secured fully or partly by a charge over the assets of the company are called secured debentures. The charge may be either a fixed charge or a floating charge. The charge, when created should be registered with the Registrar within 30 days of its creation.</a:t>
            </a:r>
          </a:p>
          <a:p>
            <a:pPr marL="0" indent="0" algn="just" fontAlgn="base">
              <a:buNone/>
            </a:pPr>
            <a:r>
              <a:rPr lang="en-US" b="0" i="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Unsecured Debentures</a:t>
            </a:r>
          </a:p>
          <a:p>
            <a:pPr algn="just" fontAlgn="base"/>
            <a:r>
              <a:rPr lang="en-US" b="0" i="0" dirty="0">
                <a:effectLst/>
                <a:latin typeface="Times New Roman" panose="02020603050405020304" pitchFamily="18" charset="0"/>
                <a:cs typeface="Times New Roman" panose="02020603050405020304" pitchFamily="18" charset="0"/>
              </a:rPr>
              <a:t>The debentures, which are not secured fully or partly by a charge over the assets of the company are called unsecured debentures. They are also called Naked Debentures. They are not mortgaged. The debenture holders are treated as only unsecured creditors. Issue of such debentures are not much popular.</a:t>
            </a:r>
          </a:p>
          <a:p>
            <a:endParaRPr lang="en-IN" dirty="0"/>
          </a:p>
        </p:txBody>
      </p:sp>
    </p:spTree>
    <p:extLst>
      <p:ext uri="{BB962C8B-B14F-4D97-AF65-F5344CB8AC3E}">
        <p14:creationId xmlns:p14="http://schemas.microsoft.com/office/powerpoint/2010/main" val="1345549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B48DA-6B57-4896-9197-3C03F4AE4877}"/>
              </a:ext>
            </a:extLst>
          </p:cNvPr>
          <p:cNvSpPr>
            <a:spLocks noGrp="1"/>
          </p:cNvSpPr>
          <p:nvPr>
            <p:ph idx="1"/>
          </p:nvPr>
        </p:nvSpPr>
        <p:spPr>
          <a:xfrm>
            <a:off x="838200" y="675861"/>
            <a:ext cx="10515600" cy="5501102"/>
          </a:xfrm>
        </p:spPr>
        <p:txBody>
          <a:bodyPr>
            <a:normAutofit fontScale="85000" lnSpcReduction="10000"/>
          </a:bodyPr>
          <a:lstStyle/>
          <a:p>
            <a:pPr marL="0" indent="0" algn="just" fontAlgn="base">
              <a:lnSpc>
                <a:spcPct val="120000"/>
              </a:lnSpc>
              <a:buNone/>
            </a:pPr>
            <a:r>
              <a:rPr lang="en-US" b="1" i="0" dirty="0">
                <a:effectLst/>
                <a:latin typeface="Times New Roman" panose="02020603050405020304" pitchFamily="18" charset="0"/>
                <a:cs typeface="Times New Roman" panose="02020603050405020304" pitchFamily="18" charset="0"/>
              </a:rPr>
              <a:t>Debentures on the basis of Redemption</a:t>
            </a:r>
          </a:p>
          <a:p>
            <a:pPr marL="0" indent="0" algn="just" fontAlgn="base">
              <a:lnSpc>
                <a:spcPct val="120000"/>
              </a:lnSpc>
              <a:buNone/>
            </a:pPr>
            <a:r>
              <a:rPr lang="en-US" b="1" i="0" dirty="0">
                <a:effectLst/>
                <a:latin typeface="Times New Roman" panose="02020603050405020304" pitchFamily="18" charset="0"/>
                <a:cs typeface="Times New Roman" panose="02020603050405020304" pitchFamily="18" charset="0"/>
              </a:rPr>
              <a:t>1. Redeemable Debentures</a:t>
            </a:r>
          </a:p>
          <a:p>
            <a:pPr algn="just" fontAlgn="base">
              <a:lnSpc>
                <a:spcPct val="120000"/>
              </a:lnSpc>
            </a:pPr>
            <a:r>
              <a:rPr lang="en-US" b="0" i="0" dirty="0">
                <a:effectLst/>
                <a:latin typeface="Times New Roman" panose="02020603050405020304" pitchFamily="18" charset="0"/>
                <a:cs typeface="Times New Roman" panose="02020603050405020304" pitchFamily="18" charset="0"/>
              </a:rPr>
              <a:t>The debentures, which are repayable after a certain period as per the terms of their issue, are called redeemable debentures. Sometimes, they can be redeemed by the company on demand by the holders or at the discretion of the company.</a:t>
            </a:r>
          </a:p>
          <a:p>
            <a:pPr marL="0" indent="0" algn="just" fontAlgn="base">
              <a:lnSpc>
                <a:spcPct val="120000"/>
              </a:lnSpc>
              <a:buNone/>
            </a:pPr>
            <a:r>
              <a:rPr lang="en-US" b="1" i="0" dirty="0">
                <a:effectLst/>
                <a:latin typeface="Times New Roman" panose="02020603050405020304" pitchFamily="18" charset="0"/>
                <a:cs typeface="Times New Roman" panose="02020603050405020304" pitchFamily="18" charset="0"/>
              </a:rPr>
              <a:t>2. Irredeemable Debentures</a:t>
            </a:r>
          </a:p>
          <a:p>
            <a:pPr algn="just" fontAlgn="base">
              <a:lnSpc>
                <a:spcPct val="120000"/>
              </a:lnSpc>
            </a:pPr>
            <a:r>
              <a:rPr lang="en-US" b="0" i="0" dirty="0">
                <a:effectLst/>
                <a:latin typeface="Times New Roman" panose="02020603050405020304" pitchFamily="18" charset="0"/>
                <a:cs typeface="Times New Roman" panose="02020603050405020304" pitchFamily="18" charset="0"/>
              </a:rPr>
              <a:t>They are perpetual debentures. The debentures, which are not repayable during the life time of the company, are called irredeemable debentures. The company has no obligation to make the payment of the principal of these debentures during its life time. The company may repay the money at the time of liquidation or on the happening of a contingency or on the expiration of a longer period or when the company breaches the terms of issue of the debentures.</a:t>
            </a:r>
          </a:p>
          <a:p>
            <a:pPr>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029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FCAC5-8407-4882-B7BB-2511EDE82304}"/>
              </a:ext>
            </a:extLst>
          </p:cNvPr>
          <p:cNvSpPr>
            <a:spLocks noGrp="1"/>
          </p:cNvSpPr>
          <p:nvPr>
            <p:ph idx="1"/>
          </p:nvPr>
        </p:nvSpPr>
        <p:spPr>
          <a:xfrm>
            <a:off x="838200" y="715617"/>
            <a:ext cx="10515600" cy="5461346"/>
          </a:xfrm>
        </p:spPr>
        <p:txBody>
          <a:bodyPr>
            <a:normAutofit/>
          </a:bodyPr>
          <a:lstStyle/>
          <a:p>
            <a:pPr marL="0" indent="0">
              <a:lnSpc>
                <a:spcPct val="100000"/>
              </a:lnSpc>
              <a:buNone/>
            </a:pPr>
            <a:r>
              <a:rPr lang="en-US" sz="3200" b="1" dirty="0">
                <a:latin typeface="Times New Roman" panose="02020603050405020304" pitchFamily="18" charset="0"/>
                <a:cs typeface="Times New Roman" panose="02020603050405020304" pitchFamily="18" charset="0"/>
              </a:rPr>
              <a:t>Debentures on the basis of Conversion</a:t>
            </a:r>
          </a:p>
          <a:p>
            <a:pPr marL="0" indent="0">
              <a:lnSpc>
                <a:spcPct val="100000"/>
              </a:lnSpc>
              <a:buNone/>
            </a:pPr>
            <a:r>
              <a:rPr lang="en-US" sz="3200" b="1" dirty="0">
                <a:latin typeface="Times New Roman" panose="02020603050405020304" pitchFamily="18" charset="0"/>
                <a:cs typeface="Times New Roman" panose="02020603050405020304" pitchFamily="18" charset="0"/>
              </a:rPr>
              <a:t>1. Convertible Debentures</a:t>
            </a:r>
          </a:p>
          <a:p>
            <a:pPr marL="0" indent="0">
              <a:lnSpc>
                <a:spcPct val="100000"/>
              </a:lnSpc>
              <a:buNone/>
            </a:pPr>
            <a:r>
              <a:rPr lang="en-US" sz="3200" dirty="0">
                <a:latin typeface="Times New Roman" panose="02020603050405020304" pitchFamily="18" charset="0"/>
                <a:cs typeface="Times New Roman" panose="02020603050405020304" pitchFamily="18" charset="0"/>
              </a:rPr>
              <a:t>The debentures, which are convertible into equity shares or preference shares at the option of the holders, after a certain period, are called convertible debentures.</a:t>
            </a:r>
          </a:p>
          <a:p>
            <a:pPr marL="0" indent="0">
              <a:lnSpc>
                <a:spcPct val="100000"/>
              </a:lnSpc>
              <a:buNone/>
            </a:pPr>
            <a:endParaRPr lang="en-US" sz="3200" dirty="0">
              <a:latin typeface="Times New Roman" panose="02020603050405020304" pitchFamily="18" charset="0"/>
              <a:cs typeface="Times New Roman" panose="02020603050405020304" pitchFamily="18" charset="0"/>
            </a:endParaRPr>
          </a:p>
          <a:p>
            <a:pPr marL="0" indent="0">
              <a:lnSpc>
                <a:spcPct val="100000"/>
              </a:lnSpc>
              <a:buNone/>
            </a:pPr>
            <a:r>
              <a:rPr lang="en-US" sz="3200" b="1" dirty="0">
                <a:latin typeface="Times New Roman" panose="02020603050405020304" pitchFamily="18" charset="0"/>
                <a:cs typeface="Times New Roman" panose="02020603050405020304" pitchFamily="18" charset="0"/>
              </a:rPr>
              <a:t>2. Non-Convertible Debentures</a:t>
            </a:r>
          </a:p>
          <a:p>
            <a:pPr marL="0" indent="0">
              <a:lnSpc>
                <a:spcPct val="100000"/>
              </a:lnSpc>
              <a:buNone/>
            </a:pPr>
            <a:r>
              <a:rPr lang="en-US" sz="3200" dirty="0">
                <a:latin typeface="Times New Roman" panose="02020603050405020304" pitchFamily="18" charset="0"/>
                <a:cs typeface="Times New Roman" panose="02020603050405020304" pitchFamily="18" charset="0"/>
              </a:rPr>
              <a:t>The debentures, which are not convertible into equity shares, are called non-convertible debentures.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10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0EE7-CB8B-408F-B5E0-FC2B472EA23D}"/>
              </a:ext>
            </a:extLst>
          </p:cNvPr>
          <p:cNvSpPr>
            <a:spLocks noGrp="1"/>
          </p:cNvSpPr>
          <p:nvPr>
            <p:ph type="title"/>
          </p:nvPr>
        </p:nvSpPr>
        <p:spPr>
          <a:xfrm>
            <a:off x="838200" y="365126"/>
            <a:ext cx="10515600" cy="628788"/>
          </a:xfrm>
        </p:spPr>
        <p:txBody>
          <a:bodyPr>
            <a:normAutofit fontScale="90000"/>
          </a:bodyPr>
          <a:lstStyle/>
          <a:p>
            <a:r>
              <a:rPr lang="en-IN" sz="4000" b="1" dirty="0">
                <a:latin typeface="Times New Roman" panose="02020603050405020304" pitchFamily="18" charset="0"/>
                <a:cs typeface="Times New Roman" panose="02020603050405020304" pitchFamily="18" charset="0"/>
              </a:rPr>
              <a:t>Advantages of debentures</a:t>
            </a:r>
          </a:p>
        </p:txBody>
      </p:sp>
      <p:sp>
        <p:nvSpPr>
          <p:cNvPr id="3" name="Content Placeholder 2">
            <a:extLst>
              <a:ext uri="{FF2B5EF4-FFF2-40B4-BE49-F238E27FC236}">
                <a16:creationId xmlns:a16="http://schemas.microsoft.com/office/drawing/2014/main" id="{E2CB24C3-4A5E-43EF-BD38-AC2A6A9D04AA}"/>
              </a:ext>
            </a:extLst>
          </p:cNvPr>
          <p:cNvSpPr>
            <a:spLocks noGrp="1"/>
          </p:cNvSpPr>
          <p:nvPr>
            <p:ph idx="1"/>
          </p:nvPr>
        </p:nvSpPr>
        <p:spPr>
          <a:xfrm>
            <a:off x="838200" y="1563757"/>
            <a:ext cx="10515600" cy="4465982"/>
          </a:xfrm>
        </p:spPr>
        <p:txBody>
          <a:bodyPr>
            <a:normAutofit fontScale="92500" lnSpcReduction="10000"/>
          </a:bodyPr>
          <a:lstStyle/>
          <a:p>
            <a:pPr marL="0" indent="0" algn="just" fontAlgn="base">
              <a:lnSpc>
                <a:spcPct val="120000"/>
              </a:lnSpc>
              <a:buNone/>
            </a:pPr>
            <a:r>
              <a:rPr lang="en-US" b="1" i="0" dirty="0">
                <a:effectLst/>
                <a:latin typeface="Times New Roman" panose="02020603050405020304" pitchFamily="18" charset="0"/>
                <a:cs typeface="Times New Roman" panose="02020603050405020304" pitchFamily="18" charset="0"/>
              </a:rPr>
              <a:t>1. Secured investments</a:t>
            </a:r>
          </a:p>
          <a:p>
            <a:pPr algn="just" fontAlgn="base">
              <a:lnSpc>
                <a:spcPct val="120000"/>
              </a:lnSpc>
            </a:pPr>
            <a:r>
              <a:rPr lang="en-US" b="0" i="0" dirty="0">
                <a:effectLst/>
                <a:latin typeface="Times New Roman" panose="02020603050405020304" pitchFamily="18" charset="0"/>
                <a:cs typeface="Times New Roman" panose="02020603050405020304" pitchFamily="18" charset="0"/>
              </a:rPr>
              <a:t>Debentures provide greatest security to the investors. They make a very good appeal to the conservative minds.</a:t>
            </a:r>
          </a:p>
          <a:p>
            <a:pPr marL="0" indent="0" algn="just" fontAlgn="base">
              <a:lnSpc>
                <a:spcPct val="120000"/>
              </a:lnSpc>
              <a:buNone/>
            </a:pPr>
            <a:r>
              <a:rPr lang="en-US" b="1" i="0" dirty="0">
                <a:effectLst/>
                <a:latin typeface="Times New Roman" panose="02020603050405020304" pitchFamily="18" charset="0"/>
                <a:cs typeface="Times New Roman" panose="02020603050405020304" pitchFamily="18" charset="0"/>
              </a:rPr>
              <a:t>2. Fixed return</a:t>
            </a:r>
          </a:p>
          <a:p>
            <a:pPr algn="just" fontAlgn="base">
              <a:lnSpc>
                <a:spcPct val="120000"/>
              </a:lnSpc>
            </a:pPr>
            <a:r>
              <a:rPr lang="en-US" b="0" i="0" dirty="0">
                <a:effectLst/>
                <a:latin typeface="Times New Roman" panose="02020603050405020304" pitchFamily="18" charset="0"/>
                <a:cs typeface="Times New Roman" panose="02020603050405020304" pitchFamily="18" charset="0"/>
              </a:rPr>
              <a:t>Debentures guarantee a fixed rate of interest.</a:t>
            </a:r>
          </a:p>
          <a:p>
            <a:pPr marL="0" indent="0" algn="just" fontAlgn="base">
              <a:lnSpc>
                <a:spcPct val="120000"/>
              </a:lnSpc>
              <a:buNone/>
            </a:pPr>
            <a:r>
              <a:rPr lang="en-US" b="1" i="0" dirty="0">
                <a:effectLst/>
                <a:latin typeface="Times New Roman" panose="02020603050405020304" pitchFamily="18" charset="0"/>
                <a:cs typeface="Times New Roman" panose="02020603050405020304" pitchFamily="18" charset="0"/>
              </a:rPr>
              <a:t>3. Stable prices</a:t>
            </a:r>
          </a:p>
          <a:p>
            <a:pPr algn="just" fontAlgn="base">
              <a:lnSpc>
                <a:spcPct val="120000"/>
              </a:lnSpc>
            </a:pPr>
            <a:r>
              <a:rPr lang="en-US" b="0" i="0" dirty="0">
                <a:effectLst/>
                <a:latin typeface="Times New Roman" panose="02020603050405020304" pitchFamily="18" charset="0"/>
                <a:cs typeface="Times New Roman" panose="02020603050405020304" pitchFamily="18" charset="0"/>
              </a:rPr>
              <a:t>Their prices are more stable as compared to shares because the changing monetary conditions affect the price movement of the debentures very little.</a:t>
            </a:r>
          </a:p>
          <a:p>
            <a:pPr marL="0" indent="0">
              <a:buNone/>
            </a:pPr>
            <a:endParaRPr lang="en-IN" sz="1400" dirty="0"/>
          </a:p>
        </p:txBody>
      </p:sp>
    </p:spTree>
    <p:extLst>
      <p:ext uri="{BB962C8B-B14F-4D97-AF65-F5344CB8AC3E}">
        <p14:creationId xmlns:p14="http://schemas.microsoft.com/office/powerpoint/2010/main" val="4113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630B-EA49-4009-8F39-348A414DCAF7}"/>
              </a:ext>
            </a:extLst>
          </p:cNvPr>
          <p:cNvSpPr>
            <a:spLocks noGrp="1"/>
          </p:cNvSpPr>
          <p:nvPr>
            <p:ph type="title"/>
          </p:nvPr>
        </p:nvSpPr>
        <p:spPr>
          <a:xfrm>
            <a:off x="838200" y="681037"/>
            <a:ext cx="10515600" cy="761310"/>
          </a:xfrm>
        </p:spPr>
        <p:txBody>
          <a:bodyPr>
            <a:normAutofit fontScale="90000"/>
          </a:bodyPr>
          <a:lstStyle/>
          <a:p>
            <a:r>
              <a:rPr lang="en-IN" b="1" i="0" dirty="0">
                <a:effectLst/>
                <a:latin typeface="Times New Roman" panose="02020603050405020304" pitchFamily="18" charset="0"/>
                <a:cs typeface="Times New Roman" panose="02020603050405020304" pitchFamily="18" charset="0"/>
              </a:rPr>
              <a:t>Introduction</a:t>
            </a:r>
            <a:br>
              <a:rPr lang="en-IN"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747319-8BD6-4FC8-A263-FAFE7F8F41D9}"/>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A forfeited share is an equity share investment which is cancelled by the issuing company. A share is forfeited when the shareholder fails to pay the subscription money called upon by the issuing company.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40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FDC7B-EF61-4175-8E85-B417E4E3AC8C}"/>
              </a:ext>
            </a:extLst>
          </p:cNvPr>
          <p:cNvSpPr>
            <a:spLocks noGrp="1"/>
          </p:cNvSpPr>
          <p:nvPr>
            <p:ph idx="1"/>
          </p:nvPr>
        </p:nvSpPr>
        <p:spPr>
          <a:xfrm>
            <a:off x="838200" y="675861"/>
            <a:ext cx="10515600" cy="5501102"/>
          </a:xfrm>
        </p:spPr>
        <p:txBody>
          <a:bodyPr>
            <a:normAutofit fontScale="92500" lnSpcReduction="20000"/>
          </a:bodyPr>
          <a:lstStyle/>
          <a:p>
            <a:pPr marL="0" indent="0" algn="just" fontAlgn="base">
              <a:lnSpc>
                <a:spcPct val="120000"/>
              </a:lnSpc>
              <a:buNone/>
            </a:pPr>
            <a:r>
              <a:rPr lang="en-US" sz="2800" b="1" i="0" dirty="0">
                <a:effectLst/>
                <a:latin typeface="Times New Roman" panose="02020603050405020304" pitchFamily="18" charset="0"/>
                <a:cs typeface="Times New Roman" panose="02020603050405020304" pitchFamily="18" charset="0"/>
              </a:rPr>
              <a:t>4. Non-interference in management</a:t>
            </a:r>
          </a:p>
          <a:p>
            <a:pPr algn="just" fontAlgn="base">
              <a:lnSpc>
                <a:spcPct val="120000"/>
              </a:lnSpc>
            </a:pPr>
            <a:r>
              <a:rPr lang="en-US" sz="2800" b="0" i="0" dirty="0">
                <a:effectLst/>
                <a:latin typeface="Times New Roman" panose="02020603050405020304" pitchFamily="18" charset="0"/>
                <a:cs typeface="Times New Roman" panose="02020603050405020304" pitchFamily="18" charset="0"/>
              </a:rPr>
              <a:t>The debenture holders do not interfere in the management of the company.</a:t>
            </a:r>
          </a:p>
          <a:p>
            <a:pPr marL="0" indent="0" algn="just" fontAlgn="base">
              <a:lnSpc>
                <a:spcPct val="120000"/>
              </a:lnSpc>
              <a:buNone/>
            </a:pPr>
            <a:r>
              <a:rPr lang="en-US" sz="2800" b="1" i="0" dirty="0">
                <a:effectLst/>
                <a:latin typeface="Times New Roman" panose="02020603050405020304" pitchFamily="18" charset="0"/>
                <a:cs typeface="Times New Roman" panose="02020603050405020304" pitchFamily="18" charset="0"/>
              </a:rPr>
              <a:t>5. Economical</a:t>
            </a:r>
          </a:p>
          <a:p>
            <a:pPr algn="just" fontAlgn="base">
              <a:lnSpc>
                <a:spcPct val="120000"/>
              </a:lnSpc>
            </a:pPr>
            <a:r>
              <a:rPr lang="en-US" sz="2800" b="0" i="0" dirty="0">
                <a:effectLst/>
                <a:latin typeface="Times New Roman" panose="02020603050405020304" pitchFamily="18" charset="0"/>
                <a:cs typeface="Times New Roman" panose="02020603050405020304" pitchFamily="18" charset="0"/>
              </a:rPr>
              <a:t>It is a cheaper method of raising finance. </a:t>
            </a:r>
            <a:r>
              <a:rPr lang="en-US" sz="2800" b="0" i="0" u="none" strike="noStrike" dirty="0">
                <a:effectLst/>
                <a:latin typeface="Times New Roman" panose="02020603050405020304" pitchFamily="18" charset="0"/>
                <a:cs typeface="Times New Roman" panose="02020603050405020304" pitchFamily="18" charset="0"/>
              </a:rPr>
              <a:t>Lower rate of interest</a:t>
            </a:r>
            <a:r>
              <a:rPr lang="en-US" sz="2800" b="0" i="0" dirty="0">
                <a:effectLst/>
                <a:latin typeface="Times New Roman" panose="02020603050405020304" pitchFamily="18" charset="0"/>
                <a:cs typeface="Times New Roman" panose="02020603050405020304" pitchFamily="18" charset="0"/>
              </a:rPr>
              <a:t> further makes them more economical.</a:t>
            </a:r>
          </a:p>
          <a:p>
            <a:pPr marL="0" indent="0" algn="just" fontAlgn="base">
              <a:lnSpc>
                <a:spcPct val="120000"/>
              </a:lnSpc>
              <a:buNone/>
            </a:pPr>
            <a:r>
              <a:rPr lang="en-US" sz="2800" b="1" i="0" dirty="0">
                <a:effectLst/>
                <a:latin typeface="Times New Roman" panose="02020603050405020304" pitchFamily="18" charset="0"/>
                <a:cs typeface="Times New Roman" panose="02020603050405020304" pitchFamily="18" charset="0"/>
              </a:rPr>
              <a:t>6. Availability of funds</a:t>
            </a:r>
          </a:p>
          <a:p>
            <a:pPr algn="just" fontAlgn="base">
              <a:lnSpc>
                <a:spcPct val="120000"/>
              </a:lnSpc>
            </a:pPr>
            <a:r>
              <a:rPr lang="en-US" sz="2800" b="0" i="0" dirty="0">
                <a:effectLst/>
                <a:latin typeface="Times New Roman" panose="02020603050405020304" pitchFamily="18" charset="0"/>
                <a:cs typeface="Times New Roman" panose="02020603050405020304" pitchFamily="18" charset="0"/>
              </a:rPr>
              <a:t>The companies can raise money through debentures easily compared to </a:t>
            </a:r>
            <a:r>
              <a:rPr lang="en-US" sz="2800" b="0" i="0" u="none" strike="noStrike" dirty="0">
                <a:effectLst/>
                <a:latin typeface="Times New Roman" panose="02020603050405020304" pitchFamily="18" charset="0"/>
                <a:cs typeface="Times New Roman" panose="02020603050405020304" pitchFamily="18" charset="0"/>
              </a:rPr>
              <a:t>equity and preference shares</a:t>
            </a:r>
            <a:r>
              <a:rPr lang="en-US" sz="2800" b="0" i="0" dirty="0">
                <a:effectLst/>
                <a:latin typeface="Times New Roman" panose="02020603050405020304" pitchFamily="18" charset="0"/>
                <a:cs typeface="Times New Roman" panose="02020603050405020304" pitchFamily="18" charset="0"/>
              </a:rPr>
              <a:t>.</a:t>
            </a:r>
          </a:p>
          <a:p>
            <a:pPr marL="0" indent="0" algn="just" fontAlgn="base">
              <a:lnSpc>
                <a:spcPct val="120000"/>
              </a:lnSpc>
              <a:buNone/>
            </a:pPr>
            <a:r>
              <a:rPr lang="en-US" sz="2800" b="1" i="0" dirty="0">
                <a:effectLst/>
                <a:latin typeface="Times New Roman" panose="02020603050405020304" pitchFamily="18" charset="0"/>
                <a:cs typeface="Times New Roman" panose="02020603050405020304" pitchFamily="18" charset="0"/>
              </a:rPr>
              <a:t>7. Regular source of income</a:t>
            </a:r>
          </a:p>
          <a:p>
            <a:pPr algn="just" fontAlgn="base">
              <a:lnSpc>
                <a:spcPct val="120000"/>
              </a:lnSpc>
            </a:pPr>
            <a:r>
              <a:rPr lang="en-US" sz="2800" b="0" i="0" dirty="0">
                <a:effectLst/>
                <a:latin typeface="Times New Roman" panose="02020603050405020304" pitchFamily="18" charset="0"/>
                <a:cs typeface="Times New Roman" panose="02020603050405020304" pitchFamily="18" charset="0"/>
              </a:rPr>
              <a:t>The investors get fixed and regular interest, whether the company earns profit or not.</a:t>
            </a:r>
          </a:p>
          <a:p>
            <a:endParaRPr lang="en-IN" dirty="0"/>
          </a:p>
        </p:txBody>
      </p:sp>
    </p:spTree>
    <p:extLst>
      <p:ext uri="{BB962C8B-B14F-4D97-AF65-F5344CB8AC3E}">
        <p14:creationId xmlns:p14="http://schemas.microsoft.com/office/powerpoint/2010/main" val="298235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9795-ACF7-43AA-8DD4-177203A537EC}"/>
              </a:ext>
            </a:extLst>
          </p:cNvPr>
          <p:cNvSpPr>
            <a:spLocks noGrp="1"/>
          </p:cNvSpPr>
          <p:nvPr>
            <p:ph type="title"/>
          </p:nvPr>
        </p:nvSpPr>
        <p:spPr>
          <a:xfrm>
            <a:off x="838200" y="365125"/>
            <a:ext cx="10515600" cy="827571"/>
          </a:xfrm>
        </p:spPr>
        <p:txBody>
          <a:bodyPr>
            <a:noAutofit/>
          </a:bodyPr>
          <a:lstStyle/>
          <a:p>
            <a:r>
              <a:rPr lang="en-IN" sz="3600" b="1" i="0" dirty="0">
                <a:solidFill>
                  <a:srgbClr val="000000"/>
                </a:solidFill>
                <a:effectLst/>
                <a:latin typeface="Times New Roman" panose="02020603050405020304" pitchFamily="18" charset="0"/>
                <a:cs typeface="Times New Roman" panose="02020603050405020304" pitchFamily="18" charset="0"/>
              </a:rPr>
              <a:t>Disadvantages of debentures</a:t>
            </a:r>
            <a:br>
              <a:rPr lang="en-IN" sz="3600" b="1" i="0" dirty="0">
                <a:solidFill>
                  <a:srgbClr val="000000"/>
                </a:solidFill>
                <a:effectLst/>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0C13BC-8503-4133-BE0E-A6CBB657E080}"/>
              </a:ext>
            </a:extLst>
          </p:cNvPr>
          <p:cNvSpPr>
            <a:spLocks noGrp="1"/>
          </p:cNvSpPr>
          <p:nvPr>
            <p:ph idx="1"/>
          </p:nvPr>
        </p:nvSpPr>
        <p:spPr>
          <a:xfrm>
            <a:off x="838200" y="1033670"/>
            <a:ext cx="10515600" cy="5143293"/>
          </a:xfrm>
        </p:spPr>
        <p:txBody>
          <a:bodyPr>
            <a:normAutofit fontScale="92500"/>
          </a:bodyPr>
          <a:lstStyle/>
          <a:p>
            <a:pPr marL="0" indent="0" algn="just">
              <a:lnSpc>
                <a:spcPct val="120000"/>
              </a:lnSpc>
              <a:buNone/>
            </a:pPr>
            <a:r>
              <a:rPr lang="en-US" sz="2400" b="1" dirty="0">
                <a:latin typeface="Times New Roman" panose="02020603050405020304" pitchFamily="18" charset="0"/>
                <a:cs typeface="Times New Roman" panose="02020603050405020304" pitchFamily="18" charset="0"/>
              </a:rPr>
              <a:t>1. Permanent burden of interest</a:t>
            </a:r>
          </a:p>
          <a:p>
            <a:pPr marL="0" indent="0" algn="just">
              <a:lnSpc>
                <a:spcPct val="120000"/>
              </a:lnSpc>
              <a:buNone/>
            </a:pPr>
            <a:r>
              <a:rPr lang="en-US" sz="2400" dirty="0">
                <a:latin typeface="Times New Roman" panose="02020603050405020304" pitchFamily="18" charset="0"/>
                <a:cs typeface="Times New Roman" panose="02020603050405020304" pitchFamily="18" charset="0"/>
              </a:rPr>
              <a:t>Interest on debentures is always cumulative. It is to be paid irrespective of the profits or otherwise of the company. During the period of depression, it becomes a heavy burden.</a:t>
            </a:r>
          </a:p>
          <a:p>
            <a:pPr marL="0" indent="0" algn="just">
              <a:lnSpc>
                <a:spcPct val="120000"/>
              </a:lnSpc>
              <a:buNone/>
            </a:pPr>
            <a:r>
              <a:rPr lang="en-US" sz="2400" b="1" dirty="0">
                <a:latin typeface="Times New Roman" panose="02020603050405020304" pitchFamily="18" charset="0"/>
                <a:cs typeface="Times New Roman" panose="02020603050405020304" pitchFamily="18" charset="0"/>
              </a:rPr>
              <a:t>2. Limits company’s credit</a:t>
            </a:r>
          </a:p>
          <a:p>
            <a:pPr marL="0" indent="0" algn="just">
              <a:lnSpc>
                <a:spcPct val="120000"/>
              </a:lnSpc>
              <a:buNone/>
            </a:pPr>
            <a:r>
              <a:rPr lang="en-US" sz="2400" dirty="0">
                <a:latin typeface="Times New Roman" panose="02020603050405020304" pitchFamily="18" charset="0"/>
                <a:cs typeface="Times New Roman" panose="02020603050405020304" pitchFamily="18" charset="0"/>
              </a:rPr>
              <a:t>Since in most of the cases, the assets of the company are mortgaged with the debenture holders as a security against their advances, the credit worthiness of the company falls in the eyes of the public as well as the banks. Borrowings from other sources becomes difficult.</a:t>
            </a:r>
          </a:p>
          <a:p>
            <a:pPr marL="0" indent="0" algn="just">
              <a:lnSpc>
                <a:spcPct val="120000"/>
              </a:lnSpc>
              <a:buNone/>
            </a:pPr>
            <a:r>
              <a:rPr lang="en-US" sz="2400" b="1" dirty="0">
                <a:latin typeface="Times New Roman" panose="02020603050405020304" pitchFamily="18" charset="0"/>
                <a:cs typeface="Times New Roman" panose="02020603050405020304" pitchFamily="18" charset="0"/>
              </a:rPr>
              <a:t>3. No right to participate in company management</a:t>
            </a:r>
          </a:p>
          <a:p>
            <a:pPr marL="0" indent="0" algn="just">
              <a:lnSpc>
                <a:spcPct val="120000"/>
              </a:lnSpc>
              <a:buNone/>
            </a:pPr>
            <a:r>
              <a:rPr lang="en-US" sz="2400" dirty="0">
                <a:latin typeface="Times New Roman" panose="02020603050405020304" pitchFamily="18" charset="0"/>
                <a:cs typeface="Times New Roman" panose="02020603050405020304" pitchFamily="18" charset="0"/>
              </a:rPr>
              <a:t>Ordinarily debenture holder do not enjoy any voting rights in the companies. They have no interest in the election of directors. They do not have representation in the management of the affairs of the companies.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860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9734-3962-4E78-B163-DB14FA3F2AA5}"/>
              </a:ext>
            </a:extLst>
          </p:cNvPr>
          <p:cNvSpPr>
            <a:spLocks noGrp="1"/>
          </p:cNvSpPr>
          <p:nvPr>
            <p:ph type="title"/>
          </p:nvPr>
        </p:nvSpPr>
        <p:spPr>
          <a:xfrm>
            <a:off x="838200" y="284923"/>
            <a:ext cx="10515600" cy="842963"/>
          </a:xfrm>
        </p:spPr>
        <p:txBody>
          <a:bodyPr>
            <a:noAutofit/>
          </a:bodyPr>
          <a:lstStyle/>
          <a:p>
            <a:pPr algn="ctr"/>
            <a:r>
              <a:rPr lang="en-US" sz="2400" b="1" i="0" dirty="0">
                <a:effectLst/>
                <a:latin typeface="Times New Roman" panose="02020603050405020304" pitchFamily="18" charset="0"/>
                <a:cs typeface="Times New Roman" panose="02020603050405020304" pitchFamily="18" charset="0"/>
              </a:rPr>
              <a:t>Key Differences Between Private Placement And Preferential Allotment</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CCC7FE-ABF2-46FA-8FF6-2A6E1CC66D03}"/>
              </a:ext>
            </a:extLst>
          </p:cNvPr>
          <p:cNvSpPr>
            <a:spLocks noGrp="1"/>
          </p:cNvSpPr>
          <p:nvPr>
            <p:ph idx="1"/>
          </p:nvPr>
        </p:nvSpPr>
        <p:spPr>
          <a:xfrm>
            <a:off x="838200" y="768626"/>
            <a:ext cx="10515600" cy="5804451"/>
          </a:xfrm>
        </p:spPr>
        <p:txBody>
          <a:bodyPr>
            <a:normAutofit fontScale="55000" lnSpcReduction="20000"/>
          </a:bodyPr>
          <a:lstStyle/>
          <a:p>
            <a:pPr algn="just">
              <a:lnSpc>
                <a:spcPct val="120000"/>
              </a:lnSpc>
            </a:pPr>
            <a:r>
              <a:rPr lang="en-US" sz="3500" b="0" i="0" dirty="0">
                <a:effectLst/>
                <a:latin typeface="Times New Roman" panose="02020603050405020304" pitchFamily="18" charset="0"/>
                <a:cs typeface="Times New Roman" panose="02020603050405020304" pitchFamily="18" charset="0"/>
              </a:rPr>
              <a:t>Section 42 provides for a general provision regarding allotment of securities of any kind whereas Section 62(1)(c) provides for a specific provision of allotment of equity shares or for securities convertible into equity shares. </a:t>
            </a:r>
          </a:p>
          <a:p>
            <a:pPr algn="just">
              <a:lnSpc>
                <a:spcPct val="120000"/>
              </a:lnSpc>
            </a:pPr>
            <a:r>
              <a:rPr lang="en-US" sz="3500" b="0" i="0" dirty="0">
                <a:effectLst/>
                <a:latin typeface="Times New Roman" panose="02020603050405020304" pitchFamily="18" charset="0"/>
                <a:cs typeface="Times New Roman" panose="02020603050405020304" pitchFamily="18" charset="0"/>
              </a:rPr>
              <a:t>In Private Placement any security including Equity shares, Preference shares or Debentures can be issued. In Preferential Allotment only Equity shares and other securities convertible into Equity shares can be issued. </a:t>
            </a:r>
          </a:p>
          <a:p>
            <a:pPr algn="just">
              <a:lnSpc>
                <a:spcPct val="120000"/>
              </a:lnSpc>
            </a:pPr>
            <a:r>
              <a:rPr lang="en-US" sz="3500" b="0" i="0" dirty="0">
                <a:effectLst/>
                <a:latin typeface="Times New Roman" panose="02020603050405020304" pitchFamily="18" charset="0"/>
                <a:cs typeface="Times New Roman" panose="02020603050405020304" pitchFamily="18" charset="0"/>
              </a:rPr>
              <a:t>Private Placement can be made to any person as identified by the Board, on the other hand Preferential Allotment can be made to members, employees or any other persons.  </a:t>
            </a:r>
          </a:p>
          <a:p>
            <a:pPr algn="just">
              <a:lnSpc>
                <a:spcPct val="120000"/>
              </a:lnSpc>
            </a:pPr>
            <a:r>
              <a:rPr lang="en-US" sz="3500" b="0" i="0" dirty="0">
                <a:effectLst/>
                <a:latin typeface="Times New Roman" panose="02020603050405020304" pitchFamily="18" charset="0"/>
                <a:cs typeface="Times New Roman" panose="02020603050405020304" pitchFamily="18" charset="0"/>
              </a:rPr>
              <a:t>Offer Letter for Private Placement shall be in prescribed format i.e. Form PAS – 4 but not such any format has been prescribed for Preferential Allotment.   </a:t>
            </a:r>
          </a:p>
          <a:p>
            <a:pPr algn="just">
              <a:lnSpc>
                <a:spcPct val="120000"/>
              </a:lnSpc>
            </a:pPr>
            <a:r>
              <a:rPr lang="en-US" sz="3500" b="0" i="0" dirty="0">
                <a:effectLst/>
                <a:latin typeface="Times New Roman" panose="02020603050405020304" pitchFamily="18" charset="0"/>
                <a:cs typeface="Times New Roman" panose="02020603050405020304" pitchFamily="18" charset="0"/>
              </a:rPr>
              <a:t>The payment of subscription of securities in Private Placement can be made through any banking channel but not in cash but in Preferential Allotment payment can be made through  cash or  for consideration other than cash. </a:t>
            </a:r>
          </a:p>
          <a:p>
            <a:pPr>
              <a:lnSpc>
                <a:spcPct val="120000"/>
              </a:lnSpc>
            </a:pPr>
            <a:r>
              <a:rPr lang="en-US" sz="3500" b="0" i="0" dirty="0">
                <a:effectLst/>
                <a:latin typeface="Times New Roman" panose="02020603050405020304" pitchFamily="18" charset="0"/>
                <a:cs typeface="Times New Roman" panose="02020603050405020304" pitchFamily="18" charset="0"/>
              </a:rPr>
              <a:t>Time limit for allotment of securities in Private Placement is within 60 days of receipt of subscription money and in Preferential Allotment equity shares and convertible securities shall be issued within 12 months from the date of passing Special Resolution.</a:t>
            </a:r>
            <a:br>
              <a:rPr lang="en-US" sz="35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74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09E9-6805-4F18-BD2B-5FEC7A07A28E}"/>
              </a:ext>
            </a:extLst>
          </p:cNvPr>
          <p:cNvSpPr>
            <a:spLocks noGrp="1"/>
          </p:cNvSpPr>
          <p:nvPr>
            <p:ph type="title"/>
          </p:nvPr>
        </p:nvSpPr>
        <p:spPr>
          <a:xfrm>
            <a:off x="838200" y="590413"/>
            <a:ext cx="10515600" cy="589032"/>
          </a:xfrm>
        </p:spPr>
        <p:txBody>
          <a:bodyPr>
            <a:normAutofit fontScale="90000"/>
          </a:bodyPr>
          <a:lstStyle/>
          <a:p>
            <a:r>
              <a:rPr lang="en-IN" b="1" dirty="0">
                <a:latin typeface="Times New Roman" panose="02020603050405020304" pitchFamily="18" charset="0"/>
                <a:cs typeface="Times New Roman" panose="02020603050405020304" pitchFamily="18" charset="0"/>
              </a:rPr>
              <a:t>Understanding Forfeited Share</a:t>
            </a:r>
          </a:p>
        </p:txBody>
      </p:sp>
      <p:sp>
        <p:nvSpPr>
          <p:cNvPr id="3" name="Content Placeholder 2">
            <a:extLst>
              <a:ext uri="{FF2B5EF4-FFF2-40B4-BE49-F238E27FC236}">
                <a16:creationId xmlns:a16="http://schemas.microsoft.com/office/drawing/2014/main" id="{761A3631-964E-4CF2-A949-BA87250AF302}"/>
              </a:ext>
            </a:extLst>
          </p:cNvPr>
          <p:cNvSpPr>
            <a:spLocks noGrp="1"/>
          </p:cNvSpPr>
          <p:nvPr>
            <p:ph idx="1"/>
          </p:nvPr>
        </p:nvSpPr>
        <p:spPr>
          <a:xfrm>
            <a:off x="838200" y="1630016"/>
            <a:ext cx="10515600" cy="4507189"/>
          </a:xfrm>
        </p:spPr>
        <p:txBody>
          <a:bodyPr>
            <a:noAutofit/>
          </a:bodyPr>
          <a:lstStyle/>
          <a:p>
            <a:pPr algn="just">
              <a:lnSpc>
                <a:spcPct val="120000"/>
              </a:lnSpc>
            </a:pPr>
            <a:r>
              <a:rPr lang="en-US" dirty="0">
                <a:latin typeface="Times New Roman" panose="02020603050405020304" pitchFamily="18" charset="0"/>
                <a:cs typeface="Times New Roman" panose="02020603050405020304" pitchFamily="18" charset="0"/>
              </a:rPr>
              <a:t>A company can forfeit shares only when the Articles of Association of the company contain a provision for share forfeiture. </a:t>
            </a:r>
          </a:p>
          <a:p>
            <a:pPr algn="just">
              <a:lnSpc>
                <a:spcPct val="120000"/>
              </a:lnSpc>
            </a:pPr>
            <a:r>
              <a:rPr lang="en-US" dirty="0">
                <a:latin typeface="Times New Roman" panose="02020603050405020304" pitchFamily="18" charset="0"/>
                <a:cs typeface="Times New Roman" panose="02020603050405020304" pitchFamily="18" charset="0"/>
              </a:rPr>
              <a:t>A shareholder subscribing to the shares of a company owes the subscription price of the shares to the company. </a:t>
            </a:r>
          </a:p>
          <a:p>
            <a:pPr algn="just">
              <a:lnSpc>
                <a:spcPct val="120000"/>
              </a:lnSpc>
            </a:pPr>
            <a:r>
              <a:rPr lang="en-US" dirty="0">
                <a:latin typeface="Times New Roman" panose="02020603050405020304" pitchFamily="18" charset="0"/>
                <a:cs typeface="Times New Roman" panose="02020603050405020304" pitchFamily="18" charset="0"/>
              </a:rPr>
              <a:t>The company may call upon the shareholder to pay the price in instalments. The instalment payments are called call money. The call money is due from the shareholders. </a:t>
            </a:r>
          </a:p>
          <a:p>
            <a:pPr algn="just">
              <a:lnSpc>
                <a:spcPct val="120000"/>
              </a:lnSpc>
            </a:pPr>
            <a:r>
              <a:rPr lang="en-US" dirty="0">
                <a:latin typeface="Times New Roman" panose="02020603050405020304" pitchFamily="18" charset="0"/>
                <a:cs typeface="Times New Roman" panose="02020603050405020304" pitchFamily="18" charset="0"/>
              </a:rPr>
              <a:t>Non-payment of the dues can result in forfeiture of the shares.</a:t>
            </a:r>
          </a:p>
        </p:txBody>
      </p:sp>
    </p:spTree>
    <p:extLst>
      <p:ext uri="{BB962C8B-B14F-4D97-AF65-F5344CB8AC3E}">
        <p14:creationId xmlns:p14="http://schemas.microsoft.com/office/powerpoint/2010/main" val="4031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A835F-F815-4A69-BBF3-5B9D1705E49A}"/>
              </a:ext>
            </a:extLst>
          </p:cNvPr>
          <p:cNvSpPr>
            <a:spLocks noGrp="1"/>
          </p:cNvSpPr>
          <p:nvPr>
            <p:ph idx="1"/>
          </p:nvPr>
        </p:nvSpPr>
        <p:spPr>
          <a:xfrm>
            <a:off x="838200" y="1152939"/>
            <a:ext cx="10515600" cy="5024024"/>
          </a:xfrm>
        </p:spPr>
        <p:txBody>
          <a:bodyPr>
            <a:normAutofit lnSpcReduction="10000"/>
          </a:bodyPr>
          <a:lstStyle/>
          <a:p>
            <a:pPr algn="just">
              <a:lnSpc>
                <a:spcPct val="100000"/>
              </a:lnSpc>
            </a:pPr>
            <a:r>
              <a:rPr lang="en-US" sz="3200" dirty="0">
                <a:latin typeface="Times New Roman" panose="02020603050405020304" pitchFamily="18" charset="0"/>
                <a:cs typeface="Times New Roman" panose="02020603050405020304" pitchFamily="18" charset="0"/>
              </a:rPr>
              <a:t>To illustrate, if XYZ Ltd makes a public offer of equity shares at Rs 100 per share. </a:t>
            </a:r>
            <a:r>
              <a:rPr lang="en-US" sz="3200" dirty="0" err="1">
                <a:latin typeface="Times New Roman" panose="02020603050405020304" pitchFamily="18" charset="0"/>
                <a:cs typeface="Times New Roman" panose="02020603050405020304" pitchFamily="18" charset="0"/>
              </a:rPr>
              <a:t>Mr</a:t>
            </a:r>
            <a:r>
              <a:rPr lang="en-US" sz="3200" dirty="0">
                <a:latin typeface="Times New Roman" panose="02020603050405020304" pitchFamily="18" charset="0"/>
                <a:cs typeface="Times New Roman" panose="02020603050405020304" pitchFamily="18" charset="0"/>
              </a:rPr>
              <a:t> A subscribes to 1,000 shares of the company. </a:t>
            </a:r>
          </a:p>
          <a:p>
            <a:pPr algn="just">
              <a:lnSpc>
                <a:spcPct val="100000"/>
              </a:lnSpc>
            </a:pPr>
            <a:r>
              <a:rPr lang="en-US" sz="3200" dirty="0">
                <a:latin typeface="Times New Roman" panose="02020603050405020304" pitchFamily="18" charset="0"/>
                <a:cs typeface="Times New Roman" panose="02020603050405020304" pitchFamily="18" charset="0"/>
              </a:rPr>
              <a:t>He pays 25% of the face value at the time of subscription. The balance 75% is payable in three instalments. </a:t>
            </a:r>
          </a:p>
          <a:p>
            <a:pPr algn="just">
              <a:lnSpc>
                <a:spcPct val="100000"/>
              </a:lnSpc>
            </a:pPr>
            <a:r>
              <a:rPr lang="en-US" sz="3200" dirty="0">
                <a:latin typeface="Times New Roman" panose="02020603050405020304" pitchFamily="18" charset="0"/>
                <a:cs typeface="Times New Roman" panose="02020603050405020304" pitchFamily="18" charset="0"/>
              </a:rPr>
              <a:t>The first instalment is paid by </a:t>
            </a:r>
            <a:r>
              <a:rPr lang="en-US" sz="3200" dirty="0" err="1">
                <a:latin typeface="Times New Roman" panose="02020603050405020304" pitchFamily="18" charset="0"/>
                <a:cs typeface="Times New Roman" panose="02020603050405020304" pitchFamily="18" charset="0"/>
              </a:rPr>
              <a:t>Mr</a:t>
            </a:r>
            <a:r>
              <a:rPr lang="en-US" sz="3200" dirty="0">
                <a:latin typeface="Times New Roman" panose="02020603050405020304" pitchFamily="18" charset="0"/>
                <a:cs typeface="Times New Roman" panose="02020603050405020304" pitchFamily="18" charset="0"/>
              </a:rPr>
              <a:t> A. However, </a:t>
            </a:r>
            <a:r>
              <a:rPr lang="en-US" sz="3200" dirty="0" err="1">
                <a:latin typeface="Times New Roman" panose="02020603050405020304" pitchFamily="18" charset="0"/>
                <a:cs typeface="Times New Roman" panose="02020603050405020304" pitchFamily="18" charset="0"/>
              </a:rPr>
              <a:t>Mr</a:t>
            </a:r>
            <a:r>
              <a:rPr lang="en-US" sz="3200" dirty="0">
                <a:latin typeface="Times New Roman" panose="02020603050405020304" pitchFamily="18" charset="0"/>
                <a:cs typeface="Times New Roman" panose="02020603050405020304" pitchFamily="18" charset="0"/>
              </a:rPr>
              <a:t> A defaults on the payment of the second instalment. </a:t>
            </a:r>
          </a:p>
          <a:p>
            <a:pPr algn="just">
              <a:lnSpc>
                <a:spcPct val="100000"/>
              </a:lnSpc>
            </a:pPr>
            <a:r>
              <a:rPr lang="en-US" sz="3200" i="1" dirty="0">
                <a:solidFill>
                  <a:srgbClr val="FF0000"/>
                </a:solidFill>
                <a:latin typeface="Times New Roman" panose="02020603050405020304" pitchFamily="18" charset="0"/>
                <a:cs typeface="Times New Roman" panose="02020603050405020304" pitchFamily="18" charset="0"/>
              </a:rPr>
              <a:t>Upon such default, XYZ Ltd. is entitled to forfeit the shares of </a:t>
            </a:r>
            <a:r>
              <a:rPr lang="en-US" sz="3200" i="1" dirty="0" err="1">
                <a:solidFill>
                  <a:srgbClr val="FF0000"/>
                </a:solidFill>
                <a:latin typeface="Times New Roman" panose="02020603050405020304" pitchFamily="18" charset="0"/>
                <a:cs typeface="Times New Roman" panose="02020603050405020304" pitchFamily="18" charset="0"/>
              </a:rPr>
              <a:t>Mr</a:t>
            </a:r>
            <a:r>
              <a:rPr lang="en-US" sz="3200" i="1" dirty="0">
                <a:solidFill>
                  <a:srgbClr val="FF0000"/>
                </a:solidFill>
                <a:latin typeface="Times New Roman" panose="02020603050405020304" pitchFamily="18" charset="0"/>
                <a:cs typeface="Times New Roman" panose="02020603050405020304" pitchFamily="18" charset="0"/>
              </a:rPr>
              <a:t> A. Consequently, </a:t>
            </a:r>
            <a:r>
              <a:rPr lang="en-US" sz="3200" i="1" dirty="0" err="1">
                <a:solidFill>
                  <a:srgbClr val="FF0000"/>
                </a:solidFill>
                <a:latin typeface="Times New Roman" panose="02020603050405020304" pitchFamily="18" charset="0"/>
                <a:cs typeface="Times New Roman" panose="02020603050405020304" pitchFamily="18" charset="0"/>
              </a:rPr>
              <a:t>Mr</a:t>
            </a:r>
            <a:r>
              <a:rPr lang="en-US" sz="3200" i="1" dirty="0">
                <a:solidFill>
                  <a:srgbClr val="FF0000"/>
                </a:solidFill>
                <a:latin typeface="Times New Roman" panose="02020603050405020304" pitchFamily="18" charset="0"/>
                <a:cs typeface="Times New Roman" panose="02020603050405020304" pitchFamily="18" charset="0"/>
              </a:rPr>
              <a:t> A would lose the ownership of the 1,000 shares, and the money paid amounting to Rs. 50,000.</a:t>
            </a:r>
            <a:endParaRPr lang="en-IN" sz="3200" i="1" dirty="0">
              <a:solidFill>
                <a:srgbClr val="FF0000"/>
              </a:solidFill>
              <a:latin typeface="Times New Roman" panose="02020603050405020304" pitchFamily="18" charset="0"/>
              <a:cs typeface="Times New Roman" panose="02020603050405020304" pitchFamily="18" charset="0"/>
            </a:endParaRPr>
          </a:p>
          <a:p>
            <a:pPr>
              <a:lnSpc>
                <a:spcPct val="100000"/>
              </a:lnSpc>
            </a:pPr>
            <a:endParaRPr lang="en-IN" dirty="0"/>
          </a:p>
        </p:txBody>
      </p:sp>
    </p:spTree>
    <p:extLst>
      <p:ext uri="{BB962C8B-B14F-4D97-AF65-F5344CB8AC3E}">
        <p14:creationId xmlns:p14="http://schemas.microsoft.com/office/powerpoint/2010/main" val="320888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56B4-813A-4D60-B69C-8BDC2BE92557}"/>
              </a:ext>
            </a:extLst>
          </p:cNvPr>
          <p:cNvSpPr>
            <a:spLocks noGrp="1"/>
          </p:cNvSpPr>
          <p:nvPr>
            <p:ph type="title"/>
          </p:nvPr>
        </p:nvSpPr>
        <p:spPr>
          <a:xfrm>
            <a:off x="838200" y="365126"/>
            <a:ext cx="10515600" cy="469761"/>
          </a:xfrm>
        </p:spPr>
        <p:txBody>
          <a:bodyPr>
            <a:normAutofit fontScale="90000"/>
          </a:bodyPr>
          <a:lstStyle/>
          <a:p>
            <a:r>
              <a:rPr lang="en-US" b="1" dirty="0">
                <a:latin typeface="Times New Roman" panose="02020603050405020304" pitchFamily="18" charset="0"/>
                <a:cs typeface="Times New Roman" panose="02020603050405020304" pitchFamily="18" charset="0"/>
              </a:rPr>
              <a:t>Factors to consider before you invest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2F1EA2-80CD-48B2-BAAC-7308A4534A24}"/>
              </a:ext>
            </a:extLst>
          </p:cNvPr>
          <p:cNvSpPr>
            <a:spLocks noGrp="1"/>
          </p:cNvSpPr>
          <p:nvPr>
            <p:ph idx="1"/>
          </p:nvPr>
        </p:nvSpPr>
        <p:spPr>
          <a:xfrm>
            <a:off x="838200" y="1020418"/>
            <a:ext cx="10515600" cy="5156545"/>
          </a:xfrm>
        </p:spPr>
        <p:txBody>
          <a:bodyPr>
            <a:noAutofit/>
          </a:bodyPr>
          <a:lstStyle/>
          <a:p>
            <a:pPr algn="just">
              <a:lnSpc>
                <a:spcPct val="120000"/>
              </a:lnSpc>
            </a:pPr>
            <a:r>
              <a:rPr lang="en-US" sz="2300" dirty="0">
                <a:latin typeface="Times New Roman" panose="02020603050405020304" pitchFamily="18" charset="0"/>
                <a:cs typeface="Times New Roman" panose="02020603050405020304" pitchFamily="18" charset="0"/>
              </a:rPr>
              <a:t>A shareholder loses the ownership of the shares upon forfeiture of the shares.</a:t>
            </a:r>
          </a:p>
          <a:p>
            <a:pPr algn="just">
              <a:lnSpc>
                <a:spcPct val="120000"/>
              </a:lnSpc>
            </a:pPr>
            <a:r>
              <a:rPr lang="en-US" sz="2300" dirty="0">
                <a:latin typeface="Times New Roman" panose="02020603050405020304" pitchFamily="18" charset="0"/>
                <a:cs typeface="Times New Roman" panose="02020603050405020304" pitchFamily="18" charset="0"/>
              </a:rPr>
              <a:t>Forfeited shares stand vested with the issuing company.</a:t>
            </a:r>
          </a:p>
          <a:p>
            <a:pPr algn="just">
              <a:lnSpc>
                <a:spcPct val="120000"/>
              </a:lnSpc>
            </a:pPr>
            <a:r>
              <a:rPr lang="en-US" sz="2300" dirty="0">
                <a:latin typeface="Times New Roman" panose="02020603050405020304" pitchFamily="18" charset="0"/>
                <a:cs typeface="Times New Roman" panose="02020603050405020304" pitchFamily="18" charset="0"/>
              </a:rPr>
              <a:t>In the case of Employee Stock Option Plans, if an employee quits before the mandatory vesting period, the options are forfeited.</a:t>
            </a:r>
          </a:p>
          <a:p>
            <a:pPr algn="just">
              <a:lnSpc>
                <a:spcPct val="120000"/>
              </a:lnSpc>
            </a:pPr>
            <a:r>
              <a:rPr lang="en-US" sz="2300" dirty="0">
                <a:latin typeface="Times New Roman" panose="02020603050405020304" pitchFamily="18" charset="0"/>
                <a:cs typeface="Times New Roman" panose="02020603050405020304" pitchFamily="18" charset="0"/>
              </a:rPr>
              <a:t>An investor loses the subscription money already paid in a case where the shares are forfeited. Hence, there are no capital gains upon forfeiture of the shares.</a:t>
            </a:r>
          </a:p>
          <a:p>
            <a:pPr algn="just">
              <a:lnSpc>
                <a:spcPct val="120000"/>
              </a:lnSpc>
            </a:pPr>
            <a:r>
              <a:rPr lang="en-US" sz="2300" dirty="0">
                <a:latin typeface="Times New Roman" panose="02020603050405020304" pitchFamily="18" charset="0"/>
                <a:cs typeface="Times New Roman" panose="02020603050405020304" pitchFamily="18" charset="0"/>
              </a:rPr>
              <a:t>The shares forfeited can be reissued to another shareholder at a different price by the company. The forfeited shares are generally reissued at a discount to the issue price. This is because the company would have forfeited a portion of the issue price already paid on the shares earlier.</a:t>
            </a:r>
          </a:p>
          <a:p>
            <a:pPr algn="just">
              <a:lnSpc>
                <a:spcPct val="120000"/>
              </a:lnSpc>
            </a:pPr>
            <a:r>
              <a:rPr lang="en-US" sz="2300" dirty="0">
                <a:latin typeface="Times New Roman" panose="02020603050405020304" pitchFamily="18" charset="0"/>
                <a:cs typeface="Times New Roman" panose="02020603050405020304" pitchFamily="18" charset="0"/>
              </a:rPr>
              <a:t>The shares generally include equity shares held in listed as well as unlisted companies.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19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F68EB4-A0A6-45CF-8E6D-36CDFE7C3AFF}"/>
              </a:ext>
            </a:extLst>
          </p:cNvPr>
          <p:cNvSpPr>
            <a:spLocks noGrp="1"/>
          </p:cNvSpPr>
          <p:nvPr>
            <p:ph type="title"/>
          </p:nvPr>
        </p:nvSpPr>
        <p:spPr>
          <a:xfrm>
            <a:off x="992944" y="2250196"/>
            <a:ext cx="10515600" cy="1325563"/>
          </a:xfrm>
        </p:spPr>
        <p:txBody>
          <a:bodyPr/>
          <a:lstStyle/>
          <a:p>
            <a:pPr algn="ctr"/>
            <a:r>
              <a:rPr lang="en-US" b="1" dirty="0">
                <a:latin typeface="Times New Roman" panose="02020603050405020304" pitchFamily="18" charset="0"/>
                <a:cs typeface="Times New Roman" panose="02020603050405020304" pitchFamily="18" charset="0"/>
              </a:rPr>
              <a:t>PREFERENCE SHARES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46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A6BE-2FFC-4071-9CC2-20E0DF3F2A64}"/>
              </a:ext>
            </a:extLst>
          </p:cNvPr>
          <p:cNvSpPr>
            <a:spLocks noGrp="1"/>
          </p:cNvSpPr>
          <p:nvPr>
            <p:ph type="title"/>
          </p:nvPr>
        </p:nvSpPr>
        <p:spPr>
          <a:xfrm>
            <a:off x="838200" y="365126"/>
            <a:ext cx="10515600" cy="761310"/>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D2E0D2-144F-45CD-A05A-E19263E836CB}"/>
              </a:ext>
            </a:extLst>
          </p:cNvPr>
          <p:cNvSpPr>
            <a:spLocks noGrp="1"/>
          </p:cNvSpPr>
          <p:nvPr>
            <p:ph idx="1"/>
          </p:nvPr>
        </p:nvSpPr>
        <p:spPr>
          <a:xfrm>
            <a:off x="838200" y="1126436"/>
            <a:ext cx="10515600" cy="5366438"/>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There are 2 types of share in any company first is Equity shares or Common Stock and second is Preference shares or Preferred stock. </a:t>
            </a:r>
          </a:p>
          <a:p>
            <a:pPr algn="just">
              <a:lnSpc>
                <a:spcPct val="100000"/>
              </a:lnSpc>
            </a:pPr>
            <a:r>
              <a:rPr lang="en-US" dirty="0">
                <a:latin typeface="Times New Roman" panose="02020603050405020304" pitchFamily="18" charset="0"/>
                <a:cs typeface="Times New Roman" panose="02020603050405020304" pitchFamily="18" charset="0"/>
              </a:rPr>
              <a:t>Equity shareholder are considered as real owners of the Company as they have voting rights in a company while </a:t>
            </a:r>
            <a:r>
              <a:rPr lang="en-US" i="1" dirty="0">
                <a:solidFill>
                  <a:srgbClr val="FF0000"/>
                </a:solidFill>
                <a:latin typeface="Times New Roman" panose="02020603050405020304" pitchFamily="18" charset="0"/>
                <a:cs typeface="Times New Roman" panose="02020603050405020304" pitchFamily="18" charset="0"/>
              </a:rPr>
              <a:t>preference shareholders don’t have voting rights on all resolutions in ordinary circumstances. </a:t>
            </a:r>
          </a:p>
          <a:p>
            <a:pPr algn="just">
              <a:lnSpc>
                <a:spcPct val="100000"/>
              </a:lnSpc>
            </a:pPr>
            <a:r>
              <a:rPr lang="en-US" i="1" dirty="0">
                <a:solidFill>
                  <a:srgbClr val="FF0000"/>
                </a:solidFill>
                <a:latin typeface="Times New Roman" panose="02020603050405020304" pitchFamily="18" charset="0"/>
                <a:cs typeface="Times New Roman" panose="02020603050405020304" pitchFamily="18" charset="0"/>
              </a:rPr>
              <a:t>Preference shareholders are given priority in payment of dividend and repayment in case of winding up. </a:t>
            </a:r>
          </a:p>
          <a:p>
            <a:pPr algn="just">
              <a:lnSpc>
                <a:spcPct val="100000"/>
              </a:lnSpc>
            </a:pPr>
            <a:r>
              <a:rPr lang="en-US" dirty="0">
                <a:latin typeface="Times New Roman" panose="02020603050405020304" pitchFamily="18" charset="0"/>
                <a:cs typeface="Times New Roman" panose="02020603050405020304" pitchFamily="18" charset="0"/>
              </a:rPr>
              <a:t>The rate of dividend on equity shares fluctuate every year as it depends on the amount of profit available to the company. On the other hand, </a:t>
            </a:r>
            <a:r>
              <a:rPr lang="en-US" i="1" dirty="0">
                <a:solidFill>
                  <a:srgbClr val="FF0000"/>
                </a:solidFill>
                <a:latin typeface="Times New Roman" panose="02020603050405020304" pitchFamily="18" charset="0"/>
                <a:cs typeface="Times New Roman" panose="02020603050405020304" pitchFamily="18" charset="0"/>
              </a:rPr>
              <a:t>Preference Shares carry either fixed rate or fixed amount as dividend.</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83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ED53-14FC-4B2A-B0DE-7C8A1828C960}"/>
              </a:ext>
            </a:extLst>
          </p:cNvPr>
          <p:cNvSpPr>
            <a:spLocks noGrp="1"/>
          </p:cNvSpPr>
          <p:nvPr>
            <p:ph type="title"/>
          </p:nvPr>
        </p:nvSpPr>
        <p:spPr>
          <a:xfrm>
            <a:off x="838200" y="153092"/>
            <a:ext cx="10515600" cy="45719"/>
          </a:xfrm>
        </p:spPr>
        <p:txBody>
          <a:bodyPr>
            <a:noAutofit/>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Procedure For Issue Of Preference Shares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8D3919-01F5-4B53-A446-76059984809F}"/>
              </a:ext>
            </a:extLst>
          </p:cNvPr>
          <p:cNvSpPr>
            <a:spLocks noGrp="1"/>
          </p:cNvSpPr>
          <p:nvPr>
            <p:ph idx="1"/>
          </p:nvPr>
        </p:nvSpPr>
        <p:spPr>
          <a:xfrm>
            <a:off x="838200" y="668574"/>
            <a:ext cx="10515600" cy="5837554"/>
          </a:xfrm>
        </p:spPr>
        <p:txBody>
          <a:bodyPr>
            <a:normAutofit fontScale="25000" lnSpcReduction="20000"/>
          </a:bodyPr>
          <a:lstStyle/>
          <a:p>
            <a:pPr marL="514350" indent="-514350" algn="just">
              <a:lnSpc>
                <a:spcPct val="120000"/>
              </a:lnSpc>
              <a:buAutoNum type="arabicPeriod"/>
            </a:pPr>
            <a:r>
              <a:rPr lang="en-US" sz="8400" dirty="0">
                <a:latin typeface="Times New Roman" panose="02020603050405020304" pitchFamily="18" charset="0"/>
                <a:cs typeface="Times New Roman" panose="02020603050405020304" pitchFamily="18" charset="0"/>
              </a:rPr>
              <a:t>Check whether Articles of Association contains clause for the issuance of preference shares. If not, amend the AOA first. </a:t>
            </a:r>
          </a:p>
          <a:p>
            <a:pPr marL="514350" indent="-514350" algn="just">
              <a:lnSpc>
                <a:spcPct val="120000"/>
              </a:lnSpc>
              <a:buAutoNum type="arabicPeriod"/>
            </a:pPr>
            <a:r>
              <a:rPr lang="en-US" sz="8400" dirty="0">
                <a:latin typeface="Times New Roman" panose="02020603050405020304" pitchFamily="18" charset="0"/>
                <a:cs typeface="Times New Roman" panose="02020603050405020304" pitchFamily="18" charset="0"/>
              </a:rPr>
              <a:t>Convene a Board Meeting for the following purposes: To increase Authorized preference share capital, if required; To approve issuance of preference shares; To convene General Meeting for taking approval of shareholders. </a:t>
            </a:r>
          </a:p>
          <a:p>
            <a:pPr marL="514350" indent="-514350" algn="just">
              <a:lnSpc>
                <a:spcPct val="120000"/>
              </a:lnSpc>
              <a:buAutoNum type="arabicPeriod"/>
            </a:pPr>
            <a:r>
              <a:rPr lang="en-US" sz="8400" dirty="0">
                <a:latin typeface="Times New Roman" panose="02020603050405020304" pitchFamily="18" charset="0"/>
                <a:cs typeface="Times New Roman" panose="02020603050405020304" pitchFamily="18" charset="0"/>
              </a:rPr>
              <a:t>Convene General Meeting for the following purposes: To increase Authorized preference share capital, if required. To approve issuance of preference shares by way of Special Resolution; </a:t>
            </a:r>
          </a:p>
          <a:p>
            <a:pPr marL="514350" indent="-514350" algn="just">
              <a:lnSpc>
                <a:spcPct val="120000"/>
              </a:lnSpc>
              <a:buAutoNum type="arabicPeriod"/>
            </a:pPr>
            <a:r>
              <a:rPr lang="en-US" sz="8400" dirty="0">
                <a:latin typeface="Times New Roman" panose="02020603050405020304" pitchFamily="18" charset="0"/>
                <a:cs typeface="Times New Roman" panose="02020603050405020304" pitchFamily="18" charset="0"/>
              </a:rPr>
              <a:t>File form MGT-14 with the Registrar of Companies within 30 days of approval of shareholders </a:t>
            </a:r>
            <a:r>
              <a:rPr lang="en-US" sz="8400" dirty="0" err="1">
                <a:latin typeface="Times New Roman" panose="02020603050405020304" pitchFamily="18" charset="0"/>
                <a:cs typeface="Times New Roman" panose="02020603050405020304" pitchFamily="18" charset="0"/>
              </a:rPr>
              <a:t>alongwith</a:t>
            </a:r>
            <a:r>
              <a:rPr lang="en-US" sz="8400" dirty="0">
                <a:latin typeface="Times New Roman" panose="02020603050405020304" pitchFamily="18" charset="0"/>
                <a:cs typeface="Times New Roman" panose="02020603050405020304" pitchFamily="18" charset="0"/>
              </a:rPr>
              <a:t> the Copy of Special Resolution and Explanatory Statement. </a:t>
            </a:r>
          </a:p>
          <a:p>
            <a:pPr marL="514350" indent="-514350" algn="just">
              <a:lnSpc>
                <a:spcPct val="120000"/>
              </a:lnSpc>
              <a:buAutoNum type="arabicPeriod"/>
            </a:pPr>
            <a:r>
              <a:rPr lang="en-US" sz="8400" dirty="0">
                <a:latin typeface="Times New Roman" panose="02020603050405020304" pitchFamily="18" charset="0"/>
                <a:cs typeface="Times New Roman" panose="02020603050405020304" pitchFamily="18" charset="0"/>
              </a:rPr>
              <a:t>Take Application Money of preference shares through banking channels </a:t>
            </a:r>
          </a:p>
          <a:p>
            <a:pPr marL="514350" indent="-514350" algn="just">
              <a:lnSpc>
                <a:spcPct val="120000"/>
              </a:lnSpc>
              <a:buAutoNum type="arabicPeriod"/>
            </a:pPr>
            <a:r>
              <a:rPr lang="en-US" sz="8400" dirty="0">
                <a:latin typeface="Times New Roman" panose="02020603050405020304" pitchFamily="18" charset="0"/>
                <a:cs typeface="Times New Roman" panose="02020603050405020304" pitchFamily="18" charset="0"/>
              </a:rPr>
              <a:t>Allot the preference shares within 60 days from the date of receipt of application money. Allotment can be done by the board or any committee or even any authorized person. </a:t>
            </a:r>
          </a:p>
          <a:p>
            <a:pPr marL="514350" indent="-514350" algn="just">
              <a:lnSpc>
                <a:spcPct val="120000"/>
              </a:lnSpc>
              <a:buAutoNum type="arabicPeriod"/>
            </a:pPr>
            <a:r>
              <a:rPr lang="en-US" sz="8400" dirty="0">
                <a:latin typeface="Times New Roman" panose="02020603050405020304" pitchFamily="18" charset="0"/>
                <a:cs typeface="Times New Roman" panose="02020603050405020304" pitchFamily="18" charset="0"/>
              </a:rPr>
              <a:t>File form PAS-3 within 15 days or 30 days as the case may be, from the date of allotment. </a:t>
            </a:r>
          </a:p>
          <a:p>
            <a:pPr marL="514350" indent="-514350" algn="just">
              <a:lnSpc>
                <a:spcPct val="120000"/>
              </a:lnSpc>
              <a:buAutoNum type="arabicPeriod"/>
            </a:pPr>
            <a:r>
              <a:rPr lang="en-US" sz="8400" dirty="0">
                <a:latin typeface="Times New Roman" panose="02020603050405020304" pitchFamily="18" charset="0"/>
                <a:cs typeface="Times New Roman" panose="02020603050405020304" pitchFamily="18" charset="0"/>
              </a:rPr>
              <a:t>Share Certificate i.e. (Form SH-1) is to be issued to the prospective preference shareholders within 2 months from date of allotment.</a:t>
            </a:r>
          </a:p>
          <a:p>
            <a:pPr marL="0" indent="0" algn="just">
              <a:lnSpc>
                <a:spcPct val="12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1A28-17E8-42DD-B801-4FB827A51EEF}"/>
              </a:ext>
            </a:extLst>
          </p:cNvPr>
          <p:cNvSpPr>
            <a:spLocks noGrp="1"/>
          </p:cNvSpPr>
          <p:nvPr>
            <p:ph type="title"/>
          </p:nvPr>
        </p:nvSpPr>
        <p:spPr>
          <a:xfrm>
            <a:off x="838200" y="365126"/>
            <a:ext cx="10515600" cy="483014"/>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Redemption of Preference Shares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775A24-53B4-4AA8-B48A-B02634E79391}"/>
              </a:ext>
            </a:extLst>
          </p:cNvPr>
          <p:cNvSpPr>
            <a:spLocks noGrp="1"/>
          </p:cNvSpPr>
          <p:nvPr>
            <p:ph idx="1"/>
          </p:nvPr>
        </p:nvSpPr>
        <p:spPr>
          <a:xfrm>
            <a:off x="838200" y="1086678"/>
            <a:ext cx="10515600" cy="5090285"/>
          </a:xfrm>
        </p:spPr>
        <p:txBody>
          <a:bodyPr>
            <a:normAutofit fontScale="85000" lnSpcReduction="10000"/>
          </a:bodyPr>
          <a:lstStyle/>
          <a:p>
            <a:pPr algn="just">
              <a:lnSpc>
                <a:spcPct val="110000"/>
              </a:lnSpc>
            </a:pPr>
            <a:r>
              <a:rPr lang="en-US" sz="3200" dirty="0">
                <a:latin typeface="Times New Roman" panose="02020603050405020304" pitchFamily="18" charset="0"/>
                <a:cs typeface="Times New Roman" panose="02020603050405020304" pitchFamily="18" charset="0"/>
              </a:rPr>
              <a:t>A company may redeem its preference shares only on the terms on which they were issued either:- </a:t>
            </a:r>
          </a:p>
          <a:p>
            <a:pPr marL="457200" lvl="1" indent="0" algn="just">
              <a:lnSpc>
                <a:spcPct val="110000"/>
              </a:lnSpc>
              <a:buNone/>
            </a:pPr>
            <a:r>
              <a:rPr lang="en-US" sz="2800" dirty="0">
                <a:latin typeface="Times New Roman" panose="02020603050405020304" pitchFamily="18" charset="0"/>
                <a:cs typeface="Times New Roman" panose="02020603050405020304" pitchFamily="18" charset="0"/>
              </a:rPr>
              <a:t>(a) at a fixed time or on the happening of a particular event; or </a:t>
            </a:r>
          </a:p>
          <a:p>
            <a:pPr marL="457200" lvl="1" indent="0" algn="just">
              <a:lnSpc>
                <a:spcPct val="110000"/>
              </a:lnSpc>
              <a:buNone/>
            </a:pPr>
            <a:r>
              <a:rPr lang="en-US" sz="2800" dirty="0">
                <a:latin typeface="Times New Roman" panose="02020603050405020304" pitchFamily="18" charset="0"/>
                <a:cs typeface="Times New Roman" panose="02020603050405020304" pitchFamily="18" charset="0"/>
              </a:rPr>
              <a:t>(b) any time at the company’s option; or </a:t>
            </a:r>
          </a:p>
          <a:p>
            <a:pPr marL="457200" lvl="1" indent="0" algn="just">
              <a:lnSpc>
                <a:spcPct val="110000"/>
              </a:lnSpc>
              <a:buNone/>
            </a:pPr>
            <a:r>
              <a:rPr lang="en-US" sz="2800" dirty="0">
                <a:latin typeface="Times New Roman" panose="02020603050405020304" pitchFamily="18" charset="0"/>
                <a:cs typeface="Times New Roman" panose="02020603050405020304" pitchFamily="18" charset="0"/>
              </a:rPr>
              <a:t>(c) any time at the shareholder’s option. </a:t>
            </a:r>
          </a:p>
          <a:p>
            <a:pPr algn="just">
              <a:lnSpc>
                <a:spcPct val="110000"/>
              </a:lnSpc>
            </a:pPr>
            <a:r>
              <a:rPr lang="en-US" sz="3200" dirty="0">
                <a:latin typeface="Times New Roman" panose="02020603050405020304" pitchFamily="18" charset="0"/>
                <a:cs typeface="Times New Roman" panose="02020603050405020304" pitchFamily="18" charset="0"/>
              </a:rPr>
              <a:t>Only fully paid preference shares are allowed to be redeemed. </a:t>
            </a:r>
          </a:p>
          <a:p>
            <a:pPr algn="just">
              <a:lnSpc>
                <a:spcPct val="110000"/>
              </a:lnSpc>
            </a:pPr>
            <a:r>
              <a:rPr lang="en-US" sz="3200" dirty="0">
                <a:latin typeface="Times New Roman" panose="02020603050405020304" pitchFamily="18" charset="0"/>
                <a:cs typeface="Times New Roman" panose="02020603050405020304" pitchFamily="18" charset="0"/>
              </a:rPr>
              <a:t>Preference shares shall be redeemed out of the following: </a:t>
            </a:r>
          </a:p>
          <a:p>
            <a:pPr lvl="1" algn="just">
              <a:lnSpc>
                <a:spcPct val="110000"/>
              </a:lnSpc>
            </a:pPr>
            <a:r>
              <a:rPr lang="en-US" sz="2800" dirty="0">
                <a:latin typeface="Times New Roman" panose="02020603050405020304" pitchFamily="18" charset="0"/>
                <a:cs typeface="Times New Roman" panose="02020603050405020304" pitchFamily="18" charset="0"/>
              </a:rPr>
              <a:t>Profits of the company which would otherwise be available for dividend or </a:t>
            </a:r>
          </a:p>
          <a:p>
            <a:pPr lvl="1" algn="just">
              <a:lnSpc>
                <a:spcPct val="110000"/>
              </a:lnSpc>
            </a:pPr>
            <a:r>
              <a:rPr lang="en-US" sz="2800" dirty="0">
                <a:latin typeface="Times New Roman" panose="02020603050405020304" pitchFamily="18" charset="0"/>
                <a:cs typeface="Times New Roman" panose="02020603050405020304" pitchFamily="18" charset="0"/>
              </a:rPr>
              <a:t>Out of the proceeds of a fresh issue of shares made for the purposes of such redemption; Fresh issue of shares can be of equity as well as preference or can be both.</a:t>
            </a:r>
          </a:p>
          <a:p>
            <a:pPr marL="0" indent="0">
              <a:buNone/>
            </a:pPr>
            <a:endParaRPr lang="en-US" sz="3200" dirty="0"/>
          </a:p>
        </p:txBody>
      </p:sp>
    </p:spTree>
    <p:extLst>
      <p:ext uri="{BB962C8B-B14F-4D97-AF65-F5344CB8AC3E}">
        <p14:creationId xmlns:p14="http://schemas.microsoft.com/office/powerpoint/2010/main" val="2239677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2282</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Bree Serif</vt:lpstr>
      <vt:lpstr>Calibri</vt:lpstr>
      <vt:lpstr>Calibri Light</vt:lpstr>
      <vt:lpstr>Times New Roman</vt:lpstr>
      <vt:lpstr>Office Theme</vt:lpstr>
      <vt:lpstr>FORFEITURE OF SHARES</vt:lpstr>
      <vt:lpstr>Introduction </vt:lpstr>
      <vt:lpstr>Understanding Forfeited Share</vt:lpstr>
      <vt:lpstr>PowerPoint Presentation</vt:lpstr>
      <vt:lpstr>Factors to consider before you invest</vt:lpstr>
      <vt:lpstr>PREFERENCE SHARES</vt:lpstr>
      <vt:lpstr>Introduction</vt:lpstr>
      <vt:lpstr> Procedure For Issue Of Preference Shares</vt:lpstr>
      <vt:lpstr>Redemption of Preference Shares</vt:lpstr>
      <vt:lpstr>Types of Preference Shares</vt:lpstr>
      <vt:lpstr>PowerPoint Presentation</vt:lpstr>
      <vt:lpstr>DEBENTURES</vt:lpstr>
      <vt:lpstr>Features of Debentures</vt:lpstr>
      <vt:lpstr>Depending on the terms of issue, debentures can either be redeemed at par or at a premium or at a discount also.</vt:lpstr>
      <vt:lpstr>Types of Debentures </vt:lpstr>
      <vt:lpstr>PowerPoint Presentation</vt:lpstr>
      <vt:lpstr>PowerPoint Presentation</vt:lpstr>
      <vt:lpstr>PowerPoint Presentation</vt:lpstr>
      <vt:lpstr>Advantages of debentures</vt:lpstr>
      <vt:lpstr>PowerPoint Presentation</vt:lpstr>
      <vt:lpstr>Disadvantages of debentures </vt:lpstr>
      <vt:lpstr>Key Differences Between Private Placement And Preferential Allotment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FORFEITURE OF SHARES</dc:title>
  <dc:creator>Ashish Mohture</dc:creator>
  <cp:lastModifiedBy>Ashish Mohture</cp:lastModifiedBy>
  <cp:revision>7</cp:revision>
  <dcterms:created xsi:type="dcterms:W3CDTF">2022-02-22T00:13:04Z</dcterms:created>
  <dcterms:modified xsi:type="dcterms:W3CDTF">2022-02-25T06:35:12Z</dcterms:modified>
</cp:coreProperties>
</file>