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132BC-E992-47B9-952C-4E2551AFE2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210CDA-90C1-42FC-A269-9A7CE2E597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5C1732-752E-4807-95C5-9FA50206C90C}"/>
              </a:ext>
            </a:extLst>
          </p:cNvPr>
          <p:cNvSpPr>
            <a:spLocks noGrp="1"/>
          </p:cNvSpPr>
          <p:nvPr>
            <p:ph type="dt" sz="half" idx="10"/>
          </p:nvPr>
        </p:nvSpPr>
        <p:spPr/>
        <p:txBody>
          <a:bodyPr/>
          <a:lstStyle/>
          <a:p>
            <a:fld id="{433BC960-FA5B-4572-9C6B-3195DBD40A92}" type="datetimeFigureOut">
              <a:rPr lang="en-IN" smtClean="0"/>
              <a:t>16-02-2022</a:t>
            </a:fld>
            <a:endParaRPr lang="en-IN"/>
          </a:p>
        </p:txBody>
      </p:sp>
      <p:sp>
        <p:nvSpPr>
          <p:cNvPr id="5" name="Footer Placeholder 4">
            <a:extLst>
              <a:ext uri="{FF2B5EF4-FFF2-40B4-BE49-F238E27FC236}">
                <a16:creationId xmlns:a16="http://schemas.microsoft.com/office/drawing/2014/main" id="{AC0E9F98-36F1-4A6A-A51E-4E14B2522C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7609FB-D214-4497-992B-9EA5CD02AD69}"/>
              </a:ext>
            </a:extLst>
          </p:cNvPr>
          <p:cNvSpPr>
            <a:spLocks noGrp="1"/>
          </p:cNvSpPr>
          <p:nvPr>
            <p:ph type="sldNum" sz="quarter" idx="12"/>
          </p:nvPr>
        </p:nvSpPr>
        <p:spPr/>
        <p:txBody>
          <a:bodyPr/>
          <a:lstStyle/>
          <a:p>
            <a:fld id="{C7F82545-1A63-442B-ACA4-1B6227780ABA}" type="slidenum">
              <a:rPr lang="en-IN" smtClean="0"/>
              <a:t>‹#›</a:t>
            </a:fld>
            <a:endParaRPr lang="en-IN"/>
          </a:p>
        </p:txBody>
      </p:sp>
    </p:spTree>
    <p:extLst>
      <p:ext uri="{BB962C8B-B14F-4D97-AF65-F5344CB8AC3E}">
        <p14:creationId xmlns:p14="http://schemas.microsoft.com/office/powerpoint/2010/main" val="1751985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0911-85EE-45F2-BC69-3AF5E42A95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BBD414-5957-497A-98D3-8D2FB93B1F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94BA1A-4D50-4F3E-A05D-057330879484}"/>
              </a:ext>
            </a:extLst>
          </p:cNvPr>
          <p:cNvSpPr>
            <a:spLocks noGrp="1"/>
          </p:cNvSpPr>
          <p:nvPr>
            <p:ph type="dt" sz="half" idx="10"/>
          </p:nvPr>
        </p:nvSpPr>
        <p:spPr/>
        <p:txBody>
          <a:bodyPr/>
          <a:lstStyle/>
          <a:p>
            <a:fld id="{433BC960-FA5B-4572-9C6B-3195DBD40A92}" type="datetimeFigureOut">
              <a:rPr lang="en-IN" smtClean="0"/>
              <a:t>16-02-2022</a:t>
            </a:fld>
            <a:endParaRPr lang="en-IN"/>
          </a:p>
        </p:txBody>
      </p:sp>
      <p:sp>
        <p:nvSpPr>
          <p:cNvPr id="5" name="Footer Placeholder 4">
            <a:extLst>
              <a:ext uri="{FF2B5EF4-FFF2-40B4-BE49-F238E27FC236}">
                <a16:creationId xmlns:a16="http://schemas.microsoft.com/office/drawing/2014/main" id="{513A3C9D-BE9F-4D1A-A1AE-F2C82FCE0A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032FBE-C98B-4388-A542-D1FF0A20DF93}"/>
              </a:ext>
            </a:extLst>
          </p:cNvPr>
          <p:cNvSpPr>
            <a:spLocks noGrp="1"/>
          </p:cNvSpPr>
          <p:nvPr>
            <p:ph type="sldNum" sz="quarter" idx="12"/>
          </p:nvPr>
        </p:nvSpPr>
        <p:spPr/>
        <p:txBody>
          <a:bodyPr/>
          <a:lstStyle/>
          <a:p>
            <a:fld id="{C7F82545-1A63-442B-ACA4-1B6227780ABA}" type="slidenum">
              <a:rPr lang="en-IN" smtClean="0"/>
              <a:t>‹#›</a:t>
            </a:fld>
            <a:endParaRPr lang="en-IN"/>
          </a:p>
        </p:txBody>
      </p:sp>
    </p:spTree>
    <p:extLst>
      <p:ext uri="{BB962C8B-B14F-4D97-AF65-F5344CB8AC3E}">
        <p14:creationId xmlns:p14="http://schemas.microsoft.com/office/powerpoint/2010/main" val="310439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68ED3B-4811-4B08-AF70-EFCFF05897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8AC996-DC68-4B25-8C1A-1E84CAEB30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814B90-74A0-46AF-A272-3FA240BFD02E}"/>
              </a:ext>
            </a:extLst>
          </p:cNvPr>
          <p:cNvSpPr>
            <a:spLocks noGrp="1"/>
          </p:cNvSpPr>
          <p:nvPr>
            <p:ph type="dt" sz="half" idx="10"/>
          </p:nvPr>
        </p:nvSpPr>
        <p:spPr/>
        <p:txBody>
          <a:bodyPr/>
          <a:lstStyle/>
          <a:p>
            <a:fld id="{433BC960-FA5B-4572-9C6B-3195DBD40A92}" type="datetimeFigureOut">
              <a:rPr lang="en-IN" smtClean="0"/>
              <a:t>16-02-2022</a:t>
            </a:fld>
            <a:endParaRPr lang="en-IN"/>
          </a:p>
        </p:txBody>
      </p:sp>
      <p:sp>
        <p:nvSpPr>
          <p:cNvPr id="5" name="Footer Placeholder 4">
            <a:extLst>
              <a:ext uri="{FF2B5EF4-FFF2-40B4-BE49-F238E27FC236}">
                <a16:creationId xmlns:a16="http://schemas.microsoft.com/office/drawing/2014/main" id="{82754648-A555-4F6B-B423-A30DF31292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EB39D7-F3C8-4530-8C59-A40A816DA07E}"/>
              </a:ext>
            </a:extLst>
          </p:cNvPr>
          <p:cNvSpPr>
            <a:spLocks noGrp="1"/>
          </p:cNvSpPr>
          <p:nvPr>
            <p:ph type="sldNum" sz="quarter" idx="12"/>
          </p:nvPr>
        </p:nvSpPr>
        <p:spPr/>
        <p:txBody>
          <a:bodyPr/>
          <a:lstStyle/>
          <a:p>
            <a:fld id="{C7F82545-1A63-442B-ACA4-1B6227780ABA}" type="slidenum">
              <a:rPr lang="en-IN" smtClean="0"/>
              <a:t>‹#›</a:t>
            </a:fld>
            <a:endParaRPr lang="en-IN"/>
          </a:p>
        </p:txBody>
      </p:sp>
    </p:spTree>
    <p:extLst>
      <p:ext uri="{BB962C8B-B14F-4D97-AF65-F5344CB8AC3E}">
        <p14:creationId xmlns:p14="http://schemas.microsoft.com/office/powerpoint/2010/main" val="3427672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CD8F-D8EF-4E6D-A5C4-01C8F8A4C0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1ADFB8-1B1B-433D-9D4B-F9DC01F0EF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3E25E9-25EA-4F3E-902B-2E060E6055A5}"/>
              </a:ext>
            </a:extLst>
          </p:cNvPr>
          <p:cNvSpPr>
            <a:spLocks noGrp="1"/>
          </p:cNvSpPr>
          <p:nvPr>
            <p:ph type="dt" sz="half" idx="10"/>
          </p:nvPr>
        </p:nvSpPr>
        <p:spPr/>
        <p:txBody>
          <a:bodyPr/>
          <a:lstStyle/>
          <a:p>
            <a:fld id="{433BC960-FA5B-4572-9C6B-3195DBD40A92}" type="datetimeFigureOut">
              <a:rPr lang="en-IN" smtClean="0"/>
              <a:t>16-02-2022</a:t>
            </a:fld>
            <a:endParaRPr lang="en-IN"/>
          </a:p>
        </p:txBody>
      </p:sp>
      <p:sp>
        <p:nvSpPr>
          <p:cNvPr id="5" name="Footer Placeholder 4">
            <a:extLst>
              <a:ext uri="{FF2B5EF4-FFF2-40B4-BE49-F238E27FC236}">
                <a16:creationId xmlns:a16="http://schemas.microsoft.com/office/drawing/2014/main" id="{AB6D40AF-00CB-47A5-9F62-276695EB82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88CB1C-25BD-410A-881E-6782798EB458}"/>
              </a:ext>
            </a:extLst>
          </p:cNvPr>
          <p:cNvSpPr>
            <a:spLocks noGrp="1"/>
          </p:cNvSpPr>
          <p:nvPr>
            <p:ph type="sldNum" sz="quarter" idx="12"/>
          </p:nvPr>
        </p:nvSpPr>
        <p:spPr/>
        <p:txBody>
          <a:bodyPr/>
          <a:lstStyle/>
          <a:p>
            <a:fld id="{C7F82545-1A63-442B-ACA4-1B6227780ABA}" type="slidenum">
              <a:rPr lang="en-IN" smtClean="0"/>
              <a:t>‹#›</a:t>
            </a:fld>
            <a:endParaRPr lang="en-IN"/>
          </a:p>
        </p:txBody>
      </p:sp>
    </p:spTree>
    <p:extLst>
      <p:ext uri="{BB962C8B-B14F-4D97-AF65-F5344CB8AC3E}">
        <p14:creationId xmlns:p14="http://schemas.microsoft.com/office/powerpoint/2010/main" val="7989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EF822-1C99-466B-A879-9116A8E353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2764E6-A34D-4AE5-A23C-8D43B4E7A6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382792-E192-4725-B26E-36D2AB8C8B7E}"/>
              </a:ext>
            </a:extLst>
          </p:cNvPr>
          <p:cNvSpPr>
            <a:spLocks noGrp="1"/>
          </p:cNvSpPr>
          <p:nvPr>
            <p:ph type="dt" sz="half" idx="10"/>
          </p:nvPr>
        </p:nvSpPr>
        <p:spPr/>
        <p:txBody>
          <a:bodyPr/>
          <a:lstStyle/>
          <a:p>
            <a:fld id="{433BC960-FA5B-4572-9C6B-3195DBD40A92}" type="datetimeFigureOut">
              <a:rPr lang="en-IN" smtClean="0"/>
              <a:t>16-02-2022</a:t>
            </a:fld>
            <a:endParaRPr lang="en-IN"/>
          </a:p>
        </p:txBody>
      </p:sp>
      <p:sp>
        <p:nvSpPr>
          <p:cNvPr id="5" name="Footer Placeholder 4">
            <a:extLst>
              <a:ext uri="{FF2B5EF4-FFF2-40B4-BE49-F238E27FC236}">
                <a16:creationId xmlns:a16="http://schemas.microsoft.com/office/drawing/2014/main" id="{BD78A5BA-5A01-44D4-B555-EFA8FAD433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C78C44-26D9-4BB1-A3D2-0A28D4D4B225}"/>
              </a:ext>
            </a:extLst>
          </p:cNvPr>
          <p:cNvSpPr>
            <a:spLocks noGrp="1"/>
          </p:cNvSpPr>
          <p:nvPr>
            <p:ph type="sldNum" sz="quarter" idx="12"/>
          </p:nvPr>
        </p:nvSpPr>
        <p:spPr/>
        <p:txBody>
          <a:bodyPr/>
          <a:lstStyle/>
          <a:p>
            <a:fld id="{C7F82545-1A63-442B-ACA4-1B6227780ABA}" type="slidenum">
              <a:rPr lang="en-IN" smtClean="0"/>
              <a:t>‹#›</a:t>
            </a:fld>
            <a:endParaRPr lang="en-IN"/>
          </a:p>
        </p:txBody>
      </p:sp>
    </p:spTree>
    <p:extLst>
      <p:ext uri="{BB962C8B-B14F-4D97-AF65-F5344CB8AC3E}">
        <p14:creationId xmlns:p14="http://schemas.microsoft.com/office/powerpoint/2010/main" val="2003442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2F8B4-914B-491C-AC1E-9364196ADC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0EF77F-BFD7-4ABF-924E-5904C429AE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C031C7-8B99-4C2C-ADE9-D75BE511B6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423F1C4-D75B-4C15-9040-3F9FDC924522}"/>
              </a:ext>
            </a:extLst>
          </p:cNvPr>
          <p:cNvSpPr>
            <a:spLocks noGrp="1"/>
          </p:cNvSpPr>
          <p:nvPr>
            <p:ph type="dt" sz="half" idx="10"/>
          </p:nvPr>
        </p:nvSpPr>
        <p:spPr/>
        <p:txBody>
          <a:bodyPr/>
          <a:lstStyle/>
          <a:p>
            <a:fld id="{433BC960-FA5B-4572-9C6B-3195DBD40A92}" type="datetimeFigureOut">
              <a:rPr lang="en-IN" smtClean="0"/>
              <a:t>16-02-2022</a:t>
            </a:fld>
            <a:endParaRPr lang="en-IN"/>
          </a:p>
        </p:txBody>
      </p:sp>
      <p:sp>
        <p:nvSpPr>
          <p:cNvPr id="6" name="Footer Placeholder 5">
            <a:extLst>
              <a:ext uri="{FF2B5EF4-FFF2-40B4-BE49-F238E27FC236}">
                <a16:creationId xmlns:a16="http://schemas.microsoft.com/office/drawing/2014/main" id="{2E0B8502-E470-4F7D-8864-AF37485365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8B1326-90D5-434F-A88B-CD2876EA0FC2}"/>
              </a:ext>
            </a:extLst>
          </p:cNvPr>
          <p:cNvSpPr>
            <a:spLocks noGrp="1"/>
          </p:cNvSpPr>
          <p:nvPr>
            <p:ph type="sldNum" sz="quarter" idx="12"/>
          </p:nvPr>
        </p:nvSpPr>
        <p:spPr/>
        <p:txBody>
          <a:bodyPr/>
          <a:lstStyle/>
          <a:p>
            <a:fld id="{C7F82545-1A63-442B-ACA4-1B6227780ABA}" type="slidenum">
              <a:rPr lang="en-IN" smtClean="0"/>
              <a:t>‹#›</a:t>
            </a:fld>
            <a:endParaRPr lang="en-IN"/>
          </a:p>
        </p:txBody>
      </p:sp>
    </p:spTree>
    <p:extLst>
      <p:ext uri="{BB962C8B-B14F-4D97-AF65-F5344CB8AC3E}">
        <p14:creationId xmlns:p14="http://schemas.microsoft.com/office/powerpoint/2010/main" val="1273344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99018-B28D-4179-BDE2-49C1982E00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0055AA-A672-4C17-99EF-07F6CED40E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805030-45FC-44C2-810A-9FCB2EC3A6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017C16-04B9-46B5-83EC-4DCC61F0F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5C2D4A-3E05-4677-9C06-99C4C4D35B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90F72B-381D-41F2-B099-C582D87E003E}"/>
              </a:ext>
            </a:extLst>
          </p:cNvPr>
          <p:cNvSpPr>
            <a:spLocks noGrp="1"/>
          </p:cNvSpPr>
          <p:nvPr>
            <p:ph type="dt" sz="half" idx="10"/>
          </p:nvPr>
        </p:nvSpPr>
        <p:spPr/>
        <p:txBody>
          <a:bodyPr/>
          <a:lstStyle/>
          <a:p>
            <a:fld id="{433BC960-FA5B-4572-9C6B-3195DBD40A92}" type="datetimeFigureOut">
              <a:rPr lang="en-IN" smtClean="0"/>
              <a:t>16-02-2022</a:t>
            </a:fld>
            <a:endParaRPr lang="en-IN"/>
          </a:p>
        </p:txBody>
      </p:sp>
      <p:sp>
        <p:nvSpPr>
          <p:cNvPr id="8" name="Footer Placeholder 7">
            <a:extLst>
              <a:ext uri="{FF2B5EF4-FFF2-40B4-BE49-F238E27FC236}">
                <a16:creationId xmlns:a16="http://schemas.microsoft.com/office/drawing/2014/main" id="{957CF9F0-4F48-4E46-A285-D36631E68B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B6BEE8-A982-4FBF-B9A2-D8C2F6AFFB06}"/>
              </a:ext>
            </a:extLst>
          </p:cNvPr>
          <p:cNvSpPr>
            <a:spLocks noGrp="1"/>
          </p:cNvSpPr>
          <p:nvPr>
            <p:ph type="sldNum" sz="quarter" idx="12"/>
          </p:nvPr>
        </p:nvSpPr>
        <p:spPr/>
        <p:txBody>
          <a:bodyPr/>
          <a:lstStyle/>
          <a:p>
            <a:fld id="{C7F82545-1A63-442B-ACA4-1B6227780ABA}" type="slidenum">
              <a:rPr lang="en-IN" smtClean="0"/>
              <a:t>‹#›</a:t>
            </a:fld>
            <a:endParaRPr lang="en-IN"/>
          </a:p>
        </p:txBody>
      </p:sp>
    </p:spTree>
    <p:extLst>
      <p:ext uri="{BB962C8B-B14F-4D97-AF65-F5344CB8AC3E}">
        <p14:creationId xmlns:p14="http://schemas.microsoft.com/office/powerpoint/2010/main" val="4099280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DC93A-CAE6-478B-8720-BC7A3D7611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08A397-B7A0-4611-9E61-9C776035B993}"/>
              </a:ext>
            </a:extLst>
          </p:cNvPr>
          <p:cNvSpPr>
            <a:spLocks noGrp="1"/>
          </p:cNvSpPr>
          <p:nvPr>
            <p:ph type="dt" sz="half" idx="10"/>
          </p:nvPr>
        </p:nvSpPr>
        <p:spPr/>
        <p:txBody>
          <a:bodyPr/>
          <a:lstStyle/>
          <a:p>
            <a:fld id="{433BC960-FA5B-4572-9C6B-3195DBD40A92}" type="datetimeFigureOut">
              <a:rPr lang="en-IN" smtClean="0"/>
              <a:t>16-02-2022</a:t>
            </a:fld>
            <a:endParaRPr lang="en-IN"/>
          </a:p>
        </p:txBody>
      </p:sp>
      <p:sp>
        <p:nvSpPr>
          <p:cNvPr id="4" name="Footer Placeholder 3">
            <a:extLst>
              <a:ext uri="{FF2B5EF4-FFF2-40B4-BE49-F238E27FC236}">
                <a16:creationId xmlns:a16="http://schemas.microsoft.com/office/drawing/2014/main" id="{09667F26-F3FD-45C1-ACB5-D2BFFB17DE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23FC9BF-A0E4-4E3F-9369-0D76B0BBC40A}"/>
              </a:ext>
            </a:extLst>
          </p:cNvPr>
          <p:cNvSpPr>
            <a:spLocks noGrp="1"/>
          </p:cNvSpPr>
          <p:nvPr>
            <p:ph type="sldNum" sz="quarter" idx="12"/>
          </p:nvPr>
        </p:nvSpPr>
        <p:spPr/>
        <p:txBody>
          <a:bodyPr/>
          <a:lstStyle/>
          <a:p>
            <a:fld id="{C7F82545-1A63-442B-ACA4-1B6227780ABA}" type="slidenum">
              <a:rPr lang="en-IN" smtClean="0"/>
              <a:t>‹#›</a:t>
            </a:fld>
            <a:endParaRPr lang="en-IN"/>
          </a:p>
        </p:txBody>
      </p:sp>
    </p:spTree>
    <p:extLst>
      <p:ext uri="{BB962C8B-B14F-4D97-AF65-F5344CB8AC3E}">
        <p14:creationId xmlns:p14="http://schemas.microsoft.com/office/powerpoint/2010/main" val="1040348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ED3AE8-6493-4625-AEED-4E1790F42781}"/>
              </a:ext>
            </a:extLst>
          </p:cNvPr>
          <p:cNvSpPr>
            <a:spLocks noGrp="1"/>
          </p:cNvSpPr>
          <p:nvPr>
            <p:ph type="dt" sz="half" idx="10"/>
          </p:nvPr>
        </p:nvSpPr>
        <p:spPr/>
        <p:txBody>
          <a:bodyPr/>
          <a:lstStyle/>
          <a:p>
            <a:fld id="{433BC960-FA5B-4572-9C6B-3195DBD40A92}" type="datetimeFigureOut">
              <a:rPr lang="en-IN" smtClean="0"/>
              <a:t>16-02-2022</a:t>
            </a:fld>
            <a:endParaRPr lang="en-IN"/>
          </a:p>
        </p:txBody>
      </p:sp>
      <p:sp>
        <p:nvSpPr>
          <p:cNvPr id="3" name="Footer Placeholder 2">
            <a:extLst>
              <a:ext uri="{FF2B5EF4-FFF2-40B4-BE49-F238E27FC236}">
                <a16:creationId xmlns:a16="http://schemas.microsoft.com/office/drawing/2014/main" id="{F1CCC5D6-2E22-4C39-9795-547898A5765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42F5B8-49CD-45CF-8B00-68EC2C47336D}"/>
              </a:ext>
            </a:extLst>
          </p:cNvPr>
          <p:cNvSpPr>
            <a:spLocks noGrp="1"/>
          </p:cNvSpPr>
          <p:nvPr>
            <p:ph type="sldNum" sz="quarter" idx="12"/>
          </p:nvPr>
        </p:nvSpPr>
        <p:spPr/>
        <p:txBody>
          <a:bodyPr/>
          <a:lstStyle/>
          <a:p>
            <a:fld id="{C7F82545-1A63-442B-ACA4-1B6227780ABA}" type="slidenum">
              <a:rPr lang="en-IN" smtClean="0"/>
              <a:t>‹#›</a:t>
            </a:fld>
            <a:endParaRPr lang="en-IN"/>
          </a:p>
        </p:txBody>
      </p:sp>
    </p:spTree>
    <p:extLst>
      <p:ext uri="{BB962C8B-B14F-4D97-AF65-F5344CB8AC3E}">
        <p14:creationId xmlns:p14="http://schemas.microsoft.com/office/powerpoint/2010/main" val="1865369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9325-5EEE-47F6-9408-E353ECA28C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14F768-64EE-49A5-BF89-FCBDE2E2E4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B0671E-40F4-44F2-801C-4F2D34773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66F110-6FC4-45DC-A71A-3FE9C5B80D4D}"/>
              </a:ext>
            </a:extLst>
          </p:cNvPr>
          <p:cNvSpPr>
            <a:spLocks noGrp="1"/>
          </p:cNvSpPr>
          <p:nvPr>
            <p:ph type="dt" sz="half" idx="10"/>
          </p:nvPr>
        </p:nvSpPr>
        <p:spPr/>
        <p:txBody>
          <a:bodyPr/>
          <a:lstStyle/>
          <a:p>
            <a:fld id="{433BC960-FA5B-4572-9C6B-3195DBD40A92}" type="datetimeFigureOut">
              <a:rPr lang="en-IN" smtClean="0"/>
              <a:t>16-02-2022</a:t>
            </a:fld>
            <a:endParaRPr lang="en-IN"/>
          </a:p>
        </p:txBody>
      </p:sp>
      <p:sp>
        <p:nvSpPr>
          <p:cNvPr id="6" name="Footer Placeholder 5">
            <a:extLst>
              <a:ext uri="{FF2B5EF4-FFF2-40B4-BE49-F238E27FC236}">
                <a16:creationId xmlns:a16="http://schemas.microsoft.com/office/drawing/2014/main" id="{E814B307-2106-49D2-BF68-C93340E9E6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0E9D5B-AADB-4417-891E-7561094965FF}"/>
              </a:ext>
            </a:extLst>
          </p:cNvPr>
          <p:cNvSpPr>
            <a:spLocks noGrp="1"/>
          </p:cNvSpPr>
          <p:nvPr>
            <p:ph type="sldNum" sz="quarter" idx="12"/>
          </p:nvPr>
        </p:nvSpPr>
        <p:spPr/>
        <p:txBody>
          <a:bodyPr/>
          <a:lstStyle/>
          <a:p>
            <a:fld id="{C7F82545-1A63-442B-ACA4-1B6227780ABA}" type="slidenum">
              <a:rPr lang="en-IN" smtClean="0"/>
              <a:t>‹#›</a:t>
            </a:fld>
            <a:endParaRPr lang="en-IN"/>
          </a:p>
        </p:txBody>
      </p:sp>
    </p:spTree>
    <p:extLst>
      <p:ext uri="{BB962C8B-B14F-4D97-AF65-F5344CB8AC3E}">
        <p14:creationId xmlns:p14="http://schemas.microsoft.com/office/powerpoint/2010/main" val="3137469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CD714-BB6C-4463-AB06-6C4B32B85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923CC4-C57C-4AFA-8A40-9C26836FC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C9D697-DCA5-4E85-9B15-73451D8A10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357DD3-E342-4191-8A42-17E398966C1A}"/>
              </a:ext>
            </a:extLst>
          </p:cNvPr>
          <p:cNvSpPr>
            <a:spLocks noGrp="1"/>
          </p:cNvSpPr>
          <p:nvPr>
            <p:ph type="dt" sz="half" idx="10"/>
          </p:nvPr>
        </p:nvSpPr>
        <p:spPr/>
        <p:txBody>
          <a:bodyPr/>
          <a:lstStyle/>
          <a:p>
            <a:fld id="{433BC960-FA5B-4572-9C6B-3195DBD40A92}" type="datetimeFigureOut">
              <a:rPr lang="en-IN" smtClean="0"/>
              <a:t>16-02-2022</a:t>
            </a:fld>
            <a:endParaRPr lang="en-IN"/>
          </a:p>
        </p:txBody>
      </p:sp>
      <p:sp>
        <p:nvSpPr>
          <p:cNvPr id="6" name="Footer Placeholder 5">
            <a:extLst>
              <a:ext uri="{FF2B5EF4-FFF2-40B4-BE49-F238E27FC236}">
                <a16:creationId xmlns:a16="http://schemas.microsoft.com/office/drawing/2014/main" id="{1C1AD11B-57FD-497C-8BBD-BE41BC26AF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AD738A-615C-4548-AC91-5B719D052219}"/>
              </a:ext>
            </a:extLst>
          </p:cNvPr>
          <p:cNvSpPr>
            <a:spLocks noGrp="1"/>
          </p:cNvSpPr>
          <p:nvPr>
            <p:ph type="sldNum" sz="quarter" idx="12"/>
          </p:nvPr>
        </p:nvSpPr>
        <p:spPr/>
        <p:txBody>
          <a:bodyPr/>
          <a:lstStyle/>
          <a:p>
            <a:fld id="{C7F82545-1A63-442B-ACA4-1B6227780ABA}" type="slidenum">
              <a:rPr lang="en-IN" smtClean="0"/>
              <a:t>‹#›</a:t>
            </a:fld>
            <a:endParaRPr lang="en-IN"/>
          </a:p>
        </p:txBody>
      </p:sp>
    </p:spTree>
    <p:extLst>
      <p:ext uri="{BB962C8B-B14F-4D97-AF65-F5344CB8AC3E}">
        <p14:creationId xmlns:p14="http://schemas.microsoft.com/office/powerpoint/2010/main" val="909936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744198-2B21-4F28-9E38-41FD92D47D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14BEF5-FC9E-4344-B6D3-2488C0865D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3B7945-A22C-465D-95B7-37CB8CB51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BC960-FA5B-4572-9C6B-3195DBD40A92}" type="datetimeFigureOut">
              <a:rPr lang="en-IN" smtClean="0"/>
              <a:t>16-02-2022</a:t>
            </a:fld>
            <a:endParaRPr lang="en-IN"/>
          </a:p>
        </p:txBody>
      </p:sp>
      <p:sp>
        <p:nvSpPr>
          <p:cNvPr id="5" name="Footer Placeholder 4">
            <a:extLst>
              <a:ext uri="{FF2B5EF4-FFF2-40B4-BE49-F238E27FC236}">
                <a16:creationId xmlns:a16="http://schemas.microsoft.com/office/drawing/2014/main" id="{384F464D-2E90-41B1-ACFF-8C3DE2988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88E5E4-30AA-4586-A90E-C5097C4464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F82545-1A63-442B-ACA4-1B6227780ABA}" type="slidenum">
              <a:rPr lang="en-IN" smtClean="0"/>
              <a:t>‹#›</a:t>
            </a:fld>
            <a:endParaRPr lang="en-IN"/>
          </a:p>
        </p:txBody>
      </p:sp>
    </p:spTree>
    <p:extLst>
      <p:ext uri="{BB962C8B-B14F-4D97-AF65-F5344CB8AC3E}">
        <p14:creationId xmlns:p14="http://schemas.microsoft.com/office/powerpoint/2010/main" val="1435812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E5842-439A-49BC-AD43-C025D4EE0E3C}"/>
              </a:ext>
            </a:extLst>
          </p:cNvPr>
          <p:cNvSpPr>
            <a:spLocks noGrp="1"/>
          </p:cNvSpPr>
          <p:nvPr>
            <p:ph type="ctrTitle"/>
          </p:nvPr>
        </p:nvSpPr>
        <p:spPr>
          <a:xfrm>
            <a:off x="1524000" y="1714707"/>
            <a:ext cx="9144000" cy="2387600"/>
          </a:xfrm>
        </p:spPr>
        <p:txBody>
          <a:bodyPr>
            <a:normAutofit fontScale="90000"/>
          </a:bodyPr>
          <a:lstStyle/>
          <a:p>
            <a:r>
              <a:rPr lang="en-US" b="1" dirty="0">
                <a:latin typeface="Times New Roman" panose="02020603050405020304" pitchFamily="18" charset="0"/>
                <a:cs typeface="Times New Roman" panose="02020603050405020304" pitchFamily="18" charset="0"/>
              </a:rPr>
              <a:t>INTRODUCTION OF FINANCIAL MANAGEMENT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979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1B1474-D8B2-4C5C-A242-582F5F2AD8A5}"/>
              </a:ext>
            </a:extLst>
          </p:cNvPr>
          <p:cNvSpPr>
            <a:spLocks noGrp="1"/>
          </p:cNvSpPr>
          <p:nvPr>
            <p:ph idx="1"/>
          </p:nvPr>
        </p:nvSpPr>
        <p:spPr>
          <a:xfrm>
            <a:off x="838200" y="901148"/>
            <a:ext cx="10515600" cy="5275815"/>
          </a:xfrm>
        </p:spPr>
        <p:txBody>
          <a:bodyPr>
            <a:normAutofit lnSpcReduction="10000"/>
          </a:bodyPr>
          <a:lstStyle/>
          <a:p>
            <a:pPr marL="0" indent="0" algn="just" fontAlgn="base">
              <a:lnSpc>
                <a:spcPct val="100000"/>
              </a:lnSpc>
              <a:buNone/>
            </a:pPr>
            <a:r>
              <a:rPr lang="en-US" b="0" dirty="0">
                <a:solidFill>
                  <a:srgbClr val="000000"/>
                </a:solidFill>
                <a:effectLst/>
                <a:latin typeface="Times New Roman" panose="02020603050405020304" pitchFamily="18" charset="0"/>
                <a:cs typeface="Times New Roman" panose="02020603050405020304" pitchFamily="18" charset="0"/>
              </a:rPr>
              <a:t>4. Cash flow positions- Dividends involve an outflow of cash and thus, availability of adequate cash is foremost requirement for declaration of dividends.</a:t>
            </a:r>
            <a:endParaRPr lang="en-US" b="0" dirty="0">
              <a:solidFill>
                <a:srgbClr val="424142"/>
              </a:solidFill>
              <a:effectLst/>
              <a:latin typeface="Times New Roman" panose="02020603050405020304" pitchFamily="18" charset="0"/>
              <a:cs typeface="Times New Roman" panose="02020603050405020304" pitchFamily="18" charset="0"/>
            </a:endParaRPr>
          </a:p>
          <a:p>
            <a:pPr marL="0" indent="0" algn="just" fontAlgn="base">
              <a:lnSpc>
                <a:spcPct val="100000"/>
              </a:lnSpc>
              <a:buNone/>
            </a:pPr>
            <a:r>
              <a:rPr lang="en-US" b="0" dirty="0">
                <a:solidFill>
                  <a:srgbClr val="000000"/>
                </a:solidFill>
                <a:effectLst/>
                <a:latin typeface="Times New Roman" panose="02020603050405020304" pitchFamily="18" charset="0"/>
                <a:cs typeface="Times New Roman" panose="02020603050405020304" pitchFamily="18" charset="0"/>
              </a:rPr>
              <a:t>5. Preference of shareholders- While deciding about dividend the preference of shareholders is also taken into account. In case shareholders desire for dividend then company may go for declaring the same. In such case the amount of dividend depends upon the degree of expectations of shareholders.</a:t>
            </a:r>
            <a:endParaRPr lang="en-US" b="0" dirty="0">
              <a:solidFill>
                <a:srgbClr val="424142"/>
              </a:solidFill>
              <a:effectLst/>
              <a:latin typeface="Times New Roman" panose="02020603050405020304" pitchFamily="18" charset="0"/>
              <a:cs typeface="Times New Roman" panose="02020603050405020304" pitchFamily="18" charset="0"/>
            </a:endParaRPr>
          </a:p>
          <a:p>
            <a:pPr marL="0" indent="0" algn="just" fontAlgn="base">
              <a:lnSpc>
                <a:spcPct val="100000"/>
              </a:lnSpc>
              <a:buNone/>
            </a:pPr>
            <a:r>
              <a:rPr lang="en-US" b="0" dirty="0">
                <a:solidFill>
                  <a:srgbClr val="000000"/>
                </a:solidFill>
                <a:effectLst/>
                <a:latin typeface="Times New Roman" panose="02020603050405020304" pitchFamily="18" charset="0"/>
                <a:cs typeface="Times New Roman" panose="02020603050405020304" pitchFamily="18" charset="0"/>
              </a:rPr>
              <a:t>6. Taxation policy- A company is required to pay tax on dividend declared by it. If tax on dividend is higher, company will prefer to pay less by way of dividends whereas if tax rates are lower, then more dividends can be declared by the company.</a:t>
            </a:r>
            <a:endParaRPr lang="en-US" b="0" dirty="0">
              <a:solidFill>
                <a:srgbClr val="424142"/>
              </a:solidFill>
              <a:effectLst/>
              <a:latin typeface="Times New Roman" panose="02020603050405020304" pitchFamily="18" charset="0"/>
              <a:cs typeface="Times New Roman" panose="02020603050405020304" pitchFamily="18" charset="0"/>
            </a:endParaRPr>
          </a:p>
          <a:p>
            <a:pPr algn="just">
              <a:lnSpc>
                <a:spcPct val="10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455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7F2CB0-6088-44BC-8A1F-85F23B38B9A9}"/>
              </a:ext>
            </a:extLst>
          </p:cNvPr>
          <p:cNvSpPr>
            <a:spLocks noGrp="1"/>
          </p:cNvSpPr>
          <p:nvPr>
            <p:ph idx="1"/>
          </p:nvPr>
        </p:nvSpPr>
        <p:spPr>
          <a:xfrm>
            <a:off x="838200" y="1179443"/>
            <a:ext cx="10515600" cy="4997520"/>
          </a:xfrm>
        </p:spPr>
        <p:txBody>
          <a:bodyPr/>
          <a:lstStyle/>
          <a:p>
            <a:pPr algn="just">
              <a:lnSpc>
                <a:spcPct val="100000"/>
              </a:lnSpc>
            </a:pPr>
            <a:r>
              <a:rPr lang="en-US" dirty="0">
                <a:solidFill>
                  <a:srgbClr val="000000"/>
                </a:solidFill>
                <a:latin typeface="Times New Roman" panose="02020603050405020304" pitchFamily="18" charset="0"/>
                <a:cs typeface="Times New Roman" panose="02020603050405020304" pitchFamily="18" charset="0"/>
              </a:rPr>
              <a:t>F</a:t>
            </a:r>
            <a:r>
              <a:rPr lang="en-US" b="0" dirty="0">
                <a:solidFill>
                  <a:srgbClr val="000000"/>
                </a:solidFill>
                <a:effectLst/>
                <a:latin typeface="Times New Roman" panose="02020603050405020304" pitchFamily="18" charset="0"/>
                <a:cs typeface="Times New Roman" panose="02020603050405020304" pitchFamily="18" charset="0"/>
              </a:rPr>
              <a:t>inancial management basically provides a conceptual and analytical framework for financial decision making.</a:t>
            </a:r>
          </a:p>
          <a:p>
            <a:pPr algn="just">
              <a:lnSpc>
                <a:spcPct val="100000"/>
              </a:lnSpc>
            </a:pPr>
            <a:endParaRPr lang="en-US" dirty="0">
              <a:solidFill>
                <a:srgbClr val="000000"/>
              </a:solidFill>
              <a:latin typeface="Times New Roman" panose="02020603050405020304" pitchFamily="18" charset="0"/>
              <a:cs typeface="Times New Roman" panose="02020603050405020304" pitchFamily="18" charset="0"/>
            </a:endParaRPr>
          </a:p>
          <a:p>
            <a:pPr algn="just">
              <a:lnSpc>
                <a:spcPct val="100000"/>
              </a:lnSpc>
            </a:pPr>
            <a:r>
              <a:rPr lang="en-US" b="0" dirty="0">
                <a:solidFill>
                  <a:srgbClr val="000000"/>
                </a:solidFill>
                <a:effectLst/>
                <a:latin typeface="Times New Roman" panose="02020603050405020304" pitchFamily="18" charset="0"/>
                <a:cs typeface="Times New Roman" panose="02020603050405020304" pitchFamily="18" charset="0"/>
              </a:rPr>
              <a:t>There are four main financial decisions:- </a:t>
            </a:r>
          </a:p>
          <a:p>
            <a:pPr marL="0" indent="0" algn="just">
              <a:lnSpc>
                <a:spcPct val="100000"/>
              </a:lnSpc>
              <a:buNone/>
            </a:pPr>
            <a:r>
              <a:rPr lang="en-US" b="0" dirty="0">
                <a:solidFill>
                  <a:srgbClr val="000000"/>
                </a:solidFill>
                <a:effectLst/>
                <a:latin typeface="Times New Roman" panose="02020603050405020304" pitchFamily="18" charset="0"/>
                <a:cs typeface="Times New Roman" panose="02020603050405020304" pitchFamily="18" charset="0"/>
              </a:rPr>
              <a:t>1. Capital Budgeting or Long-term Investment Decision </a:t>
            </a:r>
          </a:p>
          <a:p>
            <a:pPr marL="0" indent="0" algn="just">
              <a:lnSpc>
                <a:spcPct val="100000"/>
              </a:lnSpc>
              <a:buNone/>
            </a:pPr>
            <a:r>
              <a:rPr lang="en-US" b="0" dirty="0">
                <a:solidFill>
                  <a:srgbClr val="000000"/>
                </a:solidFill>
                <a:effectLst/>
                <a:latin typeface="Times New Roman" panose="02020603050405020304" pitchFamily="18" charset="0"/>
                <a:cs typeface="Times New Roman" panose="02020603050405020304" pitchFamily="18" charset="0"/>
              </a:rPr>
              <a:t>2. Capital Structure or Financing Decision </a:t>
            </a:r>
          </a:p>
          <a:p>
            <a:pPr marL="0" indent="0" algn="just">
              <a:lnSpc>
                <a:spcPct val="100000"/>
              </a:lnSpc>
              <a:buNone/>
            </a:pPr>
            <a:r>
              <a:rPr lang="en-US" b="0" dirty="0">
                <a:solidFill>
                  <a:srgbClr val="000000"/>
                </a:solidFill>
                <a:effectLst/>
                <a:latin typeface="Times New Roman" panose="02020603050405020304" pitchFamily="18" charset="0"/>
                <a:cs typeface="Times New Roman" panose="02020603050405020304" pitchFamily="18" charset="0"/>
              </a:rPr>
              <a:t>3. Dividend Decision </a:t>
            </a:r>
          </a:p>
          <a:p>
            <a:pPr marL="0" indent="0" algn="just">
              <a:lnSpc>
                <a:spcPct val="100000"/>
              </a:lnSpc>
              <a:buNone/>
            </a:pPr>
            <a:r>
              <a:rPr lang="en-US" b="0" dirty="0">
                <a:solidFill>
                  <a:srgbClr val="000000"/>
                </a:solidFill>
                <a:effectLst/>
                <a:latin typeface="Times New Roman" panose="02020603050405020304" pitchFamily="18" charset="0"/>
                <a:cs typeface="Times New Roman" panose="02020603050405020304" pitchFamily="18" charset="0"/>
              </a:rPr>
              <a:t>4. Working Capital Management Decision.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7627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BDB02-EDD7-49F0-AF89-2D4B260F6BFA}"/>
              </a:ext>
            </a:extLst>
          </p:cNvPr>
          <p:cNvSpPr>
            <a:spLocks noGrp="1"/>
          </p:cNvSpPr>
          <p:nvPr>
            <p:ph type="title"/>
          </p:nvPr>
        </p:nvSpPr>
        <p:spPr>
          <a:xfrm>
            <a:off x="838200" y="365126"/>
            <a:ext cx="10515600" cy="1052858"/>
          </a:xfrm>
        </p:spPr>
        <p:txBody>
          <a:bodyPr>
            <a:normAutofit fontScale="90000"/>
          </a:bodyPr>
          <a:lstStyle/>
          <a:p>
            <a:r>
              <a:rPr lang="en-IN" b="1" dirty="0">
                <a:solidFill>
                  <a:srgbClr val="000000"/>
                </a:solidFill>
                <a:effectLst/>
                <a:latin typeface="Times New Roman" panose="02020603050405020304" pitchFamily="18" charset="0"/>
                <a:cs typeface="Times New Roman" panose="02020603050405020304" pitchFamily="18" charset="0"/>
              </a:rPr>
              <a:t>Investment Decision</a:t>
            </a:r>
            <a:br>
              <a:rPr lang="en-IN" b="1" dirty="0">
                <a:solidFill>
                  <a:srgbClr val="000000"/>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81C457-43BE-411D-81FC-E71558D4BDB1}"/>
              </a:ext>
            </a:extLst>
          </p:cNvPr>
          <p:cNvSpPr>
            <a:spLocks noGrp="1"/>
          </p:cNvSpPr>
          <p:nvPr>
            <p:ph idx="1"/>
          </p:nvPr>
        </p:nvSpPr>
        <p:spPr>
          <a:xfrm>
            <a:off x="838200" y="1166190"/>
            <a:ext cx="10515600" cy="5326683"/>
          </a:xfrm>
        </p:spPr>
        <p:txBody>
          <a:bodyPr>
            <a:normAutofit fontScale="85000" lnSpcReduction="20000"/>
          </a:bodyPr>
          <a:lstStyle/>
          <a:p>
            <a:pPr algn="just" fontAlgn="base">
              <a:lnSpc>
                <a:spcPct val="120000"/>
              </a:lnSpc>
            </a:pPr>
            <a:r>
              <a:rPr lang="en-US" b="0" dirty="0">
                <a:solidFill>
                  <a:srgbClr val="000000"/>
                </a:solidFill>
                <a:effectLst/>
                <a:latin typeface="Times New Roman" panose="02020603050405020304" pitchFamily="18" charset="0"/>
                <a:cs typeface="Times New Roman" panose="02020603050405020304" pitchFamily="18" charset="0"/>
              </a:rPr>
              <a:t>A financial decision which is concerned with how the firm’s funds are invested in different assets is known as investment decision. </a:t>
            </a:r>
          </a:p>
          <a:p>
            <a:pPr algn="just" fontAlgn="base">
              <a:lnSpc>
                <a:spcPct val="120000"/>
              </a:lnSpc>
            </a:pPr>
            <a:r>
              <a:rPr lang="en-US" b="0" dirty="0">
                <a:solidFill>
                  <a:srgbClr val="000000"/>
                </a:solidFill>
                <a:effectLst/>
                <a:latin typeface="Times New Roman" panose="02020603050405020304" pitchFamily="18" charset="0"/>
                <a:cs typeface="Times New Roman" panose="02020603050405020304" pitchFamily="18" charset="0"/>
              </a:rPr>
              <a:t>Investment decision can be long-term or short-term.</a:t>
            </a:r>
            <a:endParaRPr lang="en-US" b="0" dirty="0">
              <a:solidFill>
                <a:srgbClr val="424142"/>
              </a:solidFill>
              <a:effectLst/>
              <a:latin typeface="Times New Roman" panose="02020603050405020304" pitchFamily="18" charset="0"/>
              <a:cs typeface="Times New Roman" panose="02020603050405020304" pitchFamily="18" charset="0"/>
            </a:endParaRPr>
          </a:p>
          <a:p>
            <a:pPr algn="just" fontAlgn="base">
              <a:lnSpc>
                <a:spcPct val="120000"/>
              </a:lnSpc>
            </a:pPr>
            <a:r>
              <a:rPr lang="en-US" b="0" dirty="0">
                <a:solidFill>
                  <a:srgbClr val="000000"/>
                </a:solidFill>
                <a:effectLst/>
                <a:latin typeface="Times New Roman" panose="02020603050405020304" pitchFamily="18" charset="0"/>
                <a:cs typeface="Times New Roman" panose="02020603050405020304" pitchFamily="18" charset="0"/>
              </a:rPr>
              <a:t>A long-term investment decision is called capital budgeting decisions which involve huge amounts of long-term investments and are irreversible except at a huge cost. </a:t>
            </a:r>
          </a:p>
          <a:p>
            <a:pPr algn="just" fontAlgn="base">
              <a:lnSpc>
                <a:spcPct val="120000"/>
              </a:lnSpc>
            </a:pPr>
            <a:r>
              <a:rPr lang="en-US" b="0" dirty="0">
                <a:solidFill>
                  <a:srgbClr val="000000"/>
                </a:solidFill>
                <a:effectLst/>
                <a:latin typeface="Times New Roman" panose="02020603050405020304" pitchFamily="18" charset="0"/>
                <a:cs typeface="Times New Roman" panose="02020603050405020304" pitchFamily="18" charset="0"/>
              </a:rPr>
              <a:t>Short-term investment decisions are called working capital decisions, which affect day to day working of a business. </a:t>
            </a:r>
          </a:p>
          <a:p>
            <a:pPr algn="just" fontAlgn="base">
              <a:lnSpc>
                <a:spcPct val="120000"/>
              </a:lnSpc>
            </a:pPr>
            <a:r>
              <a:rPr lang="en-US" b="0" dirty="0">
                <a:solidFill>
                  <a:srgbClr val="000000"/>
                </a:solidFill>
                <a:effectLst/>
                <a:latin typeface="Times New Roman" panose="02020603050405020304" pitchFamily="18" charset="0"/>
                <a:cs typeface="Times New Roman" panose="02020603050405020304" pitchFamily="18" charset="0"/>
              </a:rPr>
              <a:t>It includes the decisions about the levels of cash, inventory and receivables.</a:t>
            </a:r>
          </a:p>
          <a:p>
            <a:pPr algn="just" fontAlgn="base">
              <a:lnSpc>
                <a:spcPct val="120000"/>
              </a:lnSpc>
            </a:pPr>
            <a:r>
              <a:rPr lang="en-US" b="0" dirty="0">
                <a:solidFill>
                  <a:srgbClr val="000000"/>
                </a:solidFill>
                <a:effectLst/>
                <a:latin typeface="Times New Roman" panose="02020603050405020304" pitchFamily="18" charset="0"/>
                <a:cs typeface="Times New Roman" panose="02020603050405020304" pitchFamily="18" charset="0"/>
              </a:rPr>
              <a:t>A bad capital budgeting decision normally has the capacity to severely damage the financial fortune of a business.</a:t>
            </a:r>
            <a:endParaRPr lang="en-US" b="0" dirty="0">
              <a:solidFill>
                <a:srgbClr val="424142"/>
              </a:solidFill>
              <a:effectLst/>
              <a:latin typeface="Times New Roman" panose="02020603050405020304" pitchFamily="18" charset="0"/>
              <a:cs typeface="Times New Roman" panose="02020603050405020304" pitchFamily="18" charset="0"/>
            </a:endParaRPr>
          </a:p>
          <a:p>
            <a:pPr algn="just" fontAlgn="base">
              <a:lnSpc>
                <a:spcPct val="120000"/>
              </a:lnSpc>
            </a:pPr>
            <a:r>
              <a:rPr lang="en-US" b="0" dirty="0">
                <a:solidFill>
                  <a:srgbClr val="000000"/>
                </a:solidFill>
                <a:effectLst/>
                <a:latin typeface="Times New Roman" panose="02020603050405020304" pitchFamily="18" charset="0"/>
                <a:cs typeface="Times New Roman" panose="02020603050405020304" pitchFamily="18" charset="0"/>
              </a:rPr>
              <a:t>A bad working capital decision affects the liquidity and profitability of a business.</a:t>
            </a:r>
            <a:endParaRPr lang="en-US" b="0" dirty="0">
              <a:solidFill>
                <a:srgbClr val="424142"/>
              </a:solidFill>
              <a:effectLst/>
              <a:latin typeface="Times New Roman" panose="02020603050405020304" pitchFamily="18" charset="0"/>
              <a:cs typeface="Times New Roman" panose="02020603050405020304" pitchFamily="18" charset="0"/>
            </a:endParaRPr>
          </a:p>
          <a:p>
            <a:pPr algn="just" fontAlgn="base">
              <a:lnSpc>
                <a:spcPct val="120000"/>
              </a:lnSpc>
            </a:pPr>
            <a:endParaRPr lang="en-US" b="0" dirty="0">
              <a:solidFill>
                <a:srgbClr val="424142"/>
              </a:solidFill>
              <a:effectLst/>
              <a:latin typeface="Times New Roman" panose="02020603050405020304" pitchFamily="18" charset="0"/>
              <a:cs typeface="Times New Roman" panose="02020603050405020304" pitchFamily="18" charset="0"/>
            </a:endParaRPr>
          </a:p>
          <a:p>
            <a:pPr algn="just">
              <a:lnSpc>
                <a:spcPct val="12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969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ED305-AA35-487C-A365-E000CAE4D806}"/>
              </a:ext>
            </a:extLst>
          </p:cNvPr>
          <p:cNvSpPr>
            <a:spLocks noGrp="1"/>
          </p:cNvSpPr>
          <p:nvPr>
            <p:ph type="title"/>
          </p:nvPr>
        </p:nvSpPr>
        <p:spPr>
          <a:xfrm>
            <a:off x="838200" y="60329"/>
            <a:ext cx="10515600" cy="1325563"/>
          </a:xfrm>
        </p:spPr>
        <p:txBody>
          <a:bodyPr>
            <a:normAutofit/>
          </a:bodyPr>
          <a:lstStyle/>
          <a:p>
            <a:r>
              <a:rPr lang="en-US" sz="3200" b="1" i="0" dirty="0">
                <a:solidFill>
                  <a:srgbClr val="000000"/>
                </a:solidFill>
                <a:effectLst/>
                <a:latin typeface="Times New Roman" panose="02020603050405020304" pitchFamily="18" charset="0"/>
                <a:cs typeface="Times New Roman" panose="02020603050405020304" pitchFamily="18" charset="0"/>
              </a:rPr>
              <a:t>Factors Affecting Investment Decisions / Capital Budgeting Decisions: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1CBA7E-E097-4207-88B1-86E9F57FDEE2}"/>
              </a:ext>
            </a:extLst>
          </p:cNvPr>
          <p:cNvSpPr>
            <a:spLocks noGrp="1"/>
          </p:cNvSpPr>
          <p:nvPr>
            <p:ph idx="1"/>
          </p:nvPr>
        </p:nvSpPr>
        <p:spPr>
          <a:xfrm>
            <a:off x="838200" y="1385892"/>
            <a:ext cx="10515600" cy="5226943"/>
          </a:xfrm>
        </p:spPr>
        <p:txBody>
          <a:bodyPr>
            <a:noAutofit/>
          </a:bodyPr>
          <a:lstStyle/>
          <a:p>
            <a:pPr marL="0" indent="0" algn="just" fontAlgn="base">
              <a:lnSpc>
                <a:spcPct val="110000"/>
              </a:lnSpc>
              <a:buNone/>
            </a:pPr>
            <a:r>
              <a:rPr lang="en-US" sz="2600" b="0" dirty="0">
                <a:solidFill>
                  <a:srgbClr val="000000"/>
                </a:solidFill>
                <a:effectLst/>
                <a:latin typeface="Times New Roman" panose="02020603050405020304" pitchFamily="18" charset="0"/>
                <a:cs typeface="Times New Roman" panose="02020603050405020304" pitchFamily="18" charset="0"/>
              </a:rPr>
              <a:t>1. Cash flows of the project- The series of cash receipts and payments over the life of an investment proposal should be considered and analyzed for selecting the best proposal.</a:t>
            </a:r>
            <a:endParaRPr lang="en-US" sz="2600" b="0" dirty="0">
              <a:solidFill>
                <a:srgbClr val="424142"/>
              </a:solidFill>
              <a:effectLst/>
              <a:latin typeface="Times New Roman" panose="02020603050405020304" pitchFamily="18" charset="0"/>
              <a:cs typeface="Times New Roman" panose="02020603050405020304" pitchFamily="18" charset="0"/>
            </a:endParaRPr>
          </a:p>
          <a:p>
            <a:pPr marL="0" indent="0" algn="just" fontAlgn="base">
              <a:lnSpc>
                <a:spcPct val="110000"/>
              </a:lnSpc>
              <a:buNone/>
            </a:pPr>
            <a:r>
              <a:rPr lang="en-US" sz="2600" b="0" dirty="0">
                <a:solidFill>
                  <a:srgbClr val="000000"/>
                </a:solidFill>
                <a:effectLst/>
                <a:latin typeface="Times New Roman" panose="02020603050405020304" pitchFamily="18" charset="0"/>
                <a:cs typeface="Times New Roman" panose="02020603050405020304" pitchFamily="18" charset="0"/>
              </a:rPr>
              <a:t>2. Rate of return- The expected returns from each proposal and risk involved in them should be taken into account to select the best proposal.</a:t>
            </a:r>
            <a:endParaRPr lang="en-US" sz="2600" b="0" dirty="0">
              <a:solidFill>
                <a:srgbClr val="424142"/>
              </a:solidFill>
              <a:effectLst/>
              <a:latin typeface="Times New Roman" panose="02020603050405020304" pitchFamily="18" charset="0"/>
              <a:cs typeface="Times New Roman" panose="02020603050405020304" pitchFamily="18" charset="0"/>
            </a:endParaRPr>
          </a:p>
          <a:p>
            <a:pPr marL="0" indent="0" algn="just" fontAlgn="base">
              <a:lnSpc>
                <a:spcPct val="110000"/>
              </a:lnSpc>
              <a:buNone/>
            </a:pPr>
            <a:r>
              <a:rPr lang="en-US" sz="2600" b="0" dirty="0">
                <a:solidFill>
                  <a:srgbClr val="000000"/>
                </a:solidFill>
                <a:effectLst/>
                <a:latin typeface="Times New Roman" panose="02020603050405020304" pitchFamily="18" charset="0"/>
                <a:cs typeface="Times New Roman" panose="02020603050405020304" pitchFamily="18" charset="0"/>
              </a:rPr>
              <a:t>3. Investment criteria involved- The various investment proposals are evaluated on the basis of capital budgeting techniques. Which involve calculation regarding investment amount, interest rate, cash flows, rate of return etc. It is to be considered which technique to use for evaluation of projects.</a:t>
            </a:r>
            <a:endParaRPr lang="en-US" sz="2600" b="0" dirty="0">
              <a:solidFill>
                <a:srgbClr val="424142"/>
              </a:solidFill>
              <a:effectLst/>
              <a:latin typeface="Times New Roman" panose="02020603050405020304" pitchFamily="18" charset="0"/>
              <a:cs typeface="Times New Roman" panose="02020603050405020304" pitchFamily="18" charset="0"/>
            </a:endParaRPr>
          </a:p>
          <a:p>
            <a:pPr algn="just">
              <a:lnSpc>
                <a:spcPct val="110000"/>
              </a:lnSpc>
            </a:pP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049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35115-6435-4ED7-AFFA-658D72EB7345}"/>
              </a:ext>
            </a:extLst>
          </p:cNvPr>
          <p:cNvSpPr>
            <a:spLocks noGrp="1"/>
          </p:cNvSpPr>
          <p:nvPr>
            <p:ph type="title"/>
          </p:nvPr>
        </p:nvSpPr>
        <p:spPr/>
        <p:txBody>
          <a:bodyPr/>
          <a:lstStyle/>
          <a:p>
            <a:r>
              <a:rPr lang="en-IN" b="1" dirty="0">
                <a:solidFill>
                  <a:srgbClr val="000000"/>
                </a:solidFill>
                <a:effectLst/>
                <a:latin typeface="Times New Roman" panose="02020603050405020304" pitchFamily="18" charset="0"/>
                <a:cs typeface="Times New Roman" panose="02020603050405020304" pitchFamily="18" charset="0"/>
              </a:rPr>
              <a:t>Financing Decision:</a:t>
            </a:r>
            <a:br>
              <a:rPr lang="en-IN" b="1" dirty="0">
                <a:solidFill>
                  <a:srgbClr val="000000"/>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525201-3277-4CE8-B095-60069620A9BF}"/>
              </a:ext>
            </a:extLst>
          </p:cNvPr>
          <p:cNvSpPr>
            <a:spLocks noGrp="1"/>
          </p:cNvSpPr>
          <p:nvPr>
            <p:ph idx="1"/>
          </p:nvPr>
        </p:nvSpPr>
        <p:spPr/>
        <p:txBody>
          <a:bodyPr/>
          <a:lstStyle/>
          <a:p>
            <a:pPr algn="just" fontAlgn="base"/>
            <a:r>
              <a:rPr lang="en-US" b="0" dirty="0">
                <a:solidFill>
                  <a:srgbClr val="000000"/>
                </a:solidFill>
                <a:effectLst/>
                <a:latin typeface="Times New Roman" panose="02020603050405020304" pitchFamily="18" charset="0"/>
                <a:cs typeface="Times New Roman" panose="02020603050405020304" pitchFamily="18" charset="0"/>
              </a:rPr>
              <a:t>A financial decision which is concerned with the amount of finance to be raised from various long-term sources of funds like, equity shares, preference shares, debentures, bank loans etc. Is called financing decision. In other words, it is a decision on the ‘capital structure’ of the company.</a:t>
            </a:r>
          </a:p>
          <a:p>
            <a:pPr algn="just" fontAlgn="base"/>
            <a:endParaRPr lang="en-US" b="0" dirty="0">
              <a:solidFill>
                <a:srgbClr val="424142"/>
              </a:solidFill>
              <a:effectLst/>
              <a:latin typeface="Times New Roman" panose="02020603050405020304" pitchFamily="18" charset="0"/>
              <a:cs typeface="Times New Roman" panose="02020603050405020304" pitchFamily="18" charset="0"/>
            </a:endParaRPr>
          </a:p>
          <a:p>
            <a:pPr algn="just" fontAlgn="base"/>
            <a:r>
              <a:rPr lang="en-US" b="0" dirty="0">
                <a:solidFill>
                  <a:srgbClr val="000000"/>
                </a:solidFill>
                <a:effectLst/>
                <a:latin typeface="Times New Roman" panose="02020603050405020304" pitchFamily="18" charset="0"/>
                <a:cs typeface="Times New Roman" panose="02020603050405020304" pitchFamily="18" charset="0"/>
              </a:rPr>
              <a:t>Capital Structure Owner’s Fund + Borrowed Fund</a:t>
            </a:r>
            <a:endParaRPr lang="en-US" b="0" dirty="0">
              <a:solidFill>
                <a:srgbClr val="424142"/>
              </a:solidFill>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7985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20DEE-239E-484E-BBF1-4C0033957287}"/>
              </a:ext>
            </a:extLst>
          </p:cNvPr>
          <p:cNvSpPr>
            <a:spLocks noGrp="1"/>
          </p:cNvSpPr>
          <p:nvPr>
            <p:ph type="title"/>
          </p:nvPr>
        </p:nvSpPr>
        <p:spPr/>
        <p:txBody>
          <a:bodyPr/>
          <a:lstStyle/>
          <a:p>
            <a:r>
              <a:rPr lang="en-IN" b="1" i="0" dirty="0">
                <a:solidFill>
                  <a:srgbClr val="000000"/>
                </a:solidFill>
                <a:effectLst/>
                <a:latin typeface="Times New Roman" panose="02020603050405020304" pitchFamily="18" charset="0"/>
                <a:cs typeface="Times New Roman" panose="02020603050405020304" pitchFamily="18" charset="0"/>
              </a:rPr>
              <a:t>Factors Affecting Financing Decision: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D5A21A-2966-4E4D-AA3E-9AEE900B5815}"/>
              </a:ext>
            </a:extLst>
          </p:cNvPr>
          <p:cNvSpPr>
            <a:spLocks noGrp="1"/>
          </p:cNvSpPr>
          <p:nvPr>
            <p:ph idx="1"/>
          </p:nvPr>
        </p:nvSpPr>
        <p:spPr>
          <a:xfrm>
            <a:off x="838200" y="1825625"/>
            <a:ext cx="10515600" cy="4667250"/>
          </a:xfrm>
        </p:spPr>
        <p:txBody>
          <a:bodyPr>
            <a:normAutofit fontScale="92500" lnSpcReduction="10000"/>
          </a:bodyPr>
          <a:lstStyle/>
          <a:p>
            <a:pPr marL="0" indent="0" algn="just" fontAlgn="base">
              <a:lnSpc>
                <a:spcPct val="110000"/>
              </a:lnSpc>
              <a:buNone/>
            </a:pPr>
            <a:r>
              <a:rPr lang="en-US" b="0" dirty="0">
                <a:solidFill>
                  <a:srgbClr val="000000"/>
                </a:solidFill>
                <a:effectLst/>
                <a:latin typeface="Times New Roman" panose="02020603050405020304" pitchFamily="18" charset="0"/>
                <a:cs typeface="Times New Roman" panose="02020603050405020304" pitchFamily="18" charset="0"/>
              </a:rPr>
              <a:t>1. Cost- The cost of raising funds from different sources is different. The cost of equity is more than the cost of debts. The cheapest source should be selected prudently.</a:t>
            </a:r>
            <a:endParaRPr lang="en-US" b="0" dirty="0">
              <a:solidFill>
                <a:srgbClr val="424142"/>
              </a:solidFill>
              <a:effectLst/>
              <a:latin typeface="Times New Roman" panose="02020603050405020304" pitchFamily="18" charset="0"/>
              <a:cs typeface="Times New Roman" panose="02020603050405020304" pitchFamily="18" charset="0"/>
            </a:endParaRPr>
          </a:p>
          <a:p>
            <a:pPr marL="0" indent="0" algn="just" fontAlgn="base">
              <a:lnSpc>
                <a:spcPct val="110000"/>
              </a:lnSpc>
              <a:buNone/>
            </a:pPr>
            <a:r>
              <a:rPr lang="en-US" b="0" dirty="0">
                <a:solidFill>
                  <a:srgbClr val="000000"/>
                </a:solidFill>
                <a:effectLst/>
                <a:latin typeface="Times New Roman" panose="02020603050405020304" pitchFamily="18" charset="0"/>
                <a:cs typeface="Times New Roman" panose="02020603050405020304" pitchFamily="18" charset="0"/>
              </a:rPr>
              <a:t>2. Risk- The risk associated with different sources is different. More risk is associated with borrowed funds as compared to owner’s fund as interest is paid on it and it is also repaid after a fixed period of time or on expiry of its tenure.</a:t>
            </a:r>
          </a:p>
          <a:p>
            <a:pPr marL="0" indent="0" algn="just" fontAlgn="base">
              <a:lnSpc>
                <a:spcPct val="110000"/>
              </a:lnSpc>
              <a:buNone/>
            </a:pPr>
            <a:r>
              <a:rPr lang="en-US" b="0" i="0" dirty="0">
                <a:solidFill>
                  <a:srgbClr val="000000"/>
                </a:solidFill>
                <a:effectLst/>
                <a:latin typeface="Times New Roman" panose="02020603050405020304" pitchFamily="18" charset="0"/>
                <a:cs typeface="Times New Roman" panose="02020603050405020304" pitchFamily="18" charset="0"/>
              </a:rPr>
              <a:t>3. Flotation cost- The cost involved in issuing securities such as broker’s commission, underwriter’s fees, expenses on prospectus etc. Is called flotation cost. Higher the flotation cost, less attractive is the source of finance.</a:t>
            </a:r>
            <a:endParaRPr lang="en-US" b="0" dirty="0">
              <a:solidFill>
                <a:srgbClr val="424142"/>
              </a:solidFill>
              <a:effectLst/>
              <a:latin typeface="Times New Roman" panose="02020603050405020304" pitchFamily="18" charset="0"/>
              <a:cs typeface="Times New Roman" panose="02020603050405020304" pitchFamily="18" charset="0"/>
            </a:endParaRPr>
          </a:p>
          <a:p>
            <a:pPr algn="just">
              <a:lnSpc>
                <a:spcPct val="11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9361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3A543D-F3BE-4C2C-B333-30E402B4F367}"/>
              </a:ext>
            </a:extLst>
          </p:cNvPr>
          <p:cNvSpPr>
            <a:spLocks noGrp="1"/>
          </p:cNvSpPr>
          <p:nvPr>
            <p:ph idx="1"/>
          </p:nvPr>
        </p:nvSpPr>
        <p:spPr>
          <a:xfrm>
            <a:off x="838200" y="1139687"/>
            <a:ext cx="10515600" cy="5037276"/>
          </a:xfrm>
        </p:spPr>
        <p:txBody>
          <a:bodyPr>
            <a:normAutofit/>
          </a:bodyPr>
          <a:lstStyle/>
          <a:p>
            <a:pPr marL="0" indent="0" algn="just" fontAlgn="base">
              <a:buNone/>
            </a:pPr>
            <a:r>
              <a:rPr lang="en-US" sz="3000" b="0" dirty="0">
                <a:solidFill>
                  <a:srgbClr val="000000"/>
                </a:solidFill>
                <a:effectLst/>
                <a:latin typeface="Times New Roman" panose="02020603050405020304" pitchFamily="18" charset="0"/>
                <a:cs typeface="Times New Roman" panose="02020603050405020304" pitchFamily="18" charset="0"/>
              </a:rPr>
              <a:t>4. Cash flow position of the business- In case the cash flow position of a company is good enough then it can easily use borrowed funds.</a:t>
            </a:r>
            <a:endParaRPr lang="en-US" sz="3000" b="0" dirty="0">
              <a:solidFill>
                <a:srgbClr val="424142"/>
              </a:solidFill>
              <a:effectLst/>
              <a:latin typeface="Times New Roman" panose="02020603050405020304" pitchFamily="18" charset="0"/>
              <a:cs typeface="Times New Roman" panose="02020603050405020304" pitchFamily="18" charset="0"/>
            </a:endParaRPr>
          </a:p>
          <a:p>
            <a:pPr marL="0" indent="0" algn="just" fontAlgn="base">
              <a:buNone/>
            </a:pPr>
            <a:r>
              <a:rPr lang="en-US" sz="3000" b="0" dirty="0">
                <a:solidFill>
                  <a:srgbClr val="000000"/>
                </a:solidFill>
                <a:effectLst/>
                <a:latin typeface="Times New Roman" panose="02020603050405020304" pitchFamily="18" charset="0"/>
                <a:cs typeface="Times New Roman" panose="02020603050405020304" pitchFamily="18" charset="0"/>
              </a:rPr>
              <a:t>5. Control considerations- In case the existing shareholders want to retain the complete control of business then finance can be raised through borrowed funds but when they are ready for dilution of control over business, equity shares can be used for raising finance.</a:t>
            </a:r>
            <a:endParaRPr lang="en-US" sz="3000" b="0" dirty="0">
              <a:solidFill>
                <a:srgbClr val="424142"/>
              </a:solidFill>
              <a:effectLst/>
              <a:latin typeface="Times New Roman" panose="02020603050405020304" pitchFamily="18" charset="0"/>
              <a:cs typeface="Times New Roman" panose="02020603050405020304" pitchFamily="18" charset="0"/>
            </a:endParaRPr>
          </a:p>
          <a:p>
            <a:pPr marL="0" indent="0" algn="just" fontAlgn="base">
              <a:buNone/>
            </a:pPr>
            <a:r>
              <a:rPr lang="en-US" sz="3000" b="0" dirty="0">
                <a:solidFill>
                  <a:srgbClr val="000000"/>
                </a:solidFill>
                <a:effectLst/>
                <a:latin typeface="Times New Roman" panose="02020603050405020304" pitchFamily="18" charset="0"/>
                <a:cs typeface="Times New Roman" panose="02020603050405020304" pitchFamily="18" charset="0"/>
              </a:rPr>
              <a:t>6. State of capital markets- During boom period, finance can easily be raised by issuing shares but during depression period, raising finance by means of debt is easy.</a:t>
            </a:r>
            <a:endParaRPr lang="en-US" sz="3000" b="0" dirty="0">
              <a:solidFill>
                <a:srgbClr val="424142"/>
              </a:solidFill>
              <a:effectLst/>
              <a:latin typeface="Times New Roman" panose="02020603050405020304" pitchFamily="18" charset="0"/>
              <a:cs typeface="Times New Roman" panose="02020603050405020304" pitchFamily="18" charset="0"/>
            </a:endParaRPr>
          </a:p>
          <a:p>
            <a:pPr algn="just"/>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9398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9F909-51B3-4651-9E17-52BFF62ED117}"/>
              </a:ext>
            </a:extLst>
          </p:cNvPr>
          <p:cNvSpPr>
            <a:spLocks noGrp="1"/>
          </p:cNvSpPr>
          <p:nvPr>
            <p:ph type="title"/>
          </p:nvPr>
        </p:nvSpPr>
        <p:spPr/>
        <p:txBody>
          <a:bodyPr/>
          <a:lstStyle/>
          <a:p>
            <a:r>
              <a:rPr lang="en-IN" b="1" dirty="0">
                <a:solidFill>
                  <a:srgbClr val="000000"/>
                </a:solidFill>
                <a:effectLst/>
                <a:latin typeface="Times New Roman" panose="02020603050405020304" pitchFamily="18" charset="0"/>
                <a:cs typeface="Times New Roman" panose="02020603050405020304" pitchFamily="18" charset="0"/>
              </a:rPr>
              <a:t>Dividend Decision:</a:t>
            </a:r>
            <a:br>
              <a:rPr lang="en-IN" b="1" dirty="0">
                <a:solidFill>
                  <a:srgbClr val="000000"/>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BCC452-F968-4E93-BD65-D1276F9391F5}"/>
              </a:ext>
            </a:extLst>
          </p:cNvPr>
          <p:cNvSpPr>
            <a:spLocks noGrp="1"/>
          </p:cNvSpPr>
          <p:nvPr>
            <p:ph idx="1"/>
          </p:nvPr>
        </p:nvSpPr>
        <p:spPr/>
        <p:txBody>
          <a:bodyPr>
            <a:normAutofit lnSpcReduction="10000"/>
          </a:bodyPr>
          <a:lstStyle/>
          <a:p>
            <a:pPr algn="just" fontAlgn="base">
              <a:lnSpc>
                <a:spcPct val="100000"/>
              </a:lnSpc>
            </a:pPr>
            <a:r>
              <a:rPr lang="en-US" sz="3200" b="0" dirty="0">
                <a:solidFill>
                  <a:srgbClr val="000000"/>
                </a:solidFill>
                <a:effectLst/>
                <a:latin typeface="Times New Roman" panose="02020603050405020304" pitchFamily="18" charset="0"/>
                <a:cs typeface="Times New Roman" panose="02020603050405020304" pitchFamily="18" charset="0"/>
              </a:rPr>
              <a:t>A financial decision which is concerned with deciding how much of the profit earned by the company should be distributed among shareholders (dividend) and how much should be retained for the future contingencies (retained earnings) is called dividend decision.</a:t>
            </a:r>
            <a:endParaRPr lang="en-US" sz="3200" b="0" dirty="0">
              <a:solidFill>
                <a:srgbClr val="424142"/>
              </a:solidFill>
              <a:effectLst/>
              <a:latin typeface="Times New Roman" panose="02020603050405020304" pitchFamily="18" charset="0"/>
              <a:cs typeface="Times New Roman" panose="02020603050405020304" pitchFamily="18" charset="0"/>
            </a:endParaRPr>
          </a:p>
          <a:p>
            <a:pPr algn="just" fontAlgn="base">
              <a:lnSpc>
                <a:spcPct val="100000"/>
              </a:lnSpc>
            </a:pPr>
            <a:r>
              <a:rPr lang="en-US" sz="3200" b="0" dirty="0">
                <a:solidFill>
                  <a:srgbClr val="000000"/>
                </a:solidFill>
                <a:effectLst/>
                <a:latin typeface="Times New Roman" panose="02020603050405020304" pitchFamily="18" charset="0"/>
                <a:cs typeface="Times New Roman" panose="02020603050405020304" pitchFamily="18" charset="0"/>
              </a:rPr>
              <a:t>Dividend refers to that part of the profit which is distributed to shareholders. The decision regarding dividend should be taken keeping in view the overall objective of maximizing shareholder s wealth.</a:t>
            </a:r>
            <a:endParaRPr lang="en-US" sz="3200" b="0" dirty="0">
              <a:solidFill>
                <a:srgbClr val="424142"/>
              </a:solidFill>
              <a:effectLst/>
              <a:latin typeface="Times New Roman" panose="02020603050405020304" pitchFamily="18" charset="0"/>
              <a:cs typeface="Times New Roman" panose="02020603050405020304" pitchFamily="18" charset="0"/>
            </a:endParaRPr>
          </a:p>
          <a:p>
            <a:pPr algn="just">
              <a:lnSpc>
                <a:spcPct val="100000"/>
              </a:lnSpc>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120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FF464-A1BF-488A-9A17-55CDACC2A868}"/>
              </a:ext>
            </a:extLst>
          </p:cNvPr>
          <p:cNvSpPr>
            <a:spLocks noGrp="1"/>
          </p:cNvSpPr>
          <p:nvPr>
            <p:ph type="title"/>
          </p:nvPr>
        </p:nvSpPr>
        <p:spPr/>
        <p:txBody>
          <a:bodyPr/>
          <a:lstStyle/>
          <a:p>
            <a:r>
              <a:rPr lang="en-IN" b="1" i="0" dirty="0">
                <a:solidFill>
                  <a:srgbClr val="000000"/>
                </a:solidFill>
                <a:effectLst/>
                <a:latin typeface="Times New Roman" panose="02020603050405020304" pitchFamily="18" charset="0"/>
                <a:cs typeface="Times New Roman" panose="02020603050405020304" pitchFamily="18" charset="0"/>
              </a:rPr>
              <a:t>Factors affecting Dividend Decision: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671786-9A03-433B-AC88-AE311770B760}"/>
              </a:ext>
            </a:extLst>
          </p:cNvPr>
          <p:cNvSpPr>
            <a:spLocks noGrp="1"/>
          </p:cNvSpPr>
          <p:nvPr>
            <p:ph idx="1"/>
          </p:nvPr>
        </p:nvSpPr>
        <p:spPr/>
        <p:txBody>
          <a:bodyPr>
            <a:normAutofit/>
          </a:bodyPr>
          <a:lstStyle/>
          <a:p>
            <a:pPr marL="0" indent="0" algn="just" fontAlgn="base">
              <a:buNone/>
            </a:pPr>
            <a:r>
              <a:rPr lang="en-US" b="0" dirty="0">
                <a:solidFill>
                  <a:srgbClr val="000000"/>
                </a:solidFill>
                <a:effectLst/>
                <a:latin typeface="Times New Roman" panose="02020603050405020304" pitchFamily="18" charset="0"/>
                <a:cs typeface="Times New Roman" panose="02020603050405020304" pitchFamily="18" charset="0"/>
              </a:rPr>
              <a:t>1. Earnings- Company having high and stable earning could declare high rate of dividends as dividends are paid out of current and past earnings.</a:t>
            </a:r>
            <a:endParaRPr lang="en-US" b="0" dirty="0">
              <a:solidFill>
                <a:srgbClr val="424142"/>
              </a:solidFill>
              <a:effectLst/>
              <a:latin typeface="Times New Roman" panose="02020603050405020304" pitchFamily="18" charset="0"/>
              <a:cs typeface="Times New Roman" panose="02020603050405020304" pitchFamily="18" charset="0"/>
            </a:endParaRPr>
          </a:p>
          <a:p>
            <a:pPr marL="0" indent="0" algn="just" fontAlgn="base">
              <a:buNone/>
            </a:pPr>
            <a:r>
              <a:rPr lang="en-US" b="0" dirty="0">
                <a:solidFill>
                  <a:srgbClr val="000000"/>
                </a:solidFill>
                <a:effectLst/>
                <a:latin typeface="Times New Roman" panose="02020603050405020304" pitchFamily="18" charset="0"/>
                <a:cs typeface="Times New Roman" panose="02020603050405020304" pitchFamily="18" charset="0"/>
              </a:rPr>
              <a:t>2. Stability of dividends- Companies generally follow the policy of stable dividend. The dividend per share is not altered in case earning changes by small proportion or increase in earnings is temporary in nature.</a:t>
            </a:r>
            <a:endParaRPr lang="en-US" b="0" dirty="0">
              <a:solidFill>
                <a:srgbClr val="424142"/>
              </a:solidFill>
              <a:effectLst/>
              <a:latin typeface="Times New Roman" panose="02020603050405020304" pitchFamily="18" charset="0"/>
              <a:cs typeface="Times New Roman" panose="02020603050405020304" pitchFamily="18" charset="0"/>
            </a:endParaRPr>
          </a:p>
          <a:p>
            <a:pPr marL="0" indent="0" algn="just" fontAlgn="base">
              <a:buNone/>
            </a:pPr>
            <a:r>
              <a:rPr lang="en-US" b="0" dirty="0">
                <a:solidFill>
                  <a:srgbClr val="000000"/>
                </a:solidFill>
                <a:effectLst/>
                <a:latin typeface="Times New Roman" panose="02020603050405020304" pitchFamily="18" charset="0"/>
                <a:cs typeface="Times New Roman" panose="02020603050405020304" pitchFamily="18" charset="0"/>
              </a:rPr>
              <a:t>3. Growth prospects- In case there are growth prospects for the company in the near future then, it will retain its earnings and thus, no or less dividend will be declared.</a:t>
            </a:r>
            <a:endParaRPr lang="en-US" b="0" dirty="0">
              <a:solidFill>
                <a:srgbClr val="424142"/>
              </a:solidFill>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9388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907</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INTRODUCTION OF FINANCIAL MANAGEMENT</vt:lpstr>
      <vt:lpstr>PowerPoint Presentation</vt:lpstr>
      <vt:lpstr>Investment Decision </vt:lpstr>
      <vt:lpstr>Factors Affecting Investment Decisions / Capital Budgeting Decisions:</vt:lpstr>
      <vt:lpstr>Financing Decision: </vt:lpstr>
      <vt:lpstr>Factors Affecting Financing Decision:</vt:lpstr>
      <vt:lpstr>PowerPoint Presentation</vt:lpstr>
      <vt:lpstr>Dividend Decision: </vt:lpstr>
      <vt:lpstr>Factors affecting Dividend Decision: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FINANCIAL MANAGEMENT</dc:title>
  <dc:creator>Ashish Mohture</dc:creator>
  <cp:lastModifiedBy>Ashish Mohture</cp:lastModifiedBy>
  <cp:revision>5</cp:revision>
  <dcterms:created xsi:type="dcterms:W3CDTF">2022-02-15T04:07:46Z</dcterms:created>
  <dcterms:modified xsi:type="dcterms:W3CDTF">2022-02-16T01:23:45Z</dcterms:modified>
</cp:coreProperties>
</file>