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79" autoAdjust="0"/>
    <p:restoredTop sz="94660"/>
  </p:normalViewPr>
  <p:slideViewPr>
    <p:cSldViewPr snapToGrid="0">
      <p:cViewPr varScale="1">
        <p:scale>
          <a:sx n="72" d="100"/>
          <a:sy n="72" d="100"/>
        </p:scale>
        <p:origin x="8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66E94-D35D-4DE3-BA03-9DE5401B22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246916-C99D-4A05-9529-C3DEA67C6C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0E3666F-7A7F-4D85-BAE8-F45EB558681A}"/>
              </a:ext>
            </a:extLst>
          </p:cNvPr>
          <p:cNvSpPr>
            <a:spLocks noGrp="1"/>
          </p:cNvSpPr>
          <p:nvPr>
            <p:ph type="dt" sz="half" idx="10"/>
          </p:nvPr>
        </p:nvSpPr>
        <p:spPr/>
        <p:txBody>
          <a:bodyPr/>
          <a:lstStyle/>
          <a:p>
            <a:fld id="{C2BE4562-367F-475B-AE24-200CF75B6738}" type="datetimeFigureOut">
              <a:rPr lang="en-IN" smtClean="0"/>
              <a:t>23-02-2023</a:t>
            </a:fld>
            <a:endParaRPr lang="en-IN"/>
          </a:p>
        </p:txBody>
      </p:sp>
      <p:sp>
        <p:nvSpPr>
          <p:cNvPr id="5" name="Footer Placeholder 4">
            <a:extLst>
              <a:ext uri="{FF2B5EF4-FFF2-40B4-BE49-F238E27FC236}">
                <a16:creationId xmlns:a16="http://schemas.microsoft.com/office/drawing/2014/main" id="{1D30FA87-2989-49B5-A93B-FBCFE26D94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A89A65-757C-48D9-9BA6-1233692A98B0}"/>
              </a:ext>
            </a:extLst>
          </p:cNvPr>
          <p:cNvSpPr>
            <a:spLocks noGrp="1"/>
          </p:cNvSpPr>
          <p:nvPr>
            <p:ph type="sldNum" sz="quarter" idx="12"/>
          </p:nvPr>
        </p:nvSpPr>
        <p:spPr/>
        <p:txBody>
          <a:bodyPr/>
          <a:lstStyle/>
          <a:p>
            <a:fld id="{784BDFE8-4A57-4B42-8C00-651D66A85044}" type="slidenum">
              <a:rPr lang="en-IN" smtClean="0"/>
              <a:t>‹#›</a:t>
            </a:fld>
            <a:endParaRPr lang="en-IN"/>
          </a:p>
        </p:txBody>
      </p:sp>
    </p:spTree>
    <p:extLst>
      <p:ext uri="{BB962C8B-B14F-4D97-AF65-F5344CB8AC3E}">
        <p14:creationId xmlns:p14="http://schemas.microsoft.com/office/powerpoint/2010/main" val="3812070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C706-2A0B-4B2F-A8C6-53F4FF97DC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6E1FA0-4CC9-43C0-B291-1143A1411D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A8C68B-E549-4DFC-9817-C1B216FF39CC}"/>
              </a:ext>
            </a:extLst>
          </p:cNvPr>
          <p:cNvSpPr>
            <a:spLocks noGrp="1"/>
          </p:cNvSpPr>
          <p:nvPr>
            <p:ph type="dt" sz="half" idx="10"/>
          </p:nvPr>
        </p:nvSpPr>
        <p:spPr/>
        <p:txBody>
          <a:bodyPr/>
          <a:lstStyle/>
          <a:p>
            <a:fld id="{C2BE4562-367F-475B-AE24-200CF75B6738}" type="datetimeFigureOut">
              <a:rPr lang="en-IN" smtClean="0"/>
              <a:t>23-02-2023</a:t>
            </a:fld>
            <a:endParaRPr lang="en-IN"/>
          </a:p>
        </p:txBody>
      </p:sp>
      <p:sp>
        <p:nvSpPr>
          <p:cNvPr id="5" name="Footer Placeholder 4">
            <a:extLst>
              <a:ext uri="{FF2B5EF4-FFF2-40B4-BE49-F238E27FC236}">
                <a16:creationId xmlns:a16="http://schemas.microsoft.com/office/drawing/2014/main" id="{95510522-3682-4C8F-A77E-C44E70C5BF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7EFCDE-0CE4-414C-8936-D9ECCA421E05}"/>
              </a:ext>
            </a:extLst>
          </p:cNvPr>
          <p:cNvSpPr>
            <a:spLocks noGrp="1"/>
          </p:cNvSpPr>
          <p:nvPr>
            <p:ph type="sldNum" sz="quarter" idx="12"/>
          </p:nvPr>
        </p:nvSpPr>
        <p:spPr/>
        <p:txBody>
          <a:bodyPr/>
          <a:lstStyle/>
          <a:p>
            <a:fld id="{784BDFE8-4A57-4B42-8C00-651D66A85044}" type="slidenum">
              <a:rPr lang="en-IN" smtClean="0"/>
              <a:t>‹#›</a:t>
            </a:fld>
            <a:endParaRPr lang="en-IN"/>
          </a:p>
        </p:txBody>
      </p:sp>
    </p:spTree>
    <p:extLst>
      <p:ext uri="{BB962C8B-B14F-4D97-AF65-F5344CB8AC3E}">
        <p14:creationId xmlns:p14="http://schemas.microsoft.com/office/powerpoint/2010/main" val="2846644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A1DEF0-520B-4103-ACA6-125B1DBD17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316AC8-0D88-40BD-95E1-620AF1EBE0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7CD020-8D7E-4AB4-9EA2-1891C5C87EBE}"/>
              </a:ext>
            </a:extLst>
          </p:cNvPr>
          <p:cNvSpPr>
            <a:spLocks noGrp="1"/>
          </p:cNvSpPr>
          <p:nvPr>
            <p:ph type="dt" sz="half" idx="10"/>
          </p:nvPr>
        </p:nvSpPr>
        <p:spPr/>
        <p:txBody>
          <a:bodyPr/>
          <a:lstStyle/>
          <a:p>
            <a:fld id="{C2BE4562-367F-475B-AE24-200CF75B6738}" type="datetimeFigureOut">
              <a:rPr lang="en-IN" smtClean="0"/>
              <a:t>23-02-2023</a:t>
            </a:fld>
            <a:endParaRPr lang="en-IN"/>
          </a:p>
        </p:txBody>
      </p:sp>
      <p:sp>
        <p:nvSpPr>
          <p:cNvPr id="5" name="Footer Placeholder 4">
            <a:extLst>
              <a:ext uri="{FF2B5EF4-FFF2-40B4-BE49-F238E27FC236}">
                <a16:creationId xmlns:a16="http://schemas.microsoft.com/office/drawing/2014/main" id="{6C34C876-A12A-48CE-820A-DE39BF69AF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FE11D8-742A-456A-897B-62C3665825D7}"/>
              </a:ext>
            </a:extLst>
          </p:cNvPr>
          <p:cNvSpPr>
            <a:spLocks noGrp="1"/>
          </p:cNvSpPr>
          <p:nvPr>
            <p:ph type="sldNum" sz="quarter" idx="12"/>
          </p:nvPr>
        </p:nvSpPr>
        <p:spPr/>
        <p:txBody>
          <a:bodyPr/>
          <a:lstStyle/>
          <a:p>
            <a:fld id="{784BDFE8-4A57-4B42-8C00-651D66A85044}" type="slidenum">
              <a:rPr lang="en-IN" smtClean="0"/>
              <a:t>‹#›</a:t>
            </a:fld>
            <a:endParaRPr lang="en-IN"/>
          </a:p>
        </p:txBody>
      </p:sp>
    </p:spTree>
    <p:extLst>
      <p:ext uri="{BB962C8B-B14F-4D97-AF65-F5344CB8AC3E}">
        <p14:creationId xmlns:p14="http://schemas.microsoft.com/office/powerpoint/2010/main" val="3952308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DE4EF-92F1-4C51-B11D-6489E7E40F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E8DF9C-288D-4170-AB74-2583FAAE2C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E8640F-F6FB-4B81-B1A6-57EC58165EB3}"/>
              </a:ext>
            </a:extLst>
          </p:cNvPr>
          <p:cNvSpPr>
            <a:spLocks noGrp="1"/>
          </p:cNvSpPr>
          <p:nvPr>
            <p:ph type="dt" sz="half" idx="10"/>
          </p:nvPr>
        </p:nvSpPr>
        <p:spPr/>
        <p:txBody>
          <a:bodyPr/>
          <a:lstStyle/>
          <a:p>
            <a:fld id="{C2BE4562-367F-475B-AE24-200CF75B6738}" type="datetimeFigureOut">
              <a:rPr lang="en-IN" smtClean="0"/>
              <a:t>23-02-2023</a:t>
            </a:fld>
            <a:endParaRPr lang="en-IN"/>
          </a:p>
        </p:txBody>
      </p:sp>
      <p:sp>
        <p:nvSpPr>
          <p:cNvPr id="5" name="Footer Placeholder 4">
            <a:extLst>
              <a:ext uri="{FF2B5EF4-FFF2-40B4-BE49-F238E27FC236}">
                <a16:creationId xmlns:a16="http://schemas.microsoft.com/office/drawing/2014/main" id="{EFA3C4F0-849F-45B4-805F-544DDEAB02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DA15D4-7CE3-4C89-AB87-A59ED2012F25}"/>
              </a:ext>
            </a:extLst>
          </p:cNvPr>
          <p:cNvSpPr>
            <a:spLocks noGrp="1"/>
          </p:cNvSpPr>
          <p:nvPr>
            <p:ph type="sldNum" sz="quarter" idx="12"/>
          </p:nvPr>
        </p:nvSpPr>
        <p:spPr/>
        <p:txBody>
          <a:bodyPr/>
          <a:lstStyle/>
          <a:p>
            <a:fld id="{784BDFE8-4A57-4B42-8C00-651D66A85044}" type="slidenum">
              <a:rPr lang="en-IN" smtClean="0"/>
              <a:t>‹#›</a:t>
            </a:fld>
            <a:endParaRPr lang="en-IN"/>
          </a:p>
        </p:txBody>
      </p:sp>
    </p:spTree>
    <p:extLst>
      <p:ext uri="{BB962C8B-B14F-4D97-AF65-F5344CB8AC3E}">
        <p14:creationId xmlns:p14="http://schemas.microsoft.com/office/powerpoint/2010/main" val="1584673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7B143-D481-4CF7-8BD5-C8C2DC92F4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8DECB3-AFF3-4BE0-B68A-5EB4D5FFEE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0029C2-9AB0-46BD-BB2F-1D6A301588AB}"/>
              </a:ext>
            </a:extLst>
          </p:cNvPr>
          <p:cNvSpPr>
            <a:spLocks noGrp="1"/>
          </p:cNvSpPr>
          <p:nvPr>
            <p:ph type="dt" sz="half" idx="10"/>
          </p:nvPr>
        </p:nvSpPr>
        <p:spPr/>
        <p:txBody>
          <a:bodyPr/>
          <a:lstStyle/>
          <a:p>
            <a:fld id="{C2BE4562-367F-475B-AE24-200CF75B6738}" type="datetimeFigureOut">
              <a:rPr lang="en-IN" smtClean="0"/>
              <a:t>23-02-2023</a:t>
            </a:fld>
            <a:endParaRPr lang="en-IN"/>
          </a:p>
        </p:txBody>
      </p:sp>
      <p:sp>
        <p:nvSpPr>
          <p:cNvPr id="5" name="Footer Placeholder 4">
            <a:extLst>
              <a:ext uri="{FF2B5EF4-FFF2-40B4-BE49-F238E27FC236}">
                <a16:creationId xmlns:a16="http://schemas.microsoft.com/office/drawing/2014/main" id="{A2FAA396-59E7-48E2-A35B-2D9E7E9D87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DB250C-F881-4C61-B2C8-896C903EEC0D}"/>
              </a:ext>
            </a:extLst>
          </p:cNvPr>
          <p:cNvSpPr>
            <a:spLocks noGrp="1"/>
          </p:cNvSpPr>
          <p:nvPr>
            <p:ph type="sldNum" sz="quarter" idx="12"/>
          </p:nvPr>
        </p:nvSpPr>
        <p:spPr/>
        <p:txBody>
          <a:bodyPr/>
          <a:lstStyle/>
          <a:p>
            <a:fld id="{784BDFE8-4A57-4B42-8C00-651D66A85044}" type="slidenum">
              <a:rPr lang="en-IN" smtClean="0"/>
              <a:t>‹#›</a:t>
            </a:fld>
            <a:endParaRPr lang="en-IN"/>
          </a:p>
        </p:txBody>
      </p:sp>
    </p:spTree>
    <p:extLst>
      <p:ext uri="{BB962C8B-B14F-4D97-AF65-F5344CB8AC3E}">
        <p14:creationId xmlns:p14="http://schemas.microsoft.com/office/powerpoint/2010/main" val="235541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3616E-4BB2-41F9-AB6B-29A2087ECA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E99853-5F28-4C15-AAC3-A99A63B388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E9FBE59-B12A-4C44-BC6F-1E4E27CEF3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58F1BD-91A1-45EA-A695-7F38E981B5D3}"/>
              </a:ext>
            </a:extLst>
          </p:cNvPr>
          <p:cNvSpPr>
            <a:spLocks noGrp="1"/>
          </p:cNvSpPr>
          <p:nvPr>
            <p:ph type="dt" sz="half" idx="10"/>
          </p:nvPr>
        </p:nvSpPr>
        <p:spPr/>
        <p:txBody>
          <a:bodyPr/>
          <a:lstStyle/>
          <a:p>
            <a:fld id="{C2BE4562-367F-475B-AE24-200CF75B6738}" type="datetimeFigureOut">
              <a:rPr lang="en-IN" smtClean="0"/>
              <a:t>23-02-2023</a:t>
            </a:fld>
            <a:endParaRPr lang="en-IN"/>
          </a:p>
        </p:txBody>
      </p:sp>
      <p:sp>
        <p:nvSpPr>
          <p:cNvPr id="6" name="Footer Placeholder 5">
            <a:extLst>
              <a:ext uri="{FF2B5EF4-FFF2-40B4-BE49-F238E27FC236}">
                <a16:creationId xmlns:a16="http://schemas.microsoft.com/office/drawing/2014/main" id="{563FB9E2-4888-49C1-8F68-5E3694EAA8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8D4D54-BE48-4E1A-8CC7-2F337A6D8485}"/>
              </a:ext>
            </a:extLst>
          </p:cNvPr>
          <p:cNvSpPr>
            <a:spLocks noGrp="1"/>
          </p:cNvSpPr>
          <p:nvPr>
            <p:ph type="sldNum" sz="quarter" idx="12"/>
          </p:nvPr>
        </p:nvSpPr>
        <p:spPr/>
        <p:txBody>
          <a:bodyPr/>
          <a:lstStyle/>
          <a:p>
            <a:fld id="{784BDFE8-4A57-4B42-8C00-651D66A85044}" type="slidenum">
              <a:rPr lang="en-IN" smtClean="0"/>
              <a:t>‹#›</a:t>
            </a:fld>
            <a:endParaRPr lang="en-IN"/>
          </a:p>
        </p:txBody>
      </p:sp>
    </p:spTree>
    <p:extLst>
      <p:ext uri="{BB962C8B-B14F-4D97-AF65-F5344CB8AC3E}">
        <p14:creationId xmlns:p14="http://schemas.microsoft.com/office/powerpoint/2010/main" val="505475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51F65-A88B-4323-9130-19B868DF45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FAC86F-EE3C-4C9D-8527-F586D06F48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E4706B-79E2-4AC4-BDB2-F29EC31CF4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ABBDEF7-1E6B-465D-B9B4-3CC1FA628A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CD057A-E8B6-49CD-91F0-59F2F9758D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5B1B71E-629A-4DEA-90BB-CDB8B604ADAC}"/>
              </a:ext>
            </a:extLst>
          </p:cNvPr>
          <p:cNvSpPr>
            <a:spLocks noGrp="1"/>
          </p:cNvSpPr>
          <p:nvPr>
            <p:ph type="dt" sz="half" idx="10"/>
          </p:nvPr>
        </p:nvSpPr>
        <p:spPr/>
        <p:txBody>
          <a:bodyPr/>
          <a:lstStyle/>
          <a:p>
            <a:fld id="{C2BE4562-367F-475B-AE24-200CF75B6738}" type="datetimeFigureOut">
              <a:rPr lang="en-IN" smtClean="0"/>
              <a:t>23-02-2023</a:t>
            </a:fld>
            <a:endParaRPr lang="en-IN"/>
          </a:p>
        </p:txBody>
      </p:sp>
      <p:sp>
        <p:nvSpPr>
          <p:cNvPr id="8" name="Footer Placeholder 7">
            <a:extLst>
              <a:ext uri="{FF2B5EF4-FFF2-40B4-BE49-F238E27FC236}">
                <a16:creationId xmlns:a16="http://schemas.microsoft.com/office/drawing/2014/main" id="{C7E7F505-8244-4F44-82EF-F1B6E907FB1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DD872D4-72EA-4255-96BE-4C7F89E9D45B}"/>
              </a:ext>
            </a:extLst>
          </p:cNvPr>
          <p:cNvSpPr>
            <a:spLocks noGrp="1"/>
          </p:cNvSpPr>
          <p:nvPr>
            <p:ph type="sldNum" sz="quarter" idx="12"/>
          </p:nvPr>
        </p:nvSpPr>
        <p:spPr/>
        <p:txBody>
          <a:bodyPr/>
          <a:lstStyle/>
          <a:p>
            <a:fld id="{784BDFE8-4A57-4B42-8C00-651D66A85044}" type="slidenum">
              <a:rPr lang="en-IN" smtClean="0"/>
              <a:t>‹#›</a:t>
            </a:fld>
            <a:endParaRPr lang="en-IN"/>
          </a:p>
        </p:txBody>
      </p:sp>
    </p:spTree>
    <p:extLst>
      <p:ext uri="{BB962C8B-B14F-4D97-AF65-F5344CB8AC3E}">
        <p14:creationId xmlns:p14="http://schemas.microsoft.com/office/powerpoint/2010/main" val="2989094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07DC2-A591-4AF9-A527-07FA6EE5795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8673ED-908D-4CED-A2DD-F3EBF9FD3A80}"/>
              </a:ext>
            </a:extLst>
          </p:cNvPr>
          <p:cNvSpPr>
            <a:spLocks noGrp="1"/>
          </p:cNvSpPr>
          <p:nvPr>
            <p:ph type="dt" sz="half" idx="10"/>
          </p:nvPr>
        </p:nvSpPr>
        <p:spPr/>
        <p:txBody>
          <a:bodyPr/>
          <a:lstStyle/>
          <a:p>
            <a:fld id="{C2BE4562-367F-475B-AE24-200CF75B6738}" type="datetimeFigureOut">
              <a:rPr lang="en-IN" smtClean="0"/>
              <a:t>23-02-2023</a:t>
            </a:fld>
            <a:endParaRPr lang="en-IN"/>
          </a:p>
        </p:txBody>
      </p:sp>
      <p:sp>
        <p:nvSpPr>
          <p:cNvPr id="4" name="Footer Placeholder 3">
            <a:extLst>
              <a:ext uri="{FF2B5EF4-FFF2-40B4-BE49-F238E27FC236}">
                <a16:creationId xmlns:a16="http://schemas.microsoft.com/office/drawing/2014/main" id="{179BF3BF-A9DB-420F-A4E8-87C9A131110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6FA1ABA-03BD-4B51-B381-BB02985F710D}"/>
              </a:ext>
            </a:extLst>
          </p:cNvPr>
          <p:cNvSpPr>
            <a:spLocks noGrp="1"/>
          </p:cNvSpPr>
          <p:nvPr>
            <p:ph type="sldNum" sz="quarter" idx="12"/>
          </p:nvPr>
        </p:nvSpPr>
        <p:spPr/>
        <p:txBody>
          <a:bodyPr/>
          <a:lstStyle/>
          <a:p>
            <a:fld id="{784BDFE8-4A57-4B42-8C00-651D66A85044}" type="slidenum">
              <a:rPr lang="en-IN" smtClean="0"/>
              <a:t>‹#›</a:t>
            </a:fld>
            <a:endParaRPr lang="en-IN"/>
          </a:p>
        </p:txBody>
      </p:sp>
    </p:spTree>
    <p:extLst>
      <p:ext uri="{BB962C8B-B14F-4D97-AF65-F5344CB8AC3E}">
        <p14:creationId xmlns:p14="http://schemas.microsoft.com/office/powerpoint/2010/main" val="612274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834F13-6F4C-4AE8-A73E-146F45CB4D8A}"/>
              </a:ext>
            </a:extLst>
          </p:cNvPr>
          <p:cNvSpPr>
            <a:spLocks noGrp="1"/>
          </p:cNvSpPr>
          <p:nvPr>
            <p:ph type="dt" sz="half" idx="10"/>
          </p:nvPr>
        </p:nvSpPr>
        <p:spPr/>
        <p:txBody>
          <a:bodyPr/>
          <a:lstStyle/>
          <a:p>
            <a:fld id="{C2BE4562-367F-475B-AE24-200CF75B6738}" type="datetimeFigureOut">
              <a:rPr lang="en-IN" smtClean="0"/>
              <a:t>23-02-2023</a:t>
            </a:fld>
            <a:endParaRPr lang="en-IN"/>
          </a:p>
        </p:txBody>
      </p:sp>
      <p:sp>
        <p:nvSpPr>
          <p:cNvPr id="3" name="Footer Placeholder 2">
            <a:extLst>
              <a:ext uri="{FF2B5EF4-FFF2-40B4-BE49-F238E27FC236}">
                <a16:creationId xmlns:a16="http://schemas.microsoft.com/office/drawing/2014/main" id="{C7FA0FF7-8044-4063-883E-FE8737245E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BA13EE4-3AA1-477B-AA34-BF24DE821EA3}"/>
              </a:ext>
            </a:extLst>
          </p:cNvPr>
          <p:cNvSpPr>
            <a:spLocks noGrp="1"/>
          </p:cNvSpPr>
          <p:nvPr>
            <p:ph type="sldNum" sz="quarter" idx="12"/>
          </p:nvPr>
        </p:nvSpPr>
        <p:spPr/>
        <p:txBody>
          <a:bodyPr/>
          <a:lstStyle/>
          <a:p>
            <a:fld id="{784BDFE8-4A57-4B42-8C00-651D66A85044}" type="slidenum">
              <a:rPr lang="en-IN" smtClean="0"/>
              <a:t>‹#›</a:t>
            </a:fld>
            <a:endParaRPr lang="en-IN"/>
          </a:p>
        </p:txBody>
      </p:sp>
    </p:spTree>
    <p:extLst>
      <p:ext uri="{BB962C8B-B14F-4D97-AF65-F5344CB8AC3E}">
        <p14:creationId xmlns:p14="http://schemas.microsoft.com/office/powerpoint/2010/main" val="2212285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AA9E1-B1A9-45E3-9EF2-4AC14FA44D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41B1CC7-E86C-4ECF-8D68-04E3988496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3F7716B-6D4B-4C12-87CF-BC9242AED6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EFDAB3-E77D-4D8A-B902-4A5DD56E2105}"/>
              </a:ext>
            </a:extLst>
          </p:cNvPr>
          <p:cNvSpPr>
            <a:spLocks noGrp="1"/>
          </p:cNvSpPr>
          <p:nvPr>
            <p:ph type="dt" sz="half" idx="10"/>
          </p:nvPr>
        </p:nvSpPr>
        <p:spPr/>
        <p:txBody>
          <a:bodyPr/>
          <a:lstStyle/>
          <a:p>
            <a:fld id="{C2BE4562-367F-475B-AE24-200CF75B6738}" type="datetimeFigureOut">
              <a:rPr lang="en-IN" smtClean="0"/>
              <a:t>23-02-2023</a:t>
            </a:fld>
            <a:endParaRPr lang="en-IN"/>
          </a:p>
        </p:txBody>
      </p:sp>
      <p:sp>
        <p:nvSpPr>
          <p:cNvPr id="6" name="Footer Placeholder 5">
            <a:extLst>
              <a:ext uri="{FF2B5EF4-FFF2-40B4-BE49-F238E27FC236}">
                <a16:creationId xmlns:a16="http://schemas.microsoft.com/office/drawing/2014/main" id="{6D1B8BFF-6230-4A5C-823D-160A29822E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C37686-F3C6-4143-88C2-B0EF042AEE42}"/>
              </a:ext>
            </a:extLst>
          </p:cNvPr>
          <p:cNvSpPr>
            <a:spLocks noGrp="1"/>
          </p:cNvSpPr>
          <p:nvPr>
            <p:ph type="sldNum" sz="quarter" idx="12"/>
          </p:nvPr>
        </p:nvSpPr>
        <p:spPr/>
        <p:txBody>
          <a:bodyPr/>
          <a:lstStyle/>
          <a:p>
            <a:fld id="{784BDFE8-4A57-4B42-8C00-651D66A85044}" type="slidenum">
              <a:rPr lang="en-IN" smtClean="0"/>
              <a:t>‹#›</a:t>
            </a:fld>
            <a:endParaRPr lang="en-IN"/>
          </a:p>
        </p:txBody>
      </p:sp>
    </p:spTree>
    <p:extLst>
      <p:ext uri="{BB962C8B-B14F-4D97-AF65-F5344CB8AC3E}">
        <p14:creationId xmlns:p14="http://schemas.microsoft.com/office/powerpoint/2010/main" val="302143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558CC-6F96-442B-9AD1-878D32B365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DCB0615-F71F-4B0D-B9DB-35AFB2C59D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BE9879C-525E-4DF6-A6A3-A8B20F07F4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27B443-CE0D-426E-ADE0-678F68BBAE2F}"/>
              </a:ext>
            </a:extLst>
          </p:cNvPr>
          <p:cNvSpPr>
            <a:spLocks noGrp="1"/>
          </p:cNvSpPr>
          <p:nvPr>
            <p:ph type="dt" sz="half" idx="10"/>
          </p:nvPr>
        </p:nvSpPr>
        <p:spPr/>
        <p:txBody>
          <a:bodyPr/>
          <a:lstStyle/>
          <a:p>
            <a:fld id="{C2BE4562-367F-475B-AE24-200CF75B6738}" type="datetimeFigureOut">
              <a:rPr lang="en-IN" smtClean="0"/>
              <a:t>23-02-2023</a:t>
            </a:fld>
            <a:endParaRPr lang="en-IN"/>
          </a:p>
        </p:txBody>
      </p:sp>
      <p:sp>
        <p:nvSpPr>
          <p:cNvPr id="6" name="Footer Placeholder 5">
            <a:extLst>
              <a:ext uri="{FF2B5EF4-FFF2-40B4-BE49-F238E27FC236}">
                <a16:creationId xmlns:a16="http://schemas.microsoft.com/office/drawing/2014/main" id="{33648453-82CE-4B86-A38C-BB097ECA2B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03EACA-46BC-423B-9A56-B56C8E6CF682}"/>
              </a:ext>
            </a:extLst>
          </p:cNvPr>
          <p:cNvSpPr>
            <a:spLocks noGrp="1"/>
          </p:cNvSpPr>
          <p:nvPr>
            <p:ph type="sldNum" sz="quarter" idx="12"/>
          </p:nvPr>
        </p:nvSpPr>
        <p:spPr/>
        <p:txBody>
          <a:bodyPr/>
          <a:lstStyle/>
          <a:p>
            <a:fld id="{784BDFE8-4A57-4B42-8C00-651D66A85044}" type="slidenum">
              <a:rPr lang="en-IN" smtClean="0"/>
              <a:t>‹#›</a:t>
            </a:fld>
            <a:endParaRPr lang="en-IN"/>
          </a:p>
        </p:txBody>
      </p:sp>
    </p:spTree>
    <p:extLst>
      <p:ext uri="{BB962C8B-B14F-4D97-AF65-F5344CB8AC3E}">
        <p14:creationId xmlns:p14="http://schemas.microsoft.com/office/powerpoint/2010/main" val="1731744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5EEF8-44BE-4631-91BB-E091612A5C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B93F6E-5604-4D3C-BB73-26BFCAA513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4BD8A2-5385-4BFF-B823-FE8CD2EB61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BE4562-367F-475B-AE24-200CF75B6738}" type="datetimeFigureOut">
              <a:rPr lang="en-IN" smtClean="0"/>
              <a:t>23-02-2023</a:t>
            </a:fld>
            <a:endParaRPr lang="en-IN"/>
          </a:p>
        </p:txBody>
      </p:sp>
      <p:sp>
        <p:nvSpPr>
          <p:cNvPr id="5" name="Footer Placeholder 4">
            <a:extLst>
              <a:ext uri="{FF2B5EF4-FFF2-40B4-BE49-F238E27FC236}">
                <a16:creationId xmlns:a16="http://schemas.microsoft.com/office/drawing/2014/main" id="{848BDECA-F891-4CF5-B52A-CC702009A8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93C4623-1AF8-454D-99D5-63378C6FD1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4BDFE8-4A57-4B42-8C00-651D66A85044}" type="slidenum">
              <a:rPr lang="en-IN" smtClean="0"/>
              <a:t>‹#›</a:t>
            </a:fld>
            <a:endParaRPr lang="en-IN"/>
          </a:p>
        </p:txBody>
      </p:sp>
    </p:spTree>
    <p:extLst>
      <p:ext uri="{BB962C8B-B14F-4D97-AF65-F5344CB8AC3E}">
        <p14:creationId xmlns:p14="http://schemas.microsoft.com/office/powerpoint/2010/main" val="3481629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3CF0-ED38-4407-9C08-7ED2688C6C66}"/>
              </a:ext>
            </a:extLst>
          </p:cNvPr>
          <p:cNvSpPr>
            <a:spLocks noGrp="1"/>
          </p:cNvSpPr>
          <p:nvPr>
            <p:ph type="ctrTitle"/>
          </p:nvPr>
        </p:nvSpPr>
        <p:spPr>
          <a:xfrm>
            <a:off x="1524000" y="2022695"/>
            <a:ext cx="9144000" cy="2387600"/>
          </a:xfrm>
        </p:spPr>
        <p:txBody>
          <a:bodyPr>
            <a:normAutofit/>
          </a:bodyPr>
          <a:lstStyle/>
          <a:p>
            <a:r>
              <a:rPr lang="en-US" sz="5400" b="1" dirty="0">
                <a:latin typeface="Times New Roman" panose="02020603050405020304" pitchFamily="18" charset="0"/>
                <a:cs typeface="Times New Roman" panose="02020603050405020304" pitchFamily="18" charset="0"/>
              </a:rPr>
              <a:t>Issue of Shares:  Problems and Solutions</a:t>
            </a:r>
            <a:endParaRPr lang="en-IN"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9427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A0C229-94A6-4880-A5F5-474C91B991B1}"/>
              </a:ext>
            </a:extLst>
          </p:cNvPr>
          <p:cNvSpPr>
            <a:spLocks noGrp="1"/>
          </p:cNvSpPr>
          <p:nvPr>
            <p:ph idx="1"/>
          </p:nvPr>
        </p:nvSpPr>
        <p:spPr>
          <a:xfrm>
            <a:off x="838200" y="437322"/>
            <a:ext cx="10515600" cy="6109252"/>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c) </a:t>
            </a:r>
            <a:r>
              <a:rPr lang="en-US" b="1" dirty="0">
                <a:latin typeface="Times New Roman" panose="02020603050405020304" pitchFamily="18" charset="0"/>
                <a:cs typeface="Times New Roman" panose="02020603050405020304" pitchFamily="18" charset="0"/>
              </a:rPr>
              <a:t>For making First Call</a:t>
            </a:r>
          </a:p>
          <a:p>
            <a:pPr marL="0" indent="0">
              <a:buNone/>
            </a:pPr>
            <a:r>
              <a:rPr lang="en-US" dirty="0">
                <a:latin typeface="Times New Roman" panose="02020603050405020304" pitchFamily="18" charset="0"/>
                <a:cs typeface="Times New Roman" panose="02020603050405020304" pitchFamily="18" charset="0"/>
              </a:rPr>
              <a:t>Share First Call A/c……………………..Dr.</a:t>
            </a:r>
          </a:p>
          <a:p>
            <a:pPr marL="0" indent="0">
              <a:buNone/>
            </a:pPr>
            <a:r>
              <a:rPr lang="en-US" dirty="0">
                <a:latin typeface="Times New Roman" panose="02020603050405020304" pitchFamily="18" charset="0"/>
                <a:cs typeface="Times New Roman" panose="02020603050405020304" pitchFamily="18" charset="0"/>
              </a:rPr>
              <a:t> To Share Capital A/c</a:t>
            </a:r>
          </a:p>
          <a:p>
            <a:pPr marL="0" indent="0">
              <a:buNone/>
            </a:pPr>
            <a:r>
              <a:rPr lang="en-US" dirty="0">
                <a:latin typeface="Times New Roman" panose="02020603050405020304" pitchFamily="18" charset="0"/>
                <a:cs typeface="Times New Roman" panose="02020603050405020304" pitchFamily="18" charset="0"/>
              </a:rPr>
              <a:t>d) </a:t>
            </a:r>
            <a:r>
              <a:rPr lang="en-US" b="1" dirty="0">
                <a:latin typeface="Times New Roman" panose="02020603050405020304" pitchFamily="18" charset="0"/>
                <a:cs typeface="Times New Roman" panose="02020603050405020304" pitchFamily="18" charset="0"/>
              </a:rPr>
              <a:t>For receipt of First Call Money</a:t>
            </a:r>
          </a:p>
          <a:p>
            <a:pPr marL="0" indent="0">
              <a:buNone/>
            </a:pPr>
            <a:r>
              <a:rPr lang="en-US" dirty="0">
                <a:latin typeface="Times New Roman" panose="02020603050405020304" pitchFamily="18" charset="0"/>
                <a:cs typeface="Times New Roman" panose="02020603050405020304" pitchFamily="18" charset="0"/>
              </a:rPr>
              <a:t>Bank A/c…………………………………Dr.</a:t>
            </a:r>
          </a:p>
          <a:p>
            <a:pPr marL="0" indent="0">
              <a:buNone/>
            </a:pPr>
            <a:r>
              <a:rPr lang="en-US" dirty="0">
                <a:latin typeface="Times New Roman" panose="02020603050405020304" pitchFamily="18" charset="0"/>
                <a:cs typeface="Times New Roman" panose="02020603050405020304" pitchFamily="18" charset="0"/>
              </a:rPr>
              <a:t> To Share First Call A/c</a:t>
            </a:r>
          </a:p>
          <a:p>
            <a:pPr marL="0" indent="0">
              <a:buNone/>
            </a:pPr>
            <a:r>
              <a:rPr lang="en-US" dirty="0">
                <a:latin typeface="Times New Roman" panose="02020603050405020304" pitchFamily="18" charset="0"/>
                <a:cs typeface="Times New Roman" panose="02020603050405020304" pitchFamily="18" charset="0"/>
              </a:rPr>
              <a:t>e) </a:t>
            </a:r>
            <a:r>
              <a:rPr lang="en-US" b="1" dirty="0">
                <a:latin typeface="Times New Roman" panose="02020603050405020304" pitchFamily="18" charset="0"/>
                <a:cs typeface="Times New Roman" panose="02020603050405020304" pitchFamily="18" charset="0"/>
              </a:rPr>
              <a:t>For calls in arrears</a:t>
            </a:r>
          </a:p>
          <a:p>
            <a:pPr marL="0" indent="0">
              <a:buNone/>
            </a:pPr>
            <a:r>
              <a:rPr lang="en-US" dirty="0">
                <a:latin typeface="Times New Roman" panose="02020603050405020304" pitchFamily="18" charset="0"/>
                <a:cs typeface="Times New Roman" panose="02020603050405020304" pitchFamily="18" charset="0"/>
              </a:rPr>
              <a:t>Calls in Arrears A/c……………………..Dr.</a:t>
            </a:r>
          </a:p>
          <a:p>
            <a:pPr marL="0" indent="0">
              <a:buNone/>
            </a:pPr>
            <a:r>
              <a:rPr lang="en-US" dirty="0">
                <a:latin typeface="Times New Roman" panose="02020603050405020304" pitchFamily="18" charset="0"/>
                <a:cs typeface="Times New Roman" panose="02020603050405020304" pitchFamily="18" charset="0"/>
              </a:rPr>
              <a:t> To Share First Call A/c</a:t>
            </a:r>
          </a:p>
          <a:p>
            <a:pPr marL="0" indent="0">
              <a:buNone/>
            </a:pPr>
            <a:r>
              <a:rPr lang="en-US" dirty="0">
                <a:latin typeface="Times New Roman" panose="02020603050405020304" pitchFamily="18" charset="0"/>
                <a:cs typeface="Times New Roman" panose="02020603050405020304" pitchFamily="18" charset="0"/>
              </a:rPr>
              <a:t>f) </a:t>
            </a:r>
            <a:r>
              <a:rPr lang="en-US" b="1" dirty="0">
                <a:latin typeface="Times New Roman" panose="02020603050405020304" pitchFamily="18" charset="0"/>
                <a:cs typeface="Times New Roman" panose="02020603050405020304" pitchFamily="18" charset="0"/>
              </a:rPr>
              <a:t>For receipt if calls in advance</a:t>
            </a:r>
          </a:p>
          <a:p>
            <a:pPr marL="0" indent="0">
              <a:buNone/>
            </a:pPr>
            <a:r>
              <a:rPr lang="en-US" dirty="0">
                <a:latin typeface="Times New Roman" panose="02020603050405020304" pitchFamily="18" charset="0"/>
                <a:cs typeface="Times New Roman" panose="02020603050405020304" pitchFamily="18" charset="0"/>
              </a:rPr>
              <a:t>Bank A/c…………………………………Dr.</a:t>
            </a:r>
          </a:p>
          <a:p>
            <a:pPr marL="0" indent="0">
              <a:buNone/>
            </a:pPr>
            <a:r>
              <a:rPr lang="en-US" dirty="0">
                <a:latin typeface="Times New Roman" panose="02020603050405020304" pitchFamily="18" charset="0"/>
                <a:cs typeface="Times New Roman" panose="02020603050405020304" pitchFamily="18" charset="0"/>
              </a:rPr>
              <a:t> To Calls in Advance A/c</a:t>
            </a:r>
            <a:endParaRPr lang="en-IN" dirty="0"/>
          </a:p>
        </p:txBody>
      </p:sp>
    </p:spTree>
    <p:extLst>
      <p:ext uri="{BB962C8B-B14F-4D97-AF65-F5344CB8AC3E}">
        <p14:creationId xmlns:p14="http://schemas.microsoft.com/office/powerpoint/2010/main" val="2690740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EF921-D188-4B49-B55C-E97728AFD9FF}"/>
              </a:ext>
            </a:extLst>
          </p:cNvPr>
          <p:cNvSpPr>
            <a:spLocks noGrp="1"/>
          </p:cNvSpPr>
          <p:nvPr>
            <p:ph type="title"/>
          </p:nvPr>
        </p:nvSpPr>
        <p:spPr>
          <a:xfrm>
            <a:off x="838200" y="365125"/>
            <a:ext cx="10515600" cy="681797"/>
          </a:xfrm>
        </p:spPr>
        <p:txBody>
          <a:bodyPr>
            <a:normAutofit/>
          </a:bodyPr>
          <a:lstStyle/>
          <a:p>
            <a:r>
              <a:rPr lang="en-US" sz="2800" b="1" dirty="0">
                <a:latin typeface="Times New Roman" panose="02020603050405020304" pitchFamily="18" charset="0"/>
                <a:cs typeface="Times New Roman" panose="02020603050405020304" pitchFamily="18" charset="0"/>
              </a:rPr>
              <a:t>Issue Of Shares To Vendors For Consideration Other Than Cash</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73850E-9ADB-40A9-8EEC-DC2106AA587F}"/>
              </a:ext>
            </a:extLst>
          </p:cNvPr>
          <p:cNvSpPr>
            <a:spLocks noGrp="1"/>
          </p:cNvSpPr>
          <p:nvPr>
            <p:ph idx="1"/>
          </p:nvPr>
        </p:nvSpPr>
        <p:spPr>
          <a:xfrm>
            <a:off x="838200" y="1338470"/>
            <a:ext cx="10515600" cy="4838493"/>
          </a:xfrm>
        </p:spPr>
        <p:txBody>
          <a:bodyPr>
            <a:normAutofit fontScale="92500"/>
          </a:bodyPr>
          <a:lstStyle/>
          <a:p>
            <a:pPr marL="0" indent="0">
              <a:buNone/>
            </a:pPr>
            <a:r>
              <a:rPr lang="en-US" dirty="0">
                <a:latin typeface="Times New Roman" panose="02020603050405020304" pitchFamily="18" charset="0"/>
                <a:cs typeface="Times New Roman" panose="02020603050405020304" pitchFamily="18" charset="0"/>
              </a:rPr>
              <a:t>The following entries are passed in case of such takeover of the business:</a:t>
            </a:r>
          </a:p>
          <a:p>
            <a:pPr marL="0" indent="0">
              <a:buNone/>
            </a:pPr>
            <a:r>
              <a:rPr lang="en-US" b="1" dirty="0">
                <a:latin typeface="Times New Roman" panose="02020603050405020304" pitchFamily="18" charset="0"/>
                <a:cs typeface="Times New Roman" panose="02020603050405020304" pitchFamily="18" charset="0"/>
              </a:rPr>
              <a:t>(a) For recording takeover of the business</a:t>
            </a:r>
          </a:p>
          <a:p>
            <a:pPr marL="0" indent="0">
              <a:buNone/>
            </a:pPr>
            <a:r>
              <a:rPr lang="en-US" dirty="0">
                <a:latin typeface="Times New Roman" panose="02020603050405020304" pitchFamily="18" charset="0"/>
                <a:cs typeface="Times New Roman" panose="02020603050405020304" pitchFamily="18" charset="0"/>
              </a:rPr>
              <a:t>Sundry Assets A/c Dr. </a:t>
            </a:r>
          </a:p>
          <a:p>
            <a:pPr marL="0" indent="0">
              <a:buNone/>
            </a:pPr>
            <a:r>
              <a:rPr lang="en-US" dirty="0">
                <a:latin typeface="Times New Roman" panose="02020603050405020304" pitchFamily="18" charset="0"/>
                <a:cs typeface="Times New Roman" panose="02020603050405020304" pitchFamily="18" charset="0"/>
              </a:rPr>
              <a:t>To Sundry liabilities A/c</a:t>
            </a:r>
          </a:p>
          <a:p>
            <a:pPr marL="0" indent="0">
              <a:buNone/>
            </a:pPr>
            <a:r>
              <a:rPr lang="en-US" dirty="0">
                <a:latin typeface="Times New Roman" panose="02020603050405020304" pitchFamily="18" charset="0"/>
                <a:cs typeface="Times New Roman" panose="02020603050405020304" pitchFamily="18" charset="0"/>
              </a:rPr>
              <a:t>To Vendor A/c</a:t>
            </a:r>
          </a:p>
          <a:p>
            <a:pPr marL="0" indent="0">
              <a:buNone/>
            </a:pPr>
            <a:r>
              <a:rPr lang="en-US" b="1" dirty="0">
                <a:latin typeface="Times New Roman" panose="02020603050405020304" pitchFamily="18" charset="0"/>
                <a:cs typeface="Times New Roman" panose="02020603050405020304" pitchFamily="18" charset="0"/>
              </a:rPr>
              <a:t>(b) For issue of shares to Vendor</a:t>
            </a:r>
          </a:p>
          <a:p>
            <a:pPr marL="0" indent="0">
              <a:buNone/>
            </a:pPr>
            <a:r>
              <a:rPr lang="en-US" dirty="0">
                <a:latin typeface="Times New Roman" panose="02020603050405020304" pitchFamily="18" charset="0"/>
                <a:cs typeface="Times New Roman" panose="02020603050405020304" pitchFamily="18" charset="0"/>
              </a:rPr>
              <a:t>Vendor A/c Dr. </a:t>
            </a:r>
          </a:p>
          <a:p>
            <a:pPr marL="0" indent="0">
              <a:buNone/>
            </a:pPr>
            <a:r>
              <a:rPr lang="en-US" dirty="0">
                <a:latin typeface="Times New Roman" panose="02020603050405020304" pitchFamily="18" charset="0"/>
                <a:cs typeface="Times New Roman" panose="02020603050405020304" pitchFamily="18" charset="0"/>
              </a:rPr>
              <a:t>Discount of Issue of shares A/c Dr. (if any)</a:t>
            </a:r>
          </a:p>
          <a:p>
            <a:pPr marL="0" indent="0">
              <a:buNone/>
            </a:pPr>
            <a:r>
              <a:rPr lang="en-US" dirty="0">
                <a:latin typeface="Times New Roman" panose="02020603050405020304" pitchFamily="18" charset="0"/>
                <a:cs typeface="Times New Roman" panose="02020603050405020304" pitchFamily="18" charset="0"/>
              </a:rPr>
              <a:t>To Share Capital A/c</a:t>
            </a:r>
          </a:p>
          <a:p>
            <a:pPr marL="0" indent="0">
              <a:buNone/>
            </a:pPr>
            <a:r>
              <a:rPr lang="en-US" dirty="0">
                <a:latin typeface="Times New Roman" panose="02020603050405020304" pitchFamily="18" charset="0"/>
                <a:cs typeface="Times New Roman" panose="02020603050405020304" pitchFamily="18" charset="0"/>
              </a:rPr>
              <a:t>To Securities Premium A/c (if any)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304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CEA3-2ED7-4BA5-9B8E-CB7D444B091A}"/>
              </a:ext>
            </a:extLst>
          </p:cNvPr>
          <p:cNvSpPr>
            <a:spLocks noGrp="1"/>
          </p:cNvSpPr>
          <p:nvPr>
            <p:ph type="title"/>
          </p:nvPr>
        </p:nvSpPr>
        <p:spPr>
          <a:xfrm>
            <a:off x="838200" y="365126"/>
            <a:ext cx="10515600" cy="655292"/>
          </a:xfrm>
        </p:spPr>
        <p:txBody>
          <a:bodyPr>
            <a:normAutofit/>
          </a:bodyPr>
          <a:lstStyle/>
          <a:p>
            <a:r>
              <a:rPr lang="en-IN" sz="3600" b="1" dirty="0">
                <a:latin typeface="Times New Roman" panose="02020603050405020304" pitchFamily="18" charset="0"/>
                <a:cs typeface="Times New Roman" panose="02020603050405020304" pitchFamily="18" charset="0"/>
              </a:rPr>
              <a:t>Forfeiture Of Shares</a:t>
            </a:r>
          </a:p>
        </p:txBody>
      </p:sp>
      <p:sp>
        <p:nvSpPr>
          <p:cNvPr id="3" name="Content Placeholder 2">
            <a:extLst>
              <a:ext uri="{FF2B5EF4-FFF2-40B4-BE49-F238E27FC236}">
                <a16:creationId xmlns:a16="http://schemas.microsoft.com/office/drawing/2014/main" id="{110241EA-487C-4E7C-97FA-49E408CE027D}"/>
              </a:ext>
            </a:extLst>
          </p:cNvPr>
          <p:cNvSpPr>
            <a:spLocks noGrp="1"/>
          </p:cNvSpPr>
          <p:nvPr>
            <p:ph idx="1"/>
          </p:nvPr>
        </p:nvSpPr>
        <p:spPr>
          <a:xfrm>
            <a:off x="838200" y="1152939"/>
            <a:ext cx="10515600" cy="5024024"/>
          </a:xfrm>
        </p:spPr>
        <p:txBody>
          <a:bodyPr/>
          <a:lstStyle/>
          <a:p>
            <a:pPr marL="0" indent="0">
              <a:buNone/>
            </a:pPr>
            <a:r>
              <a:rPr lang="en-US" dirty="0">
                <a:latin typeface="Times New Roman" panose="02020603050405020304" pitchFamily="18" charset="0"/>
                <a:cs typeface="Times New Roman" panose="02020603050405020304" pitchFamily="18" charset="0"/>
              </a:rPr>
              <a:t>Share Capital A/c Dr. </a:t>
            </a:r>
          </a:p>
          <a:p>
            <a:pPr marL="0" indent="0">
              <a:buNone/>
            </a:pPr>
            <a:r>
              <a:rPr lang="en-US" dirty="0">
                <a:latin typeface="Times New Roman" panose="02020603050405020304" pitchFamily="18" charset="0"/>
                <a:cs typeface="Times New Roman" panose="02020603050405020304" pitchFamily="18" charset="0"/>
              </a:rPr>
              <a:t>(no of forfeited shares*amount called up per shares)</a:t>
            </a:r>
          </a:p>
          <a:p>
            <a:pPr marL="0" indent="0">
              <a:buNone/>
            </a:pPr>
            <a:r>
              <a:rPr lang="en-US" dirty="0">
                <a:latin typeface="Times New Roman" panose="02020603050405020304" pitchFamily="18" charset="0"/>
                <a:cs typeface="Times New Roman" panose="02020603050405020304" pitchFamily="18" charset="0"/>
              </a:rPr>
              <a:t>Security Premium A/c Dr. </a:t>
            </a:r>
          </a:p>
          <a:p>
            <a:pPr marL="0" indent="0">
              <a:buNone/>
            </a:pPr>
            <a:r>
              <a:rPr lang="en-US" dirty="0">
                <a:latin typeface="Times New Roman" panose="02020603050405020304" pitchFamily="18" charset="0"/>
                <a:cs typeface="Times New Roman" panose="02020603050405020304" pitchFamily="18" charset="0"/>
              </a:rPr>
              <a:t>(to the extent premium not received) </a:t>
            </a:r>
          </a:p>
          <a:p>
            <a:pPr marL="0" indent="0">
              <a:buNone/>
            </a:pPr>
            <a:r>
              <a:rPr lang="en-US" dirty="0">
                <a:latin typeface="Times New Roman" panose="02020603050405020304" pitchFamily="18" charset="0"/>
                <a:cs typeface="Times New Roman" panose="02020603050405020304" pitchFamily="18" charset="0"/>
              </a:rPr>
              <a:t>            To Calls in Arrears A/c</a:t>
            </a:r>
          </a:p>
          <a:p>
            <a:pPr marL="0" indent="0">
              <a:buNone/>
            </a:pPr>
            <a:r>
              <a:rPr lang="en-US" dirty="0">
                <a:latin typeface="Times New Roman" panose="02020603050405020304" pitchFamily="18" charset="0"/>
                <a:cs typeface="Times New Roman" panose="02020603050405020304" pitchFamily="18" charset="0"/>
              </a:rPr>
              <a:t>            To Share Forfeiture A/c</a:t>
            </a:r>
          </a:p>
          <a:p>
            <a:pPr marL="0" indent="0">
              <a:buNone/>
            </a:pPr>
            <a:r>
              <a:rPr lang="en-US" dirty="0">
                <a:latin typeface="Times New Roman" panose="02020603050405020304" pitchFamily="18" charset="0"/>
                <a:cs typeface="Times New Roman" panose="02020603050405020304" pitchFamily="18" charset="0"/>
              </a:rPr>
              <a:t>             (amount received towards share received)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6868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5D10C-664A-43F8-B420-00080C9C0315}"/>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Re-issue Of Forfeited Shares</a:t>
            </a:r>
          </a:p>
        </p:txBody>
      </p:sp>
      <p:sp>
        <p:nvSpPr>
          <p:cNvPr id="3" name="Content Placeholder 2">
            <a:extLst>
              <a:ext uri="{FF2B5EF4-FFF2-40B4-BE49-F238E27FC236}">
                <a16:creationId xmlns:a16="http://schemas.microsoft.com/office/drawing/2014/main" id="{DC77B7AD-A8EA-4935-83F8-B3092D22859D}"/>
              </a:ext>
            </a:extLst>
          </p:cNvPr>
          <p:cNvSpPr>
            <a:spLocks noGrp="1"/>
          </p:cNvSpPr>
          <p:nvPr>
            <p:ph idx="1"/>
          </p:nvPr>
        </p:nvSpPr>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Bank A/c Dr. </a:t>
            </a:r>
          </a:p>
          <a:p>
            <a:pPr marL="0" indent="0">
              <a:buNone/>
            </a:pPr>
            <a:r>
              <a:rPr lang="en-US" dirty="0">
                <a:latin typeface="Times New Roman" panose="02020603050405020304" pitchFamily="18" charset="0"/>
                <a:cs typeface="Times New Roman" panose="02020603050405020304" pitchFamily="18" charset="0"/>
              </a:rPr>
              <a:t>Share Forfeited A/c Dr. </a:t>
            </a:r>
          </a:p>
          <a:p>
            <a:pPr marL="0" indent="0">
              <a:buNone/>
            </a:pPr>
            <a:r>
              <a:rPr lang="en-US" dirty="0">
                <a:latin typeface="Times New Roman" panose="02020603050405020304" pitchFamily="18" charset="0"/>
                <a:cs typeface="Times New Roman" panose="02020603050405020304" pitchFamily="18" charset="0"/>
              </a:rPr>
              <a:t>To Share Capital A/c</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Any profit on reissue of Forfeited shares represents capital profit &amp; hence it should be transferred to capital reserve.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Share Forfeiture A/c Dr. </a:t>
            </a:r>
          </a:p>
          <a:p>
            <a:pPr marL="0" indent="0">
              <a:buNone/>
            </a:pPr>
            <a:r>
              <a:rPr lang="en-US" dirty="0">
                <a:latin typeface="Times New Roman" panose="02020603050405020304" pitchFamily="18" charset="0"/>
                <a:cs typeface="Times New Roman" panose="02020603050405020304" pitchFamily="18" charset="0"/>
              </a:rPr>
              <a:t>To Capital Reserve No.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3181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CCF6E-935A-477F-BD3D-FBD54FB9A7B9}"/>
              </a:ext>
            </a:extLst>
          </p:cNvPr>
          <p:cNvSpPr>
            <a:spLocks noGrp="1"/>
          </p:cNvSpPr>
          <p:nvPr>
            <p:ph type="title"/>
          </p:nvPr>
        </p:nvSpPr>
        <p:spPr>
          <a:xfrm>
            <a:off x="838200" y="113337"/>
            <a:ext cx="10515600" cy="695049"/>
          </a:xfrm>
        </p:spPr>
        <p:txBody>
          <a:bodyPr>
            <a:normAutofit/>
          </a:bodyPr>
          <a:lstStyle/>
          <a:p>
            <a:r>
              <a:rPr lang="en-IN" sz="2800" b="1" dirty="0">
                <a:latin typeface="Times New Roman" panose="02020603050405020304" pitchFamily="18" charset="0"/>
                <a:cs typeface="Times New Roman" panose="02020603050405020304" pitchFamily="18" charset="0"/>
              </a:rPr>
              <a:t>Issue Of Bonus Shares</a:t>
            </a:r>
          </a:p>
        </p:txBody>
      </p:sp>
      <p:sp>
        <p:nvSpPr>
          <p:cNvPr id="3" name="Content Placeholder 2">
            <a:extLst>
              <a:ext uri="{FF2B5EF4-FFF2-40B4-BE49-F238E27FC236}">
                <a16:creationId xmlns:a16="http://schemas.microsoft.com/office/drawing/2014/main" id="{0E9769E9-FE30-4353-A889-C2E66BDB53A8}"/>
              </a:ext>
            </a:extLst>
          </p:cNvPr>
          <p:cNvSpPr>
            <a:spLocks noGrp="1"/>
          </p:cNvSpPr>
          <p:nvPr>
            <p:ph idx="1"/>
          </p:nvPr>
        </p:nvSpPr>
        <p:spPr>
          <a:xfrm>
            <a:off x="838200" y="1232452"/>
            <a:ext cx="10515600" cy="5314122"/>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(1) Declaring the Bonus:</a:t>
            </a:r>
          </a:p>
          <a:p>
            <a:pPr marL="0" indent="0">
              <a:buNone/>
            </a:pPr>
            <a:r>
              <a:rPr lang="en-US" dirty="0">
                <a:latin typeface="Times New Roman" panose="02020603050405020304" pitchFamily="18" charset="0"/>
                <a:cs typeface="Times New Roman" panose="02020603050405020304" pitchFamily="18" charset="0"/>
              </a:rPr>
              <a:t>Capital Redemption Reserve A/c………….…..Dr. </a:t>
            </a:r>
          </a:p>
          <a:p>
            <a:pPr marL="0" indent="0">
              <a:buNone/>
            </a:pPr>
            <a:r>
              <a:rPr lang="en-US" dirty="0">
                <a:latin typeface="Times New Roman" panose="02020603050405020304" pitchFamily="18" charset="0"/>
                <a:cs typeface="Times New Roman" panose="02020603050405020304" pitchFamily="18" charset="0"/>
              </a:rPr>
              <a:t>Securities Premium A/c ………………….……..Dr. </a:t>
            </a:r>
          </a:p>
          <a:p>
            <a:pPr marL="0" indent="0">
              <a:buNone/>
            </a:pPr>
            <a:r>
              <a:rPr lang="en-US" dirty="0">
                <a:latin typeface="Times New Roman" panose="02020603050405020304" pitchFamily="18" charset="0"/>
                <a:cs typeface="Times New Roman" panose="02020603050405020304" pitchFamily="18" charset="0"/>
              </a:rPr>
              <a:t>Capital Reserve A/c………………………..……Dr. </a:t>
            </a:r>
          </a:p>
          <a:p>
            <a:pPr marL="0" indent="0">
              <a:buNone/>
            </a:pPr>
            <a:r>
              <a:rPr lang="en-US" dirty="0">
                <a:latin typeface="Times New Roman" panose="02020603050405020304" pitchFamily="18" charset="0"/>
                <a:cs typeface="Times New Roman" panose="02020603050405020304" pitchFamily="18" charset="0"/>
              </a:rPr>
              <a:t>Investment Allowance A/c …………………….Dr. </a:t>
            </a:r>
          </a:p>
          <a:p>
            <a:pPr marL="0" indent="0">
              <a:buNone/>
            </a:pPr>
            <a:r>
              <a:rPr lang="en-US" dirty="0">
                <a:latin typeface="Times New Roman" panose="02020603050405020304" pitchFamily="18" charset="0"/>
                <a:cs typeface="Times New Roman" panose="02020603050405020304" pitchFamily="18" charset="0"/>
              </a:rPr>
              <a:t>Development Rebate Reserve A/c …………..Dr. </a:t>
            </a:r>
          </a:p>
          <a:p>
            <a:pPr marL="0" indent="0">
              <a:buNone/>
            </a:pPr>
            <a:r>
              <a:rPr lang="en-US" dirty="0">
                <a:latin typeface="Times New Roman" panose="02020603050405020304" pitchFamily="18" charset="0"/>
                <a:cs typeface="Times New Roman" panose="02020603050405020304" pitchFamily="18" charset="0"/>
              </a:rPr>
              <a:t>General Reserve A/c…………………………….Dr. </a:t>
            </a:r>
          </a:p>
          <a:p>
            <a:pPr marL="0" indent="0">
              <a:buNone/>
            </a:pPr>
            <a:r>
              <a:rPr lang="en-US" dirty="0">
                <a:latin typeface="Times New Roman" panose="02020603050405020304" pitchFamily="18" charset="0"/>
                <a:cs typeface="Times New Roman" panose="02020603050405020304" pitchFamily="18" charset="0"/>
              </a:rPr>
              <a:t>P&amp;L A/c….………………………………………..Dr. </a:t>
            </a:r>
          </a:p>
          <a:p>
            <a:pPr marL="0" indent="0">
              <a:buNone/>
            </a:pPr>
            <a:r>
              <a:rPr lang="en-US" dirty="0">
                <a:latin typeface="Times New Roman" panose="02020603050405020304" pitchFamily="18" charset="0"/>
                <a:cs typeface="Times New Roman" panose="02020603050405020304" pitchFamily="18" charset="0"/>
              </a:rPr>
              <a:t>                     To Bonus to Equity Shareholders A/c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4145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885A40-304E-4AF8-B25B-ECE371824CBD}"/>
              </a:ext>
            </a:extLst>
          </p:cNvPr>
          <p:cNvSpPr>
            <a:spLocks noGrp="1"/>
          </p:cNvSpPr>
          <p:nvPr>
            <p:ph idx="1"/>
          </p:nvPr>
        </p:nvSpPr>
        <p:spPr>
          <a:xfrm>
            <a:off x="838200" y="993913"/>
            <a:ext cx="10515600" cy="5183050"/>
          </a:xfrm>
        </p:spPr>
        <p:txBody>
          <a:bodyPr>
            <a:normAutofit/>
          </a:bodyPr>
          <a:lstStyle/>
          <a:p>
            <a:pPr marL="0" indent="0">
              <a:buNone/>
            </a:pPr>
            <a:r>
              <a:rPr lang="en-US" sz="3200" b="1" dirty="0">
                <a:latin typeface="Times New Roman" panose="02020603050405020304" pitchFamily="18" charset="0"/>
                <a:cs typeface="Times New Roman" panose="02020603050405020304" pitchFamily="18" charset="0"/>
              </a:rPr>
              <a:t>(2) Issue of Bonus Shares:</a:t>
            </a:r>
          </a:p>
          <a:p>
            <a:pPr marL="0" indent="0">
              <a:buNone/>
            </a:pPr>
            <a:r>
              <a:rPr lang="en-US" sz="3200" dirty="0">
                <a:latin typeface="Times New Roman" panose="02020603050405020304" pitchFamily="18" charset="0"/>
                <a:cs typeface="Times New Roman" panose="02020603050405020304" pitchFamily="18" charset="0"/>
              </a:rPr>
              <a:t>Bonus to Equity Shareholders A/c ……………Dr. </a:t>
            </a:r>
          </a:p>
          <a:p>
            <a:pPr marL="0" indent="0">
              <a:buNone/>
            </a:pPr>
            <a:r>
              <a:rPr lang="en-US" sz="3200" dirty="0">
                <a:latin typeface="Times New Roman" panose="02020603050405020304" pitchFamily="18" charset="0"/>
                <a:cs typeface="Times New Roman" panose="02020603050405020304" pitchFamily="18" charset="0"/>
              </a:rPr>
              <a:t>To Equity Share Capital A/c </a:t>
            </a:r>
          </a:p>
          <a:p>
            <a:pPr marL="0" indent="0">
              <a:buNone/>
            </a:pPr>
            <a:r>
              <a:rPr lang="en-US" sz="3200" b="1" dirty="0">
                <a:latin typeface="Times New Roman" panose="02020603050405020304" pitchFamily="18" charset="0"/>
                <a:cs typeface="Times New Roman" panose="02020603050405020304" pitchFamily="18" charset="0"/>
              </a:rPr>
              <a:t>Adjusting Call Made Against bonus declared</a:t>
            </a:r>
          </a:p>
          <a:p>
            <a:pPr marL="0" indent="0">
              <a:buNone/>
            </a:pPr>
            <a:r>
              <a:rPr lang="en-US" sz="3200" dirty="0">
                <a:latin typeface="Times New Roman" panose="02020603050405020304" pitchFamily="18" charset="0"/>
                <a:cs typeface="Times New Roman" panose="02020603050405020304" pitchFamily="18" charset="0"/>
              </a:rPr>
              <a:t>Bonus to equity shareholders A/c …………Dr. </a:t>
            </a:r>
          </a:p>
          <a:p>
            <a:pPr marL="0" indent="0">
              <a:buNone/>
            </a:pPr>
            <a:r>
              <a:rPr lang="en-US" sz="3200" dirty="0">
                <a:latin typeface="Times New Roman" panose="02020603050405020304" pitchFamily="18" charset="0"/>
                <a:cs typeface="Times New Roman" panose="02020603050405020304" pitchFamily="18" charset="0"/>
              </a:rPr>
              <a:t>To Equity Share Call A/c </a:t>
            </a:r>
            <a:endParaRPr lang="en-IN" sz="3200" dirty="0">
              <a:latin typeface="Times New Roman" panose="02020603050405020304" pitchFamily="18" charset="0"/>
              <a:cs typeface="Times New Roman" panose="02020603050405020304" pitchFamily="18" charset="0"/>
            </a:endParaRPr>
          </a:p>
          <a:p>
            <a:pPr marL="0" indent="0">
              <a:buNone/>
            </a:pPr>
            <a:endParaRPr lang="en-IN" sz="3200" dirty="0"/>
          </a:p>
        </p:txBody>
      </p:sp>
    </p:spTree>
    <p:extLst>
      <p:ext uri="{BB962C8B-B14F-4D97-AF65-F5344CB8AC3E}">
        <p14:creationId xmlns:p14="http://schemas.microsoft.com/office/powerpoint/2010/main" val="2568111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0239F-0123-48A8-A2BA-C80E971D8B40}"/>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Problem 1</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B1A543-9FD1-45E7-8041-481A5358B933}"/>
              </a:ext>
            </a:extLst>
          </p:cNvPr>
          <p:cNvSpPr>
            <a:spLocks noGrp="1"/>
          </p:cNvSpPr>
          <p:nvPr>
            <p:ph idx="1"/>
          </p:nvPr>
        </p:nvSpPr>
        <p:spPr>
          <a:xfrm>
            <a:off x="838200" y="1690688"/>
            <a:ext cx="10515600" cy="4486275"/>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Ashok Ltd. invited application for 15,000 shares of Rs.100/-</a:t>
            </a:r>
          </a:p>
          <a:p>
            <a:pPr marL="0" indent="0">
              <a:buNone/>
            </a:pPr>
            <a:r>
              <a:rPr lang="en-US" dirty="0">
                <a:latin typeface="Times New Roman" panose="02020603050405020304" pitchFamily="18" charset="0"/>
                <a:cs typeface="Times New Roman" panose="02020603050405020304" pitchFamily="18" charset="0"/>
              </a:rPr>
              <a:t>each. The share amount was payable as under –</a:t>
            </a:r>
          </a:p>
          <a:p>
            <a:pPr marL="0" indent="0">
              <a:buNone/>
            </a:pPr>
            <a:r>
              <a:rPr lang="en-US" dirty="0">
                <a:latin typeface="Times New Roman" panose="02020603050405020304" pitchFamily="18" charset="0"/>
                <a:cs typeface="Times New Roman" panose="02020603050405020304" pitchFamily="18" charset="0"/>
              </a:rPr>
              <a:t>Rs.20/- on Application</a:t>
            </a:r>
          </a:p>
          <a:p>
            <a:pPr marL="0" indent="0">
              <a:buNone/>
            </a:pPr>
            <a:r>
              <a:rPr lang="en-US" dirty="0">
                <a:latin typeface="Times New Roman" panose="02020603050405020304" pitchFamily="18" charset="0"/>
                <a:cs typeface="Times New Roman" panose="02020603050405020304" pitchFamily="18" charset="0"/>
              </a:rPr>
              <a:t>Rs.30/- on Allotment</a:t>
            </a:r>
          </a:p>
          <a:p>
            <a:pPr marL="0" indent="0">
              <a:buNone/>
            </a:pPr>
            <a:r>
              <a:rPr lang="en-US" dirty="0">
                <a:latin typeface="Times New Roman" panose="02020603050405020304" pitchFamily="18" charset="0"/>
                <a:cs typeface="Times New Roman" panose="02020603050405020304" pitchFamily="18" charset="0"/>
              </a:rPr>
              <a:t>Rs.20/- on First Call &amp;</a:t>
            </a:r>
          </a:p>
          <a:p>
            <a:pPr marL="0" indent="0">
              <a:buNone/>
            </a:pPr>
            <a:r>
              <a:rPr lang="en-US" dirty="0">
                <a:latin typeface="Times New Roman" panose="02020603050405020304" pitchFamily="18" charset="0"/>
                <a:cs typeface="Times New Roman" panose="02020603050405020304" pitchFamily="18" charset="0"/>
              </a:rPr>
              <a:t>Rs.30/- on Final Call</a:t>
            </a:r>
          </a:p>
          <a:p>
            <a:pPr marL="0" indent="0">
              <a:buNone/>
            </a:pPr>
            <a:r>
              <a:rPr lang="en-US" dirty="0">
                <a:latin typeface="Times New Roman" panose="02020603050405020304" pitchFamily="18" charset="0"/>
                <a:cs typeface="Times New Roman" panose="02020603050405020304" pitchFamily="18" charset="0"/>
              </a:rPr>
              <a:t>Applications were received for 10,000 shares. An applications were accepted by the directors. All moneys were called and duly received. Pass necessary journal entries.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1825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19B2D-C060-4833-AF23-F8E0A9A2DAC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 2 </a:t>
            </a:r>
            <a:br>
              <a:rPr lang="en-US" b="1" dirty="0">
                <a:latin typeface="Times New Roman" panose="02020603050405020304" pitchFamily="18" charset="0"/>
                <a:cs typeface="Times New Roman" panose="02020603050405020304" pitchFamily="18" charset="0"/>
              </a:rPr>
            </a:br>
            <a:endParaRPr lang="en-IN" b="1" dirty="0"/>
          </a:p>
        </p:txBody>
      </p:sp>
      <p:sp>
        <p:nvSpPr>
          <p:cNvPr id="3" name="Content Placeholder 2">
            <a:extLst>
              <a:ext uri="{FF2B5EF4-FFF2-40B4-BE49-F238E27FC236}">
                <a16:creationId xmlns:a16="http://schemas.microsoft.com/office/drawing/2014/main" id="{C0117D95-C223-4929-B300-676A49E38F55}"/>
              </a:ext>
            </a:extLst>
          </p:cNvPr>
          <p:cNvSpPr>
            <a:spLocks noGrp="1"/>
          </p:cNvSpPr>
          <p:nvPr>
            <p:ph idx="1"/>
          </p:nvPr>
        </p:nvSpPr>
        <p:spPr>
          <a:xfrm>
            <a:off x="838200" y="1325216"/>
            <a:ext cx="10515600" cy="5380383"/>
          </a:xfrm>
        </p:spPr>
        <p:txBody>
          <a:bodyPr>
            <a:normAutofit/>
          </a:bodyPr>
          <a:lstStyle/>
          <a:p>
            <a:pPr marL="0" indent="0" algn="just">
              <a:lnSpc>
                <a:spcPct val="120000"/>
              </a:lnSpc>
              <a:buNone/>
            </a:pPr>
            <a:r>
              <a:rPr lang="en-US" dirty="0">
                <a:latin typeface="Times New Roman" panose="02020603050405020304" pitchFamily="18" charset="0"/>
                <a:cs typeface="Times New Roman" panose="02020603050405020304" pitchFamily="18" charset="0"/>
              </a:rPr>
              <a:t>Rich Limited bought machine of Rs. 55000;furniture of Rs 45000;land of Rs 90000 with sundry liabilities of Rs. 15000 at settled price of Rs. 165000 from Poor Ltd. To be paid by issue of equity shares of Rs. 10 each.</a:t>
            </a:r>
          </a:p>
          <a:p>
            <a:pPr marL="0" indent="0" algn="just">
              <a:lnSpc>
                <a:spcPct val="120000"/>
              </a:lnSpc>
              <a:buNone/>
            </a:pPr>
            <a:r>
              <a:rPr lang="en-US" dirty="0">
                <a:latin typeface="Times New Roman" panose="02020603050405020304" pitchFamily="18" charset="0"/>
                <a:cs typeface="Times New Roman" panose="02020603050405020304" pitchFamily="18" charset="0"/>
              </a:rPr>
              <a:t>Record necessary Journal Entries as per following situations:</a:t>
            </a:r>
          </a:p>
          <a:p>
            <a:pPr marL="571500" indent="-571500" algn="just">
              <a:lnSpc>
                <a:spcPct val="120000"/>
              </a:lnSpc>
              <a:buFont typeface="+mj-lt"/>
              <a:buAutoNum type="romanLcPeriod"/>
            </a:pPr>
            <a:r>
              <a:rPr lang="en-US" dirty="0">
                <a:latin typeface="Times New Roman" panose="02020603050405020304" pitchFamily="18" charset="0"/>
                <a:cs typeface="Times New Roman" panose="02020603050405020304" pitchFamily="18" charset="0"/>
              </a:rPr>
              <a:t>Shares are issued at par.</a:t>
            </a:r>
          </a:p>
          <a:p>
            <a:pPr marL="571500" indent="-571500" algn="just">
              <a:lnSpc>
                <a:spcPct val="120000"/>
              </a:lnSpc>
              <a:buFont typeface="+mj-lt"/>
              <a:buAutoNum type="romanLcPeriod"/>
            </a:pPr>
            <a:r>
              <a:rPr lang="en-US" dirty="0">
                <a:latin typeface="Times New Roman" panose="02020603050405020304" pitchFamily="18" charset="0"/>
                <a:cs typeface="Times New Roman" panose="02020603050405020304" pitchFamily="18" charset="0"/>
              </a:rPr>
              <a:t>Shares are issued at 10% premium.</a:t>
            </a:r>
          </a:p>
          <a:p>
            <a:pPr marL="571500" indent="-571500" algn="just">
              <a:lnSpc>
                <a:spcPct val="120000"/>
              </a:lnSpc>
              <a:buFont typeface="+mj-lt"/>
              <a:buAutoNum type="romanLcPeriod"/>
            </a:pPr>
            <a:endParaRPr lang="en-US" dirty="0">
              <a:latin typeface="Times New Roman" panose="02020603050405020304" pitchFamily="18" charset="0"/>
              <a:cs typeface="Times New Roman" panose="02020603050405020304" pitchFamily="18" charset="0"/>
            </a:endParaRPr>
          </a:p>
          <a:p>
            <a:pPr marL="0" indent="0" algn="just">
              <a:lnSpc>
                <a:spcPct val="12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2777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E6C23-3B88-443B-873E-B31D9213439D}"/>
              </a:ext>
            </a:extLst>
          </p:cNvPr>
          <p:cNvSpPr>
            <a:spLocks noGrp="1"/>
          </p:cNvSpPr>
          <p:nvPr>
            <p:ph type="title"/>
          </p:nvPr>
        </p:nvSpPr>
        <p:spPr>
          <a:xfrm>
            <a:off x="838200" y="365126"/>
            <a:ext cx="10515600" cy="907084"/>
          </a:xfrm>
        </p:spPr>
        <p:txBody>
          <a:bodyPr/>
          <a:lstStyle/>
          <a:p>
            <a:r>
              <a:rPr lang="en-US" b="1" dirty="0"/>
              <a:t>Problem 3</a:t>
            </a:r>
            <a:endParaRPr lang="en-IN" b="1" dirty="0"/>
          </a:p>
        </p:txBody>
      </p:sp>
      <p:sp>
        <p:nvSpPr>
          <p:cNvPr id="3" name="Content Placeholder 2">
            <a:extLst>
              <a:ext uri="{FF2B5EF4-FFF2-40B4-BE49-F238E27FC236}">
                <a16:creationId xmlns:a16="http://schemas.microsoft.com/office/drawing/2014/main" id="{0285E4FB-77FE-40F7-802D-BF54837E5C90}"/>
              </a:ext>
            </a:extLst>
          </p:cNvPr>
          <p:cNvSpPr>
            <a:spLocks noGrp="1"/>
          </p:cNvSpPr>
          <p:nvPr>
            <p:ph idx="1"/>
          </p:nvPr>
        </p:nvSpPr>
        <p:spPr>
          <a:xfrm>
            <a:off x="838200" y="1537252"/>
            <a:ext cx="10515600" cy="4639711"/>
          </a:xfrm>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Charm limited has been incorporated with authorized capital of Rs 200000 divided into 20000 shares of Rs. 10 each. It offers its 15000 shares for public subscription on the following conditions:</a:t>
            </a:r>
          </a:p>
          <a:p>
            <a:pPr marL="0" indent="0" algn="just">
              <a:buNone/>
            </a:pPr>
            <a:r>
              <a:rPr lang="en-US" dirty="0">
                <a:latin typeface="Times New Roman" panose="02020603050405020304" pitchFamily="18" charset="0"/>
                <a:cs typeface="Times New Roman" panose="02020603050405020304" pitchFamily="18" charset="0"/>
              </a:rPr>
              <a:t>Application – Rs 3 per share</a:t>
            </a:r>
          </a:p>
          <a:p>
            <a:pPr marL="0" indent="0" algn="just">
              <a:buNone/>
            </a:pPr>
            <a:r>
              <a:rPr lang="en-US" dirty="0">
                <a:latin typeface="Times New Roman" panose="02020603050405020304" pitchFamily="18" charset="0"/>
                <a:cs typeface="Times New Roman" panose="02020603050405020304" pitchFamily="18" charset="0"/>
              </a:rPr>
              <a:t>Allotment – Rs 2 per share</a:t>
            </a:r>
          </a:p>
          <a:p>
            <a:pPr marL="0" indent="0" algn="just">
              <a:buNone/>
            </a:pPr>
            <a:r>
              <a:rPr lang="en-US" dirty="0">
                <a:latin typeface="Times New Roman" panose="02020603050405020304" pitchFamily="18" charset="0"/>
                <a:cs typeface="Times New Roman" panose="02020603050405020304" pitchFamily="18" charset="0"/>
              </a:rPr>
              <a:t>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and final call – Rs 5 per share</a:t>
            </a:r>
          </a:p>
          <a:p>
            <a:pPr marL="0" indent="0" algn="just">
              <a:buNone/>
            </a:pPr>
            <a:r>
              <a:rPr lang="en-US" dirty="0">
                <a:latin typeface="Times New Roman" panose="02020603050405020304" pitchFamily="18" charset="0"/>
                <a:cs typeface="Times New Roman" panose="02020603050405020304" pitchFamily="18" charset="0"/>
              </a:rPr>
              <a:t>Company received all the applications and shares duly allotted but when allotment is made  a shareholder could not pay on his holding of 100 shares and on his subsequent failure to pay first call his shares were forfeited and reissued for Rs. 9 per share as fully paid up. Pass necessary journal entries.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7640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771F8-F5DA-492C-A225-4F389751564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D44DFEC-12DF-426A-BB0A-15CE09376D9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89725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27444-A1CC-47C9-8F35-8D6FA1AEDAF7}"/>
              </a:ext>
            </a:extLst>
          </p:cNvPr>
          <p:cNvSpPr>
            <a:spLocks noGrp="1"/>
          </p:cNvSpPr>
          <p:nvPr>
            <p:ph type="title"/>
          </p:nvPr>
        </p:nvSpPr>
        <p:spPr>
          <a:xfrm>
            <a:off x="838200" y="365125"/>
            <a:ext cx="10515600" cy="867327"/>
          </a:xfrm>
        </p:spPr>
        <p:txBody>
          <a:bodyPr>
            <a:normAutofit/>
          </a:bodyPr>
          <a:lstStyle/>
          <a:p>
            <a:r>
              <a:rPr lang="en-IN" sz="4000" b="1" dirty="0">
                <a:latin typeface="Times New Roman" panose="02020603050405020304" pitchFamily="18" charset="0"/>
                <a:cs typeface="Times New Roman" panose="02020603050405020304" pitchFamily="18" charset="0"/>
              </a:rPr>
              <a:t>Share Capital</a:t>
            </a:r>
          </a:p>
        </p:txBody>
      </p:sp>
      <p:sp>
        <p:nvSpPr>
          <p:cNvPr id="3" name="Content Placeholder 2">
            <a:extLst>
              <a:ext uri="{FF2B5EF4-FFF2-40B4-BE49-F238E27FC236}">
                <a16:creationId xmlns:a16="http://schemas.microsoft.com/office/drawing/2014/main" id="{3FA94B4C-FD59-49EF-8C28-AD1CD8E783E4}"/>
              </a:ext>
            </a:extLst>
          </p:cNvPr>
          <p:cNvSpPr>
            <a:spLocks noGrp="1"/>
          </p:cNvSpPr>
          <p:nvPr>
            <p:ph idx="1"/>
          </p:nvPr>
        </p:nvSpPr>
        <p:spPr>
          <a:xfrm>
            <a:off x="838200" y="1457739"/>
            <a:ext cx="10515600" cy="5035136"/>
          </a:xfrm>
        </p:spPr>
        <p:txBody>
          <a:bodyPr>
            <a:normAutofit/>
          </a:bodyPr>
          <a:lstStyle/>
          <a:p>
            <a:pPr marL="0" indent="0" algn="just">
              <a:lnSpc>
                <a:spcPct val="100000"/>
              </a:lnSpc>
              <a:buNone/>
            </a:pPr>
            <a:r>
              <a:rPr lang="en-US" b="1" dirty="0" err="1">
                <a:latin typeface="Times New Roman" panose="02020603050405020304" pitchFamily="18" charset="0"/>
                <a:cs typeface="Times New Roman" panose="02020603050405020304" pitchFamily="18" charset="0"/>
              </a:rPr>
              <a:t>Authorised</a:t>
            </a:r>
            <a:r>
              <a:rPr lang="en-US" b="1" dirty="0">
                <a:latin typeface="Times New Roman" panose="02020603050405020304" pitchFamily="18" charset="0"/>
                <a:cs typeface="Times New Roman" panose="02020603050405020304" pitchFamily="18" charset="0"/>
              </a:rPr>
              <a:t> Capital: </a:t>
            </a:r>
            <a:r>
              <a:rPr lang="en-US" dirty="0">
                <a:latin typeface="Times New Roman" panose="02020603050405020304" pitchFamily="18" charset="0"/>
                <a:cs typeface="Times New Roman" panose="02020603050405020304" pitchFamily="18" charset="0"/>
              </a:rPr>
              <a:t>This is the Maximum Capital which the company can raise in its life time. This is mentioned in the Memorandum of the Association of the Company. This is also called as Registered Capital or Nominal Capital. </a:t>
            </a:r>
          </a:p>
          <a:p>
            <a:pPr marL="0" indent="0" algn="just">
              <a:lnSpc>
                <a:spcPct val="100000"/>
              </a:lnSpc>
              <a:buNone/>
            </a:pPr>
            <a:r>
              <a:rPr lang="en-US" b="1" dirty="0">
                <a:latin typeface="Times New Roman" panose="02020603050405020304" pitchFamily="18" charset="0"/>
                <a:cs typeface="Times New Roman" panose="02020603050405020304" pitchFamily="18" charset="0"/>
              </a:rPr>
              <a:t>Issued Capital: </a:t>
            </a:r>
            <a:r>
              <a:rPr lang="en-US" dirty="0">
                <a:latin typeface="Times New Roman" panose="02020603050405020304" pitchFamily="18" charset="0"/>
                <a:cs typeface="Times New Roman" panose="02020603050405020304" pitchFamily="18" charset="0"/>
              </a:rPr>
              <a:t>Part of the </a:t>
            </a:r>
            <a:r>
              <a:rPr lang="en-US" dirty="0" err="1">
                <a:latin typeface="Times New Roman" panose="02020603050405020304" pitchFamily="18" charset="0"/>
                <a:cs typeface="Times New Roman" panose="02020603050405020304" pitchFamily="18" charset="0"/>
              </a:rPr>
              <a:t>Authorised</a:t>
            </a:r>
            <a:r>
              <a:rPr lang="en-US" dirty="0">
                <a:latin typeface="Times New Roman" panose="02020603050405020304" pitchFamily="18" charset="0"/>
                <a:cs typeface="Times New Roman" panose="02020603050405020304" pitchFamily="18" charset="0"/>
              </a:rPr>
              <a:t> Capital which is issued to the public for Subscription is called as Issued Capital. </a:t>
            </a:r>
          </a:p>
          <a:p>
            <a:pPr marL="0" indent="0" algn="just">
              <a:lnSpc>
                <a:spcPct val="100000"/>
              </a:lnSpc>
              <a:buNone/>
            </a:pPr>
            <a:r>
              <a:rPr lang="en-US" b="1" dirty="0">
                <a:latin typeface="Times New Roman" panose="02020603050405020304" pitchFamily="18" charset="0"/>
                <a:cs typeface="Times New Roman" panose="02020603050405020304" pitchFamily="18" charset="0"/>
              </a:rPr>
              <a:t>Subscribed Capital: </a:t>
            </a:r>
            <a:r>
              <a:rPr lang="en-US" dirty="0">
                <a:latin typeface="Times New Roman" panose="02020603050405020304" pitchFamily="18" charset="0"/>
                <a:cs typeface="Times New Roman" panose="02020603050405020304" pitchFamily="18" charset="0"/>
              </a:rPr>
              <a:t>The issued Capital may not be fully subscribed by the public. Subscribed Capital is that part of issued Capital which has been taken off by the public i.e. the capital for which applications are received from the public.</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7669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F6107-EE6B-434D-B73B-9E0518CB5D4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23EF7D1-0102-4B23-BC11-AA4E6A458E4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20353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465DD0-46F6-410F-A29B-D795306F6587}"/>
              </a:ext>
            </a:extLst>
          </p:cNvPr>
          <p:cNvSpPr>
            <a:spLocks noGrp="1"/>
          </p:cNvSpPr>
          <p:nvPr>
            <p:ph idx="1"/>
          </p:nvPr>
        </p:nvSpPr>
        <p:spPr>
          <a:xfrm>
            <a:off x="838200" y="450574"/>
            <a:ext cx="10515600" cy="5950226"/>
          </a:xfrm>
        </p:spPr>
        <p:txBody>
          <a:bodyPr>
            <a:normAutofit fontScale="85000" lnSpcReduction="20000"/>
          </a:bodyPr>
          <a:lstStyle/>
          <a:p>
            <a:pPr marL="0" indent="0" algn="just">
              <a:lnSpc>
                <a:spcPct val="110000"/>
              </a:lnSpc>
              <a:buNone/>
            </a:pPr>
            <a:r>
              <a:rPr lang="en-US" b="1" dirty="0">
                <a:latin typeface="Times New Roman" panose="02020603050405020304" pitchFamily="18" charset="0"/>
                <a:cs typeface="Times New Roman" panose="02020603050405020304" pitchFamily="18" charset="0"/>
              </a:rPr>
              <a:t>Called – up Capital: </a:t>
            </a:r>
            <a:r>
              <a:rPr lang="en-US" dirty="0">
                <a:latin typeface="Times New Roman" panose="02020603050405020304" pitchFamily="18" charset="0"/>
                <a:cs typeface="Times New Roman" panose="02020603050405020304" pitchFamily="18" charset="0"/>
              </a:rPr>
              <a:t>The Company may not need to receive the entire amount of </a:t>
            </a:r>
            <a:r>
              <a:rPr lang="en-US">
                <a:latin typeface="Times New Roman" panose="02020603050405020304" pitchFamily="18" charset="0"/>
                <a:cs typeface="Times New Roman" panose="02020603050405020304" pitchFamily="18" charset="0"/>
              </a:rPr>
              <a:t>capital at </a:t>
            </a:r>
            <a:r>
              <a:rPr lang="en-US" dirty="0">
                <a:latin typeface="Times New Roman" panose="02020603050405020304" pitchFamily="18" charset="0"/>
                <a:cs typeface="Times New Roman" panose="02020603050405020304" pitchFamily="18" charset="0"/>
              </a:rPr>
              <a:t>once. It may call up only part of the subscribed capital as and when needed in installments. Called – up Capital is the part of subscribed capital which the company has actually called upon the shareholders to pay. Called – up Capital includes the amount paid by the shareholder from time to time on application, on allotment, on various calls such as First Call, Second Call, Final Call etc. The remaining part of subscribe capital not yet called up is known as Uncalled Capital. The Uncalled Capital may be converted, by passing a special resolution, into Reserve Capital, Reserve Capital can be called up only in case of winding up of the company, to meet the liabilities arising then. </a:t>
            </a:r>
          </a:p>
          <a:p>
            <a:pPr marL="0" indent="0" algn="just">
              <a:lnSpc>
                <a:spcPct val="110000"/>
              </a:lnSpc>
              <a:buNone/>
            </a:pPr>
            <a:endParaRPr lang="en-US" dirty="0">
              <a:latin typeface="Times New Roman" panose="02020603050405020304" pitchFamily="18" charset="0"/>
              <a:cs typeface="Times New Roman" panose="02020603050405020304" pitchFamily="18" charset="0"/>
            </a:endParaRPr>
          </a:p>
          <a:p>
            <a:pPr marL="0" indent="0" algn="just">
              <a:lnSpc>
                <a:spcPct val="110000"/>
              </a:lnSpc>
              <a:buNone/>
            </a:pPr>
            <a:r>
              <a:rPr lang="en-US" b="1" dirty="0">
                <a:latin typeface="Times New Roman" panose="02020603050405020304" pitchFamily="18" charset="0"/>
                <a:cs typeface="Times New Roman" panose="02020603050405020304" pitchFamily="18" charset="0"/>
              </a:rPr>
              <a:t>Paid-up Capital: </a:t>
            </a:r>
            <a:r>
              <a:rPr lang="en-US" dirty="0">
                <a:latin typeface="Times New Roman" panose="02020603050405020304" pitchFamily="18" charset="0"/>
                <a:cs typeface="Times New Roman" panose="02020603050405020304" pitchFamily="18" charset="0"/>
              </a:rPr>
              <a:t>The Called-up Capital may not be fully paid. Some Shareholders may pay only part of the amount required to be paid or may not pay at all. Paid-up Capital is the part of called-up capital which is actually paid by the shareholders. The remaining part indicates the default in payment of calls by some shareholders, known as Calls in Arrears. Thus, Paid-up Capital is Called-up Capital – Calls in Arrears.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9113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EAC1-897B-4699-81AC-806FDE2FB9E4}"/>
              </a:ext>
            </a:extLst>
          </p:cNvPr>
          <p:cNvSpPr>
            <a:spLocks noGrp="1"/>
          </p:cNvSpPr>
          <p:nvPr>
            <p:ph type="title"/>
          </p:nvPr>
        </p:nvSpPr>
        <p:spPr>
          <a:xfrm>
            <a:off x="838200" y="365126"/>
            <a:ext cx="10515600" cy="615536"/>
          </a:xfrm>
        </p:spPr>
        <p:txBody>
          <a:bodyPr>
            <a:normAutofit/>
          </a:bodyPr>
          <a:lstStyle/>
          <a:p>
            <a:r>
              <a:rPr lang="en-US" sz="3200" b="1" dirty="0">
                <a:latin typeface="Times New Roman" panose="02020603050405020304" pitchFamily="18" charset="0"/>
                <a:cs typeface="Times New Roman" panose="02020603050405020304" pitchFamily="18" charset="0"/>
              </a:rPr>
              <a:t>Procedure For Issue Of Shares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015F3C-E7ED-4286-9807-3519FB5A4B79}"/>
              </a:ext>
            </a:extLst>
          </p:cNvPr>
          <p:cNvSpPr>
            <a:spLocks noGrp="1"/>
          </p:cNvSpPr>
          <p:nvPr>
            <p:ph idx="1"/>
          </p:nvPr>
        </p:nvSpPr>
        <p:spPr>
          <a:xfrm>
            <a:off x="838200" y="980662"/>
            <a:ext cx="10515600" cy="5512212"/>
          </a:xfrm>
        </p:spPr>
        <p:txBody>
          <a:bodyPr>
            <a:normAutofit fontScale="77500" lnSpcReduction="20000"/>
          </a:bodyPr>
          <a:lstStyle/>
          <a:p>
            <a:pPr marL="0" indent="0" algn="just">
              <a:lnSpc>
                <a:spcPct val="120000"/>
              </a:lnSpc>
              <a:buNone/>
            </a:pPr>
            <a:r>
              <a:rPr lang="en-US" b="1" dirty="0">
                <a:latin typeface="Times New Roman" panose="02020603050405020304" pitchFamily="18" charset="0"/>
                <a:cs typeface="Times New Roman" panose="02020603050405020304" pitchFamily="18" charset="0"/>
              </a:rPr>
              <a:t>Issue of Prospectus: </a:t>
            </a:r>
            <a:r>
              <a:rPr lang="en-US" dirty="0">
                <a:latin typeface="Times New Roman" panose="02020603050405020304" pitchFamily="18" charset="0"/>
                <a:cs typeface="Times New Roman" panose="02020603050405020304" pitchFamily="18" charset="0"/>
              </a:rPr>
              <a:t>Whenever shares are to be issued to the public the company must issue a prospectus. Prospectus means an open invitation to the public to take up the shares of the company thus a private company need not issue prospectus. Even a Public Company issuing </a:t>
            </a:r>
            <a:r>
              <a:rPr lang="en-US" dirty="0" err="1">
                <a:latin typeface="Times New Roman" panose="02020603050405020304" pitchFamily="18" charset="0"/>
                <a:cs typeface="Times New Roman" panose="02020603050405020304" pitchFamily="18" charset="0"/>
              </a:rPr>
              <a:t>it‟s</a:t>
            </a:r>
            <a:r>
              <a:rPr lang="en-US" dirty="0">
                <a:latin typeface="Times New Roman" panose="02020603050405020304" pitchFamily="18" charset="0"/>
                <a:cs typeface="Times New Roman" panose="02020603050405020304" pitchFamily="18" charset="0"/>
              </a:rPr>
              <a:t> shares privately need not issue a prospectus. However, it is required to file a “Statement in lieu of Prospectus” with the register of companies. The Prospectus contains relevant information like names of Directors, terms of issue, etc. It also states the opening date of subscription list, amount payable on application, on allotment &amp; the earliest closing date of the subscription list. </a:t>
            </a:r>
          </a:p>
          <a:p>
            <a:pPr marL="0" indent="0" algn="just">
              <a:lnSpc>
                <a:spcPct val="120000"/>
              </a:lnSpc>
              <a:buNone/>
            </a:pPr>
            <a:r>
              <a:rPr lang="en-US" b="1" dirty="0">
                <a:latin typeface="Times New Roman" panose="02020603050405020304" pitchFamily="18" charset="0"/>
                <a:cs typeface="Times New Roman" panose="02020603050405020304" pitchFamily="18" charset="0"/>
              </a:rPr>
              <a:t>Application of Shares: </a:t>
            </a:r>
            <a:r>
              <a:rPr lang="en-US" dirty="0">
                <a:latin typeface="Times New Roman" panose="02020603050405020304" pitchFamily="18" charset="0"/>
                <a:cs typeface="Times New Roman" panose="02020603050405020304" pitchFamily="18" charset="0"/>
              </a:rPr>
              <a:t>A person intending to subscribe to the share capital of a company has to submit an application for shares in the prescribed form, to the company along with the application money before the last date of the subscription mentioned in the prospectus. </a:t>
            </a:r>
          </a:p>
          <a:p>
            <a:pPr marL="0" indent="0" algn="just">
              <a:lnSpc>
                <a:spcPct val="120000"/>
              </a:lnSpc>
              <a:buNone/>
            </a:pPr>
            <a:r>
              <a:rPr lang="en-US" b="1" dirty="0">
                <a:latin typeface="Times New Roman" panose="02020603050405020304" pitchFamily="18" charset="0"/>
                <a:cs typeface="Times New Roman" panose="02020603050405020304" pitchFamily="18" charset="0"/>
              </a:rPr>
              <a:t>Over Subscription: </a:t>
            </a:r>
            <a:r>
              <a:rPr lang="en-US" dirty="0">
                <a:latin typeface="Times New Roman" panose="02020603050405020304" pitchFamily="18" charset="0"/>
                <a:cs typeface="Times New Roman" panose="02020603050405020304" pitchFamily="18" charset="0"/>
              </a:rPr>
              <a:t>If the no. of shares applied for is more than the no. of shares offered to the public then that is called as over Subscription. </a:t>
            </a:r>
          </a:p>
          <a:p>
            <a:pPr marL="0" indent="0" algn="just">
              <a:lnSpc>
                <a:spcPct val="120000"/>
              </a:lnSpc>
              <a:buNone/>
            </a:pPr>
            <a:r>
              <a:rPr lang="en-US" b="1" dirty="0">
                <a:latin typeface="Times New Roman" panose="02020603050405020304" pitchFamily="18" charset="0"/>
                <a:cs typeface="Times New Roman" panose="02020603050405020304" pitchFamily="18" charset="0"/>
              </a:rPr>
              <a:t>Under Subscription: </a:t>
            </a:r>
            <a:r>
              <a:rPr lang="en-US" dirty="0">
                <a:latin typeface="Times New Roman" panose="02020603050405020304" pitchFamily="18" charset="0"/>
                <a:cs typeface="Times New Roman" panose="02020603050405020304" pitchFamily="18" charset="0"/>
              </a:rPr>
              <a:t>If the no. of shares applied for is less then the no. of shares offered to the public then it is called as Under Subscription.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8744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54F5A-17B2-40DA-838D-2FEFE7B4B08C}"/>
              </a:ext>
            </a:extLst>
          </p:cNvPr>
          <p:cNvSpPr>
            <a:spLocks noGrp="1"/>
          </p:cNvSpPr>
          <p:nvPr>
            <p:ph idx="1"/>
          </p:nvPr>
        </p:nvSpPr>
        <p:spPr>
          <a:xfrm>
            <a:off x="838200" y="397565"/>
            <a:ext cx="10515600" cy="6096000"/>
          </a:xfrm>
        </p:spPr>
        <p:txBody>
          <a:bodyPr>
            <a:normAutofit fontScale="92500" lnSpcReduction="20000"/>
          </a:bodyPr>
          <a:lstStyle/>
          <a:p>
            <a:pPr marL="0" indent="0" algn="just">
              <a:lnSpc>
                <a:spcPct val="110000"/>
              </a:lnSpc>
              <a:buNone/>
            </a:pPr>
            <a:r>
              <a:rPr lang="en-US" b="1" dirty="0">
                <a:latin typeface="Times New Roman" panose="02020603050405020304" pitchFamily="18" charset="0"/>
                <a:cs typeface="Times New Roman" panose="02020603050405020304" pitchFamily="18" charset="0"/>
              </a:rPr>
              <a:t>Allotment of Shares: </a:t>
            </a:r>
            <a:r>
              <a:rPr lang="en-US" dirty="0">
                <a:latin typeface="Times New Roman" panose="02020603050405020304" pitchFamily="18" charset="0"/>
                <a:cs typeface="Times New Roman" panose="02020603050405020304" pitchFamily="18" charset="0"/>
              </a:rPr>
              <a:t>After the last date of the receipt of applications is over, the Directors, Proceed with the allotment work. However, a company cannot allot the shares unless the minimum subscription amount mentioned in the prospectus is collected within a stipulated period. The Directors pass resolution in the board meeting for allotment of shares indicating clearly the class &amp; no. of shares allotted with the distinctive numbers. Then Letters of Allotment are sent to the concerned applicants. Letters of Regret are sent to those who are not allotted any shares &amp; application money is refunded to them. </a:t>
            </a:r>
          </a:p>
          <a:p>
            <a:pPr marL="0" indent="0" algn="just">
              <a:lnSpc>
                <a:spcPct val="110000"/>
              </a:lnSpc>
              <a:buNone/>
            </a:pPr>
            <a:r>
              <a:rPr lang="en-US" b="1" dirty="0">
                <a:latin typeface="Times New Roman" panose="02020603050405020304" pitchFamily="18" charset="0"/>
                <a:cs typeface="Times New Roman" panose="02020603050405020304" pitchFamily="18" charset="0"/>
              </a:rPr>
              <a:t>Partial Allotment:</a:t>
            </a:r>
            <a:r>
              <a:rPr lang="en-US" dirty="0">
                <a:latin typeface="Times New Roman" panose="02020603050405020304" pitchFamily="18" charset="0"/>
                <a:cs typeface="Times New Roman" panose="02020603050405020304" pitchFamily="18" charset="0"/>
              </a:rPr>
              <a:t> In partial allotment the company rejects some application totally, refunds their application money &amp; allots the shares to the remaining applicants. </a:t>
            </a:r>
          </a:p>
          <a:p>
            <a:pPr marL="0" indent="0" algn="just">
              <a:lnSpc>
                <a:spcPct val="110000"/>
              </a:lnSpc>
              <a:buNone/>
            </a:pPr>
            <a:r>
              <a:rPr lang="en-US" b="1" dirty="0">
                <a:latin typeface="Times New Roman" panose="02020603050405020304" pitchFamily="18" charset="0"/>
                <a:cs typeface="Times New Roman" panose="02020603050405020304" pitchFamily="18" charset="0"/>
              </a:rPr>
              <a:t>Pro-rata Allotment: </a:t>
            </a:r>
            <a:r>
              <a:rPr lang="en-US" dirty="0">
                <a:latin typeface="Times New Roman" panose="02020603050405020304" pitchFamily="18" charset="0"/>
                <a:cs typeface="Times New Roman" panose="02020603050405020304" pitchFamily="18" charset="0"/>
              </a:rPr>
              <a:t>When a company makes a pro-rata allotment, it allots shares to all applicants but allots lesser shares then applied for E.g. If a person has applied for three hundred shares he may get two hundred shares.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6900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A677B0-85F4-4C36-B6A0-EC5719075D2C}"/>
              </a:ext>
            </a:extLst>
          </p:cNvPr>
          <p:cNvSpPr>
            <a:spLocks noGrp="1"/>
          </p:cNvSpPr>
          <p:nvPr>
            <p:ph idx="1"/>
          </p:nvPr>
        </p:nvSpPr>
        <p:spPr>
          <a:xfrm>
            <a:off x="838200" y="636104"/>
            <a:ext cx="10515600" cy="5738192"/>
          </a:xfrm>
        </p:spPr>
        <p:txBody>
          <a:bodyPr>
            <a:normAutofit fontScale="92500" lnSpcReduction="10000"/>
          </a:bodyPr>
          <a:lstStyle/>
          <a:p>
            <a:pPr marL="0" indent="0" algn="just">
              <a:lnSpc>
                <a:spcPct val="110000"/>
              </a:lnSpc>
              <a:buNone/>
            </a:pPr>
            <a:r>
              <a:rPr lang="en-US" b="1" dirty="0">
                <a:latin typeface="Times New Roman" panose="02020603050405020304" pitchFamily="18" charset="0"/>
                <a:cs typeface="Times New Roman" panose="02020603050405020304" pitchFamily="18" charset="0"/>
              </a:rPr>
              <a:t>Calls on Shares: </a:t>
            </a:r>
            <a:r>
              <a:rPr lang="en-US" dirty="0">
                <a:latin typeface="Times New Roman" panose="02020603050405020304" pitchFamily="18" charset="0"/>
                <a:cs typeface="Times New Roman" panose="02020603050405020304" pitchFamily="18" charset="0"/>
              </a:rPr>
              <a:t>The remaining amount of shares may be collected in installments as laid down in the prospectus. Such installments are called calls on Shares. They may be termed as “Allotment amount, First Call, Second Call, etc.” </a:t>
            </a:r>
          </a:p>
          <a:p>
            <a:pPr marL="0" indent="0" algn="just">
              <a:lnSpc>
                <a:spcPct val="110000"/>
              </a:lnSpc>
              <a:buNone/>
            </a:pPr>
            <a:r>
              <a:rPr lang="en-US" b="1" dirty="0">
                <a:latin typeface="Times New Roman" panose="02020603050405020304" pitchFamily="18" charset="0"/>
                <a:cs typeface="Times New Roman" panose="02020603050405020304" pitchFamily="18" charset="0"/>
              </a:rPr>
              <a:t>Calls–in–Arrears: </a:t>
            </a:r>
            <a:r>
              <a:rPr lang="en-US" dirty="0">
                <a:latin typeface="Times New Roman" panose="02020603050405020304" pitchFamily="18" charset="0"/>
                <a:cs typeface="Times New Roman" panose="02020603050405020304" pitchFamily="18" charset="0"/>
              </a:rPr>
              <a:t>some shareholders may not pay the money due from them. The outstanding amounts are transferred to an account called up as “Calls-in-Arrears” account. The Balance of calls-in-arrears account is deducted from the Called-up capital in the Balance Sheet. </a:t>
            </a:r>
          </a:p>
          <a:p>
            <a:pPr marL="0" indent="0" algn="just">
              <a:lnSpc>
                <a:spcPct val="110000"/>
              </a:lnSpc>
              <a:buNone/>
            </a:pPr>
            <a:r>
              <a:rPr lang="en-US" b="1" dirty="0">
                <a:latin typeface="Times New Roman" panose="02020603050405020304" pitchFamily="18" charset="0"/>
                <a:cs typeface="Times New Roman" panose="02020603050405020304" pitchFamily="18" charset="0"/>
              </a:rPr>
              <a:t>Calls–in–Advance: </a:t>
            </a:r>
            <a:r>
              <a:rPr lang="en-US" dirty="0">
                <a:latin typeface="Times New Roman" panose="02020603050405020304" pitchFamily="18" charset="0"/>
                <a:cs typeface="Times New Roman" panose="02020603050405020304" pitchFamily="18" charset="0"/>
              </a:rPr>
              <a:t>According to sec.92 of the Companies Act, a Company may if so authorized by </a:t>
            </a:r>
            <a:r>
              <a:rPr lang="en-US" dirty="0" err="1">
                <a:latin typeface="Times New Roman" panose="02020603050405020304" pitchFamily="18" charset="0"/>
                <a:cs typeface="Times New Roman" panose="02020603050405020304" pitchFamily="18" charset="0"/>
              </a:rPr>
              <a:t>it‟s</a:t>
            </a:r>
            <a:r>
              <a:rPr lang="en-US" dirty="0">
                <a:latin typeface="Times New Roman" panose="02020603050405020304" pitchFamily="18" charset="0"/>
                <a:cs typeface="Times New Roman" panose="02020603050405020304" pitchFamily="18" charset="0"/>
              </a:rPr>
              <a:t> articles, accept from a shareholder either the whole or part of the amount remaining unpaid on any shares held by them, as Calls in advance. No dividend is paid on such calls in advance. However, interest has to be paid on such calls in advance.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1806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C1CBA-CC82-4BCA-B1C3-01407AE24A60}"/>
              </a:ext>
            </a:extLst>
          </p:cNvPr>
          <p:cNvSpPr>
            <a:spLocks noGrp="1"/>
          </p:cNvSpPr>
          <p:nvPr>
            <p:ph type="title"/>
          </p:nvPr>
        </p:nvSpPr>
        <p:spPr>
          <a:xfrm>
            <a:off x="838200" y="471141"/>
            <a:ext cx="10515600" cy="575779"/>
          </a:xfrm>
        </p:spPr>
        <p:txBody>
          <a:bodyPr>
            <a:normAutofit fontScale="90000"/>
          </a:bodyPr>
          <a:lstStyle/>
          <a:p>
            <a:r>
              <a:rPr lang="en-US" sz="3600" b="1" dirty="0">
                <a:latin typeface="Times New Roman" panose="02020603050405020304" pitchFamily="18" charset="0"/>
                <a:cs typeface="Times New Roman" panose="02020603050405020304" pitchFamily="18" charset="0"/>
              </a:rPr>
              <a:t>Terms Of Issue Of Shares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28852B-4FC6-4D67-B28C-EEE7D2037FA5}"/>
              </a:ext>
            </a:extLst>
          </p:cNvPr>
          <p:cNvSpPr>
            <a:spLocks noGrp="1"/>
          </p:cNvSpPr>
          <p:nvPr>
            <p:ph idx="1"/>
          </p:nvPr>
        </p:nvSpPr>
        <p:spPr/>
        <p:txBody>
          <a:bodyPr>
            <a:normAutofit/>
          </a:bodyPr>
          <a:lstStyle/>
          <a:p>
            <a:pPr marL="0" indent="0" algn="just">
              <a:lnSpc>
                <a:spcPct val="100000"/>
              </a:lnSpc>
              <a:buNone/>
            </a:pPr>
            <a:r>
              <a:rPr lang="en-US" sz="3200" dirty="0">
                <a:latin typeface="Times New Roman" panose="02020603050405020304" pitchFamily="18" charset="0"/>
                <a:cs typeface="Times New Roman" panose="02020603050405020304" pitchFamily="18" charset="0"/>
              </a:rPr>
              <a:t>A limited company may issue the shares on following different terms. </a:t>
            </a:r>
          </a:p>
          <a:p>
            <a:pPr marL="514350" indent="-514350" algn="just">
              <a:lnSpc>
                <a:spcPct val="100000"/>
              </a:lnSpc>
              <a:buFont typeface="+mj-lt"/>
              <a:buAutoNum type="arabicPeriod"/>
            </a:pPr>
            <a:r>
              <a:rPr lang="en-US" sz="3200" dirty="0">
                <a:latin typeface="Times New Roman" panose="02020603050405020304" pitchFamily="18" charset="0"/>
                <a:cs typeface="Times New Roman" panose="02020603050405020304" pitchFamily="18" charset="0"/>
              </a:rPr>
              <a:t>Issue of Shares for Consideration other than cash or for cash or on capitalization of reserves. </a:t>
            </a:r>
          </a:p>
          <a:p>
            <a:pPr marL="514350" indent="-514350" algn="just">
              <a:lnSpc>
                <a:spcPct val="100000"/>
              </a:lnSpc>
              <a:buFont typeface="+mj-lt"/>
              <a:buAutoNum type="arabicPeriod"/>
            </a:pPr>
            <a:r>
              <a:rPr lang="en-US" sz="3200" dirty="0">
                <a:latin typeface="Times New Roman" panose="02020603050405020304" pitchFamily="18" charset="0"/>
                <a:cs typeface="Times New Roman" panose="02020603050405020304" pitchFamily="18" charset="0"/>
              </a:rPr>
              <a:t>Issue of Shares at par i.e. at face value or at nominal value. </a:t>
            </a:r>
          </a:p>
          <a:p>
            <a:pPr marL="514350" indent="-514350" algn="just">
              <a:lnSpc>
                <a:spcPct val="100000"/>
              </a:lnSpc>
              <a:buFont typeface="+mj-lt"/>
              <a:buAutoNum type="arabicPeriod"/>
            </a:pPr>
            <a:r>
              <a:rPr lang="en-US" sz="3200" dirty="0">
                <a:latin typeface="Times New Roman" panose="02020603050405020304" pitchFamily="18" charset="0"/>
                <a:cs typeface="Times New Roman" panose="02020603050405020304" pitchFamily="18" charset="0"/>
              </a:rPr>
              <a:t>Issue of Shares at a Premium i.e. at more than face value. </a:t>
            </a:r>
          </a:p>
          <a:p>
            <a:pPr marL="514350" indent="-514350" algn="just">
              <a:lnSpc>
                <a:spcPct val="100000"/>
              </a:lnSpc>
              <a:buFont typeface="+mj-lt"/>
              <a:buAutoNum type="arabicPeriod"/>
            </a:pPr>
            <a:r>
              <a:rPr lang="en-US" sz="3200" dirty="0">
                <a:latin typeface="Times New Roman" panose="02020603050405020304" pitchFamily="18" charset="0"/>
                <a:cs typeface="Times New Roman" panose="02020603050405020304" pitchFamily="18" charset="0"/>
              </a:rPr>
              <a:t>Issue of Shares at a Discount i.e. at less than the face value.</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9640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3A81E-1363-4655-9B6B-2965B403136F}"/>
              </a:ext>
            </a:extLst>
          </p:cNvPr>
          <p:cNvSpPr>
            <a:spLocks noGrp="1"/>
          </p:cNvSpPr>
          <p:nvPr>
            <p:ph type="title"/>
          </p:nvPr>
        </p:nvSpPr>
        <p:spPr>
          <a:xfrm>
            <a:off x="838200" y="365126"/>
            <a:ext cx="10515600" cy="496266"/>
          </a:xfrm>
        </p:spPr>
        <p:txBody>
          <a:bodyPr>
            <a:noAutofit/>
          </a:bodyPr>
          <a:lstStyle/>
          <a:p>
            <a:r>
              <a:rPr lang="en-IN" sz="3200" b="1" dirty="0">
                <a:latin typeface="Times New Roman" panose="02020603050405020304" pitchFamily="18" charset="0"/>
                <a:cs typeface="Times New Roman" panose="02020603050405020304" pitchFamily="18" charset="0"/>
              </a:rPr>
              <a:t>Journal Entries</a:t>
            </a:r>
          </a:p>
        </p:txBody>
      </p:sp>
      <p:sp>
        <p:nvSpPr>
          <p:cNvPr id="3" name="Content Placeholder 2">
            <a:extLst>
              <a:ext uri="{FF2B5EF4-FFF2-40B4-BE49-F238E27FC236}">
                <a16:creationId xmlns:a16="http://schemas.microsoft.com/office/drawing/2014/main" id="{293090DC-8C70-42C2-89B0-0FA36B331814}"/>
              </a:ext>
            </a:extLst>
          </p:cNvPr>
          <p:cNvSpPr>
            <a:spLocks noGrp="1"/>
          </p:cNvSpPr>
          <p:nvPr>
            <p:ph idx="1"/>
          </p:nvPr>
        </p:nvSpPr>
        <p:spPr>
          <a:xfrm>
            <a:off x="838200" y="1046922"/>
            <a:ext cx="10515600" cy="5445952"/>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For receipt of application money</a:t>
            </a:r>
          </a:p>
          <a:p>
            <a:pPr marL="0" indent="0">
              <a:buNone/>
            </a:pPr>
            <a:r>
              <a:rPr lang="en-US" dirty="0">
                <a:latin typeface="Times New Roman" panose="02020603050405020304" pitchFamily="18" charset="0"/>
                <a:cs typeface="Times New Roman" panose="02020603050405020304" pitchFamily="18" charset="0"/>
              </a:rPr>
              <a:t>Bank A/c………………………………Dr.</a:t>
            </a:r>
          </a:p>
          <a:p>
            <a:pPr marL="0" indent="0">
              <a:buNone/>
            </a:pPr>
            <a:r>
              <a:rPr lang="en-US" dirty="0">
                <a:latin typeface="Times New Roman" panose="02020603050405020304" pitchFamily="18" charset="0"/>
                <a:cs typeface="Times New Roman" panose="02020603050405020304" pitchFamily="18" charset="0"/>
              </a:rPr>
              <a:t> To Share Application A/c</a:t>
            </a:r>
          </a:p>
          <a:p>
            <a:pPr marL="0" indent="0">
              <a:buNone/>
            </a:pPr>
            <a:r>
              <a:rPr lang="en-US" dirty="0">
                <a:latin typeface="Times New Roman" panose="02020603050405020304" pitchFamily="18" charset="0"/>
                <a:cs typeface="Times New Roman" panose="02020603050405020304" pitchFamily="18" charset="0"/>
              </a:rPr>
              <a:t>b) </a:t>
            </a:r>
            <a:r>
              <a:rPr lang="en-US" b="1" dirty="0">
                <a:latin typeface="Times New Roman" panose="02020603050405020304" pitchFamily="18" charset="0"/>
                <a:cs typeface="Times New Roman" panose="02020603050405020304" pitchFamily="18" charset="0"/>
              </a:rPr>
              <a:t>On Allotment</a:t>
            </a:r>
          </a:p>
          <a:p>
            <a:pPr marL="0" indent="0">
              <a:buNone/>
            </a:pPr>
            <a:r>
              <a:rPr lang="en-US" b="1"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Transfer of Application money to Share Capital</a:t>
            </a:r>
          </a:p>
          <a:p>
            <a:pPr marL="0" indent="0">
              <a:buNone/>
            </a:pPr>
            <a:r>
              <a:rPr lang="en-US" dirty="0">
                <a:latin typeface="Times New Roman" panose="02020603050405020304" pitchFamily="18" charset="0"/>
                <a:cs typeface="Times New Roman" panose="02020603050405020304" pitchFamily="18" charset="0"/>
              </a:rPr>
              <a:t> Share Application A/c..………….. Dr.</a:t>
            </a:r>
          </a:p>
          <a:p>
            <a:pPr marL="0" indent="0">
              <a:buNone/>
            </a:pPr>
            <a:r>
              <a:rPr lang="en-US" dirty="0">
                <a:latin typeface="Times New Roman" panose="02020603050405020304" pitchFamily="18" charset="0"/>
                <a:cs typeface="Times New Roman" panose="02020603050405020304" pitchFamily="18" charset="0"/>
              </a:rPr>
              <a:t> To Share Capital A/c</a:t>
            </a:r>
          </a:p>
          <a:p>
            <a:pPr marL="0" indent="0">
              <a:buNone/>
            </a:pPr>
            <a:r>
              <a:rPr lang="en-US" b="1"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Amount due to on Allotment</a:t>
            </a:r>
          </a:p>
          <a:p>
            <a:pPr marL="0" indent="0">
              <a:buNone/>
            </a:pPr>
            <a:r>
              <a:rPr lang="en-US" dirty="0">
                <a:latin typeface="Times New Roman" panose="02020603050405020304" pitchFamily="18" charset="0"/>
                <a:cs typeface="Times New Roman" panose="02020603050405020304" pitchFamily="18" charset="0"/>
              </a:rPr>
              <a:t> Share Allotment A/c………………Dr.</a:t>
            </a:r>
          </a:p>
          <a:p>
            <a:pPr marL="0" indent="0">
              <a:buNone/>
            </a:pPr>
            <a:r>
              <a:rPr lang="en-US" dirty="0">
                <a:latin typeface="Times New Roman" panose="02020603050405020304" pitchFamily="18" charset="0"/>
                <a:cs typeface="Times New Roman" panose="02020603050405020304" pitchFamily="18" charset="0"/>
              </a:rPr>
              <a:t> To Share Capital A/c</a:t>
            </a:r>
          </a:p>
          <a:p>
            <a:pPr marL="0" indent="0">
              <a:buNone/>
            </a:pPr>
            <a:r>
              <a:rPr lang="en-US" dirty="0">
                <a:latin typeface="Times New Roman" panose="02020603050405020304" pitchFamily="18" charset="0"/>
                <a:cs typeface="Times New Roman" panose="02020603050405020304" pitchFamily="18" charset="0"/>
              </a:rPr>
              <a:t> To Securities Premium Account (if any)</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3416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FD020E-29EC-40D5-BEEE-893FCCC26C44}"/>
              </a:ext>
            </a:extLst>
          </p:cNvPr>
          <p:cNvSpPr>
            <a:spLocks noGrp="1"/>
          </p:cNvSpPr>
          <p:nvPr>
            <p:ph idx="1"/>
          </p:nvPr>
        </p:nvSpPr>
        <p:spPr>
          <a:xfrm>
            <a:off x="838200" y="424070"/>
            <a:ext cx="10515600" cy="5752893"/>
          </a:xfrm>
        </p:spPr>
        <p:txBody>
          <a:bodyPr>
            <a:normAutofit lnSpcReduction="10000"/>
          </a:bodyPr>
          <a:lstStyle/>
          <a:p>
            <a:pPr marL="0" indent="0">
              <a:buNone/>
            </a:pPr>
            <a:r>
              <a:rPr lang="en-US" sz="3200" dirty="0">
                <a:latin typeface="Times New Roman" panose="02020603050405020304" pitchFamily="18" charset="0"/>
                <a:cs typeface="Times New Roman" panose="02020603050405020304" pitchFamily="18" charset="0"/>
              </a:rPr>
              <a:t>3) </a:t>
            </a:r>
            <a:r>
              <a:rPr lang="en-US" sz="3200" b="1" dirty="0">
                <a:latin typeface="Times New Roman" panose="02020603050405020304" pitchFamily="18" charset="0"/>
                <a:cs typeface="Times New Roman" panose="02020603050405020304" pitchFamily="18" charset="0"/>
              </a:rPr>
              <a:t>Refund of excess Application money on rejected application</a:t>
            </a:r>
          </a:p>
          <a:p>
            <a:pPr marL="0" indent="0">
              <a:buNone/>
            </a:pPr>
            <a:r>
              <a:rPr lang="en-US" sz="3200" dirty="0">
                <a:latin typeface="Times New Roman" panose="02020603050405020304" pitchFamily="18" charset="0"/>
                <a:cs typeface="Times New Roman" panose="02020603050405020304" pitchFamily="18" charset="0"/>
              </a:rPr>
              <a:t> Share Application A/c……………..Dr.</a:t>
            </a:r>
          </a:p>
          <a:p>
            <a:pPr marL="0" indent="0">
              <a:buNone/>
            </a:pPr>
            <a:r>
              <a:rPr lang="en-US" sz="3200" dirty="0">
                <a:latin typeface="Times New Roman" panose="02020603050405020304" pitchFamily="18" charset="0"/>
                <a:cs typeface="Times New Roman" panose="02020603050405020304" pitchFamily="18" charset="0"/>
              </a:rPr>
              <a:t> To Bank A/c</a:t>
            </a:r>
          </a:p>
          <a:p>
            <a:pPr marL="0" indent="0">
              <a:buNone/>
            </a:pPr>
            <a:r>
              <a:rPr lang="en-US" sz="3200" dirty="0">
                <a:latin typeface="Times New Roman" panose="02020603050405020304" pitchFamily="18" charset="0"/>
                <a:cs typeface="Times New Roman" panose="02020603050405020304" pitchFamily="18" charset="0"/>
              </a:rPr>
              <a:t>4)</a:t>
            </a:r>
            <a:r>
              <a:rPr lang="en-US" sz="3200" b="1" dirty="0">
                <a:latin typeface="Times New Roman" panose="02020603050405020304" pitchFamily="18" charset="0"/>
                <a:cs typeface="Times New Roman" panose="02020603050405020304" pitchFamily="18" charset="0"/>
              </a:rPr>
              <a:t>Adjustment of excess application money towards allotment money due.</a:t>
            </a:r>
          </a:p>
          <a:p>
            <a:pPr marL="0" indent="0">
              <a:buNone/>
            </a:pPr>
            <a:r>
              <a:rPr lang="en-US" sz="3200" dirty="0">
                <a:latin typeface="Times New Roman" panose="02020603050405020304" pitchFamily="18" charset="0"/>
                <a:cs typeface="Times New Roman" panose="02020603050405020304" pitchFamily="18" charset="0"/>
              </a:rPr>
              <a:t> Share Application A/c…………….Dr.</a:t>
            </a:r>
          </a:p>
          <a:p>
            <a:pPr marL="0" indent="0">
              <a:buNone/>
            </a:pPr>
            <a:r>
              <a:rPr lang="en-US" sz="3200" dirty="0">
                <a:latin typeface="Times New Roman" panose="02020603050405020304" pitchFamily="18" charset="0"/>
                <a:cs typeface="Times New Roman" panose="02020603050405020304" pitchFamily="18" charset="0"/>
              </a:rPr>
              <a:t> To Share Allotment A/c</a:t>
            </a:r>
          </a:p>
          <a:p>
            <a:pPr marL="0" indent="0">
              <a:buNone/>
            </a:pPr>
            <a:r>
              <a:rPr lang="en-US" sz="3200" dirty="0">
                <a:latin typeface="Times New Roman" panose="02020603050405020304" pitchFamily="18" charset="0"/>
                <a:cs typeface="Times New Roman" panose="02020603050405020304" pitchFamily="18" charset="0"/>
              </a:rPr>
              <a:t>5) </a:t>
            </a:r>
            <a:r>
              <a:rPr lang="en-US" sz="3200" b="1" dirty="0">
                <a:latin typeface="Times New Roman" panose="02020603050405020304" pitchFamily="18" charset="0"/>
                <a:cs typeface="Times New Roman" panose="02020603050405020304" pitchFamily="18" charset="0"/>
              </a:rPr>
              <a:t>Receipt of Allotment money.</a:t>
            </a:r>
          </a:p>
          <a:p>
            <a:pPr marL="0" indent="0">
              <a:buNone/>
            </a:pPr>
            <a:r>
              <a:rPr lang="en-US" sz="3200" dirty="0">
                <a:latin typeface="Times New Roman" panose="02020603050405020304" pitchFamily="18" charset="0"/>
                <a:cs typeface="Times New Roman" panose="02020603050405020304" pitchFamily="18" charset="0"/>
              </a:rPr>
              <a:t> Bank A/c…………………………….Dr.</a:t>
            </a:r>
          </a:p>
          <a:p>
            <a:pPr marL="0" indent="0">
              <a:buNone/>
            </a:pPr>
            <a:r>
              <a:rPr lang="en-US" sz="3200" dirty="0">
                <a:latin typeface="Times New Roman" panose="02020603050405020304" pitchFamily="18" charset="0"/>
                <a:cs typeface="Times New Roman" panose="02020603050405020304" pitchFamily="18" charset="0"/>
              </a:rPr>
              <a:t> To Share Allotment A/c </a:t>
            </a:r>
          </a:p>
          <a:p>
            <a:pPr marL="0" indent="0">
              <a:buNone/>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4867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1882</Words>
  <Application>Microsoft Office PowerPoint</Application>
  <PresentationFormat>Widescreen</PresentationFormat>
  <Paragraphs>121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Issue of Shares:  Problems and Solutions</vt:lpstr>
      <vt:lpstr>Share Capital</vt:lpstr>
      <vt:lpstr>PowerPoint Presentation</vt:lpstr>
      <vt:lpstr>Procedure For Issue Of Shares</vt:lpstr>
      <vt:lpstr>PowerPoint Presentation</vt:lpstr>
      <vt:lpstr>PowerPoint Presentation</vt:lpstr>
      <vt:lpstr>Terms Of Issue Of Shares</vt:lpstr>
      <vt:lpstr>Journal Entries</vt:lpstr>
      <vt:lpstr>PowerPoint Presentation</vt:lpstr>
      <vt:lpstr>PowerPoint Presentation</vt:lpstr>
      <vt:lpstr>Issue Of Shares To Vendors For Consideration Other Than Cash</vt:lpstr>
      <vt:lpstr>Forfeiture Of Shares</vt:lpstr>
      <vt:lpstr>Re-issue Of Forfeited Shares</vt:lpstr>
      <vt:lpstr>Issue Of Bonus Shares</vt:lpstr>
      <vt:lpstr>PowerPoint Presentation</vt:lpstr>
      <vt:lpstr>Problem 1</vt:lpstr>
      <vt:lpstr>Problem – 2  </vt:lpstr>
      <vt:lpstr>Problem 3</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Issue of Shares:  Problems and Solutions</dc:title>
  <dc:creator>Ashish Mohture</dc:creator>
  <cp:lastModifiedBy>Sushil Kumar Gupta</cp:lastModifiedBy>
  <cp:revision>24</cp:revision>
  <dcterms:created xsi:type="dcterms:W3CDTF">2022-02-28T00:00:20Z</dcterms:created>
  <dcterms:modified xsi:type="dcterms:W3CDTF">2023-02-23T01:09:30Z</dcterms:modified>
</cp:coreProperties>
</file>