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87" r:id="rId6"/>
  </p:sldMasterIdLst>
  <p:notesMasterIdLst>
    <p:notesMasterId r:id="rId40"/>
  </p:notesMasterIdLst>
  <p:handoutMasterIdLst>
    <p:handoutMasterId r:id="rId41"/>
  </p:handoutMasterIdLst>
  <p:sldIdLst>
    <p:sldId id="278" r:id="rId7"/>
    <p:sldId id="367" r:id="rId8"/>
    <p:sldId id="384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62" r:id="rId25"/>
    <p:sldId id="364" r:id="rId26"/>
    <p:sldId id="361" r:id="rId27"/>
    <p:sldId id="359" r:id="rId28"/>
    <p:sldId id="360" r:id="rId29"/>
    <p:sldId id="358" r:id="rId30"/>
    <p:sldId id="347" r:id="rId31"/>
    <p:sldId id="357" r:id="rId32"/>
    <p:sldId id="348" r:id="rId33"/>
    <p:sldId id="355" r:id="rId34"/>
    <p:sldId id="356" r:id="rId35"/>
    <p:sldId id="349" r:id="rId36"/>
    <p:sldId id="354" r:id="rId37"/>
    <p:sldId id="350" r:id="rId38"/>
    <p:sldId id="310" r:id="rId39"/>
  </p:sldIdLst>
  <p:sldSz cx="9906000" cy="6858000" type="A4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0377" autoAdjust="0"/>
  </p:normalViewPr>
  <p:slideViewPr>
    <p:cSldViewPr snapToGrid="0">
      <p:cViewPr varScale="1">
        <p:scale>
          <a:sx n="72" d="100"/>
          <a:sy n="72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B2718-84A3-40F0-9446-1EABB37399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88BCB-320F-435C-993B-ADEB422D20A7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/>
            <a:t>Apply to full extent of Rights Entitlement</a:t>
          </a:r>
          <a:endParaRPr lang="en-US" dirty="0"/>
        </a:p>
      </dgm:t>
    </dgm:pt>
    <dgm:pt modelId="{B48A2F79-09C7-4B0B-86EA-A1F5D779817C}" type="parTrans" cxnId="{24B4FD99-8578-4253-9B35-1C6E670E628B}">
      <dgm:prSet/>
      <dgm:spPr/>
      <dgm:t>
        <a:bodyPr/>
        <a:lstStyle/>
        <a:p>
          <a:endParaRPr lang="en-US"/>
        </a:p>
      </dgm:t>
    </dgm:pt>
    <dgm:pt modelId="{50903190-515D-492D-9522-899650BE40C4}" type="sibTrans" cxnId="{24B4FD99-8578-4253-9B35-1C6E670E628B}">
      <dgm:prSet/>
      <dgm:spPr/>
      <dgm:t>
        <a:bodyPr/>
        <a:lstStyle/>
        <a:p>
          <a:endParaRPr lang="en-US"/>
        </a:p>
      </dgm:t>
    </dgm:pt>
    <dgm:pt modelId="{6FA5F9F2-77AD-447D-B411-5D320F76C58D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Apply for a part of the Rights Entitlement (without renouncing the other part)</a:t>
          </a:r>
          <a:endParaRPr lang="en-US" dirty="0">
            <a:solidFill>
              <a:schemeClr val="tx1"/>
            </a:solidFill>
          </a:endParaRPr>
        </a:p>
      </dgm:t>
    </dgm:pt>
    <dgm:pt modelId="{C72D79C6-B46F-494C-90C1-E2BBF4BE2765}" type="parTrans" cxnId="{DFEB9840-136C-4B41-993C-CB67197A7712}">
      <dgm:prSet/>
      <dgm:spPr/>
      <dgm:t>
        <a:bodyPr/>
        <a:lstStyle/>
        <a:p>
          <a:endParaRPr lang="en-US"/>
        </a:p>
      </dgm:t>
    </dgm:pt>
    <dgm:pt modelId="{99FF3D17-DCD4-41F9-9C1C-C524F0C4260B}" type="sibTrans" cxnId="{DFEB9840-136C-4B41-993C-CB67197A7712}">
      <dgm:prSet/>
      <dgm:spPr/>
      <dgm:t>
        <a:bodyPr/>
        <a:lstStyle/>
        <a:p>
          <a:endParaRPr lang="en-US"/>
        </a:p>
      </dgm:t>
    </dgm:pt>
    <dgm:pt modelId="{2E778470-B1F0-412B-82B0-6008726CA850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/>
            <a:t>Apply for a part of the Rights Entitlement and renounce the other part of the Rights Entitlement</a:t>
          </a:r>
          <a:endParaRPr lang="en-US" dirty="0"/>
        </a:p>
      </dgm:t>
    </dgm:pt>
    <dgm:pt modelId="{9183CEAC-18A8-44A6-8912-7DD5397BAA04}" type="parTrans" cxnId="{B5BFFDBF-7935-406F-99F5-B1CDC455B9BD}">
      <dgm:prSet/>
      <dgm:spPr/>
      <dgm:t>
        <a:bodyPr/>
        <a:lstStyle/>
        <a:p>
          <a:endParaRPr lang="en-US"/>
        </a:p>
      </dgm:t>
    </dgm:pt>
    <dgm:pt modelId="{66A57C34-A3DD-43D8-8F89-58090CBB2B7B}" type="sibTrans" cxnId="{B5BFFDBF-7935-406F-99F5-B1CDC455B9BD}">
      <dgm:prSet/>
      <dgm:spPr/>
      <dgm:t>
        <a:bodyPr/>
        <a:lstStyle/>
        <a:p>
          <a:endParaRPr lang="en-US"/>
        </a:p>
      </dgm:t>
    </dgm:pt>
    <dgm:pt modelId="{3914F045-F989-463C-9D9D-40F739FB392F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Apply for the full extent of the Rights Entitlement and </a:t>
          </a:r>
          <a:r>
            <a:rPr lang="en-IN" u="sng" dirty="0">
              <a:solidFill>
                <a:schemeClr val="tx1"/>
              </a:solidFill>
            </a:rPr>
            <a:t>apply for additional Rights securities</a:t>
          </a:r>
          <a:r>
            <a:rPr lang="en-IN" dirty="0">
              <a:solidFill>
                <a:schemeClr val="tx1"/>
              </a:solidFill>
            </a:rPr>
            <a:t> *</a:t>
          </a:r>
          <a:endParaRPr lang="en-US" dirty="0">
            <a:solidFill>
              <a:schemeClr val="tx1"/>
            </a:solidFill>
          </a:endParaRPr>
        </a:p>
      </dgm:t>
    </dgm:pt>
    <dgm:pt modelId="{4DD33E2F-802E-4F2E-B37D-43FEA2BBBB21}" type="parTrans" cxnId="{8A01AE49-768D-4658-8746-5D09D295CE50}">
      <dgm:prSet/>
      <dgm:spPr/>
      <dgm:t>
        <a:bodyPr/>
        <a:lstStyle/>
        <a:p>
          <a:endParaRPr lang="en-US"/>
        </a:p>
      </dgm:t>
    </dgm:pt>
    <dgm:pt modelId="{69A6FEAE-B2DA-4189-B2BD-F11B3307FC32}" type="sibTrans" cxnId="{8A01AE49-768D-4658-8746-5D09D295CE50}">
      <dgm:prSet/>
      <dgm:spPr/>
      <dgm:t>
        <a:bodyPr/>
        <a:lstStyle/>
        <a:p>
          <a:endParaRPr lang="en-US"/>
        </a:p>
      </dgm:t>
    </dgm:pt>
    <dgm:pt modelId="{D272F2B7-6423-41F1-95B0-9FCC47F19A0C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/>
            <a:t>Renounce the Rights Entitlement in full</a:t>
          </a:r>
          <a:endParaRPr lang="en-US" dirty="0"/>
        </a:p>
      </dgm:t>
    </dgm:pt>
    <dgm:pt modelId="{8B050EA5-5D53-4098-A717-152B2DB883E8}" type="parTrans" cxnId="{7EA76243-8BE2-45B8-AC40-D9815C67F330}">
      <dgm:prSet/>
      <dgm:spPr/>
      <dgm:t>
        <a:bodyPr/>
        <a:lstStyle/>
        <a:p>
          <a:endParaRPr lang="en-US"/>
        </a:p>
      </dgm:t>
    </dgm:pt>
    <dgm:pt modelId="{25487500-A89A-4899-9BD7-41525BD2A20A}" type="sibTrans" cxnId="{7EA76243-8BE2-45B8-AC40-D9815C67F330}">
      <dgm:prSet/>
      <dgm:spPr/>
      <dgm:t>
        <a:bodyPr/>
        <a:lstStyle/>
        <a:p>
          <a:endParaRPr lang="en-US"/>
        </a:p>
      </dgm:t>
    </dgm:pt>
    <dgm:pt modelId="{722ECB7D-7DC1-49DE-8355-D74164B18D01}" type="pres">
      <dgm:prSet presAssocID="{F85B2718-84A3-40F0-9446-1EABB37399D9}" presName="diagram" presStyleCnt="0">
        <dgm:presLayoutVars>
          <dgm:dir/>
          <dgm:resizeHandles val="exact"/>
        </dgm:presLayoutVars>
      </dgm:prSet>
      <dgm:spPr/>
    </dgm:pt>
    <dgm:pt modelId="{F78CA864-0CF1-4FD2-9EF5-B77D647FF9C1}" type="pres">
      <dgm:prSet presAssocID="{0FF88BCB-320F-435C-993B-ADEB422D20A7}" presName="node" presStyleLbl="node1" presStyleIdx="0" presStyleCnt="5">
        <dgm:presLayoutVars>
          <dgm:bulletEnabled val="1"/>
        </dgm:presLayoutVars>
      </dgm:prSet>
      <dgm:spPr/>
    </dgm:pt>
    <dgm:pt modelId="{AABE6A00-18E3-4898-99EC-FD7AFA32DA9D}" type="pres">
      <dgm:prSet presAssocID="{50903190-515D-492D-9522-899650BE40C4}" presName="sibTrans" presStyleCnt="0"/>
      <dgm:spPr/>
    </dgm:pt>
    <dgm:pt modelId="{F4B077C5-190C-49A3-8E17-2F46305A1338}" type="pres">
      <dgm:prSet presAssocID="{6FA5F9F2-77AD-447D-B411-5D320F76C58D}" presName="node" presStyleLbl="node1" presStyleIdx="1" presStyleCnt="5">
        <dgm:presLayoutVars>
          <dgm:bulletEnabled val="1"/>
        </dgm:presLayoutVars>
      </dgm:prSet>
      <dgm:spPr/>
    </dgm:pt>
    <dgm:pt modelId="{0985491C-1A95-4D9D-8375-E8D1541D03D1}" type="pres">
      <dgm:prSet presAssocID="{99FF3D17-DCD4-41F9-9C1C-C524F0C4260B}" presName="sibTrans" presStyleCnt="0"/>
      <dgm:spPr/>
    </dgm:pt>
    <dgm:pt modelId="{274584BD-B5C6-46B7-A253-A47AE2633923}" type="pres">
      <dgm:prSet presAssocID="{2E778470-B1F0-412B-82B0-6008726CA850}" presName="node" presStyleLbl="node1" presStyleIdx="2" presStyleCnt="5">
        <dgm:presLayoutVars>
          <dgm:bulletEnabled val="1"/>
        </dgm:presLayoutVars>
      </dgm:prSet>
      <dgm:spPr/>
    </dgm:pt>
    <dgm:pt modelId="{A1282A89-2CDF-4458-8687-44E8A6BCFB05}" type="pres">
      <dgm:prSet presAssocID="{66A57C34-A3DD-43D8-8F89-58090CBB2B7B}" presName="sibTrans" presStyleCnt="0"/>
      <dgm:spPr/>
    </dgm:pt>
    <dgm:pt modelId="{0558291F-7E80-476F-810E-9AAE831802CC}" type="pres">
      <dgm:prSet presAssocID="{3914F045-F989-463C-9D9D-40F739FB392F}" presName="node" presStyleLbl="node1" presStyleIdx="3" presStyleCnt="5">
        <dgm:presLayoutVars>
          <dgm:bulletEnabled val="1"/>
        </dgm:presLayoutVars>
      </dgm:prSet>
      <dgm:spPr/>
    </dgm:pt>
    <dgm:pt modelId="{67106088-800C-4F8C-982C-7A4A4DFD359A}" type="pres">
      <dgm:prSet presAssocID="{69A6FEAE-B2DA-4189-B2BD-F11B3307FC32}" presName="sibTrans" presStyleCnt="0"/>
      <dgm:spPr/>
    </dgm:pt>
    <dgm:pt modelId="{1E51BBC1-48FC-42DC-9899-0FD1085F9690}" type="pres">
      <dgm:prSet presAssocID="{D272F2B7-6423-41F1-95B0-9FCC47F19A0C}" presName="node" presStyleLbl="node1" presStyleIdx="4" presStyleCnt="5">
        <dgm:presLayoutVars>
          <dgm:bulletEnabled val="1"/>
        </dgm:presLayoutVars>
      </dgm:prSet>
      <dgm:spPr/>
    </dgm:pt>
  </dgm:ptLst>
  <dgm:cxnLst>
    <dgm:cxn modelId="{EFA1342A-520C-44CE-A8AB-31C681BB2D60}" type="presOf" srcId="{D272F2B7-6423-41F1-95B0-9FCC47F19A0C}" destId="{1E51BBC1-48FC-42DC-9899-0FD1085F9690}" srcOrd="0" destOrd="0" presId="urn:microsoft.com/office/officeart/2005/8/layout/default"/>
    <dgm:cxn modelId="{DFEB9840-136C-4B41-993C-CB67197A7712}" srcId="{F85B2718-84A3-40F0-9446-1EABB37399D9}" destId="{6FA5F9F2-77AD-447D-B411-5D320F76C58D}" srcOrd="1" destOrd="0" parTransId="{C72D79C6-B46F-494C-90C1-E2BBF4BE2765}" sibTransId="{99FF3D17-DCD4-41F9-9C1C-C524F0C4260B}"/>
    <dgm:cxn modelId="{342DCD5E-E47B-4928-8ED3-83A7D78F471C}" type="presOf" srcId="{3914F045-F989-463C-9D9D-40F739FB392F}" destId="{0558291F-7E80-476F-810E-9AAE831802CC}" srcOrd="0" destOrd="0" presId="urn:microsoft.com/office/officeart/2005/8/layout/default"/>
    <dgm:cxn modelId="{7EA76243-8BE2-45B8-AC40-D9815C67F330}" srcId="{F85B2718-84A3-40F0-9446-1EABB37399D9}" destId="{D272F2B7-6423-41F1-95B0-9FCC47F19A0C}" srcOrd="4" destOrd="0" parTransId="{8B050EA5-5D53-4098-A717-152B2DB883E8}" sibTransId="{25487500-A89A-4899-9BD7-41525BD2A20A}"/>
    <dgm:cxn modelId="{7938C843-CBEF-4ECD-8326-5DA86CBB899E}" type="presOf" srcId="{2E778470-B1F0-412B-82B0-6008726CA850}" destId="{274584BD-B5C6-46B7-A253-A47AE2633923}" srcOrd="0" destOrd="0" presId="urn:microsoft.com/office/officeart/2005/8/layout/default"/>
    <dgm:cxn modelId="{8A01AE49-768D-4658-8746-5D09D295CE50}" srcId="{F85B2718-84A3-40F0-9446-1EABB37399D9}" destId="{3914F045-F989-463C-9D9D-40F739FB392F}" srcOrd="3" destOrd="0" parTransId="{4DD33E2F-802E-4F2E-B37D-43FEA2BBBB21}" sibTransId="{69A6FEAE-B2DA-4189-B2BD-F11B3307FC32}"/>
    <dgm:cxn modelId="{7D00C681-4C4E-4F8A-AE95-E27A43C13032}" type="presOf" srcId="{F85B2718-84A3-40F0-9446-1EABB37399D9}" destId="{722ECB7D-7DC1-49DE-8355-D74164B18D01}" srcOrd="0" destOrd="0" presId="urn:microsoft.com/office/officeart/2005/8/layout/default"/>
    <dgm:cxn modelId="{48B5E393-B5B7-4406-9998-BCAA5E662F2A}" type="presOf" srcId="{0FF88BCB-320F-435C-993B-ADEB422D20A7}" destId="{F78CA864-0CF1-4FD2-9EF5-B77D647FF9C1}" srcOrd="0" destOrd="0" presId="urn:microsoft.com/office/officeart/2005/8/layout/default"/>
    <dgm:cxn modelId="{24B4FD99-8578-4253-9B35-1C6E670E628B}" srcId="{F85B2718-84A3-40F0-9446-1EABB37399D9}" destId="{0FF88BCB-320F-435C-993B-ADEB422D20A7}" srcOrd="0" destOrd="0" parTransId="{B48A2F79-09C7-4B0B-86EA-A1F5D779817C}" sibTransId="{50903190-515D-492D-9522-899650BE40C4}"/>
    <dgm:cxn modelId="{B5BFFDBF-7935-406F-99F5-B1CDC455B9BD}" srcId="{F85B2718-84A3-40F0-9446-1EABB37399D9}" destId="{2E778470-B1F0-412B-82B0-6008726CA850}" srcOrd="2" destOrd="0" parTransId="{9183CEAC-18A8-44A6-8912-7DD5397BAA04}" sibTransId="{66A57C34-A3DD-43D8-8F89-58090CBB2B7B}"/>
    <dgm:cxn modelId="{7D52BAFA-9D6B-4F80-87C6-6713D52ED704}" type="presOf" srcId="{6FA5F9F2-77AD-447D-B411-5D320F76C58D}" destId="{F4B077C5-190C-49A3-8E17-2F46305A1338}" srcOrd="0" destOrd="0" presId="urn:microsoft.com/office/officeart/2005/8/layout/default"/>
    <dgm:cxn modelId="{061CC5DD-CBA0-4C45-9487-F09C494303B8}" type="presParOf" srcId="{722ECB7D-7DC1-49DE-8355-D74164B18D01}" destId="{F78CA864-0CF1-4FD2-9EF5-B77D647FF9C1}" srcOrd="0" destOrd="0" presId="urn:microsoft.com/office/officeart/2005/8/layout/default"/>
    <dgm:cxn modelId="{9300064C-007E-49B9-862D-D5C1B8908ECE}" type="presParOf" srcId="{722ECB7D-7DC1-49DE-8355-D74164B18D01}" destId="{AABE6A00-18E3-4898-99EC-FD7AFA32DA9D}" srcOrd="1" destOrd="0" presId="urn:microsoft.com/office/officeart/2005/8/layout/default"/>
    <dgm:cxn modelId="{2C60B382-8090-4C07-8E19-4A483024F796}" type="presParOf" srcId="{722ECB7D-7DC1-49DE-8355-D74164B18D01}" destId="{F4B077C5-190C-49A3-8E17-2F46305A1338}" srcOrd="2" destOrd="0" presId="urn:microsoft.com/office/officeart/2005/8/layout/default"/>
    <dgm:cxn modelId="{82806D20-E427-4FB2-A608-22B751837CE7}" type="presParOf" srcId="{722ECB7D-7DC1-49DE-8355-D74164B18D01}" destId="{0985491C-1A95-4D9D-8375-E8D1541D03D1}" srcOrd="3" destOrd="0" presId="urn:microsoft.com/office/officeart/2005/8/layout/default"/>
    <dgm:cxn modelId="{DB751A1F-E191-4111-B9FE-0574D3F3BF9E}" type="presParOf" srcId="{722ECB7D-7DC1-49DE-8355-D74164B18D01}" destId="{274584BD-B5C6-46B7-A253-A47AE2633923}" srcOrd="4" destOrd="0" presId="urn:microsoft.com/office/officeart/2005/8/layout/default"/>
    <dgm:cxn modelId="{94C854EA-4E41-48C9-9F18-49CEBEDDE920}" type="presParOf" srcId="{722ECB7D-7DC1-49DE-8355-D74164B18D01}" destId="{A1282A89-2CDF-4458-8687-44E8A6BCFB05}" srcOrd="5" destOrd="0" presId="urn:microsoft.com/office/officeart/2005/8/layout/default"/>
    <dgm:cxn modelId="{3F1C4FE2-997D-424E-9CD0-2F8A19C028D2}" type="presParOf" srcId="{722ECB7D-7DC1-49DE-8355-D74164B18D01}" destId="{0558291F-7E80-476F-810E-9AAE831802CC}" srcOrd="6" destOrd="0" presId="urn:microsoft.com/office/officeart/2005/8/layout/default"/>
    <dgm:cxn modelId="{FB38BF3B-6536-46CC-A6FB-FF8A50CFF13E}" type="presParOf" srcId="{722ECB7D-7DC1-49DE-8355-D74164B18D01}" destId="{67106088-800C-4F8C-982C-7A4A4DFD359A}" srcOrd="7" destOrd="0" presId="urn:microsoft.com/office/officeart/2005/8/layout/default"/>
    <dgm:cxn modelId="{4A66E458-6D6A-4969-8449-F8D5DEDD8D81}" type="presParOf" srcId="{722ECB7D-7DC1-49DE-8355-D74164B18D01}" destId="{1E51BBC1-48FC-42DC-9899-0FD1085F969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CA864-0CF1-4FD2-9EF5-B77D647FF9C1}">
      <dsp:nvSpPr>
        <dsp:cNvPr id="0" name=""/>
        <dsp:cNvSpPr/>
      </dsp:nvSpPr>
      <dsp:spPr>
        <a:xfrm>
          <a:off x="0" y="682054"/>
          <a:ext cx="2447698" cy="146861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Apply to full extent of Rights Entitlement</a:t>
          </a:r>
          <a:endParaRPr lang="en-US" sz="1800" kern="1200" dirty="0"/>
        </a:p>
      </dsp:txBody>
      <dsp:txXfrm>
        <a:off x="0" y="682054"/>
        <a:ext cx="2447698" cy="1468618"/>
      </dsp:txXfrm>
    </dsp:sp>
    <dsp:sp modelId="{F4B077C5-190C-49A3-8E17-2F46305A1338}">
      <dsp:nvSpPr>
        <dsp:cNvPr id="0" name=""/>
        <dsp:cNvSpPr/>
      </dsp:nvSpPr>
      <dsp:spPr>
        <a:xfrm>
          <a:off x="2692467" y="682054"/>
          <a:ext cx="2447698" cy="146861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Apply for a part of the Rights Entitlement (without renouncing the other part)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92467" y="682054"/>
        <a:ext cx="2447698" cy="1468618"/>
      </dsp:txXfrm>
    </dsp:sp>
    <dsp:sp modelId="{274584BD-B5C6-46B7-A253-A47AE2633923}">
      <dsp:nvSpPr>
        <dsp:cNvPr id="0" name=""/>
        <dsp:cNvSpPr/>
      </dsp:nvSpPr>
      <dsp:spPr>
        <a:xfrm>
          <a:off x="5384935" y="682054"/>
          <a:ext cx="2447698" cy="146861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Apply for a part of the Rights Entitlement and renounce the other part of the Rights Entitlement</a:t>
          </a:r>
          <a:endParaRPr lang="en-US" sz="1800" kern="1200" dirty="0"/>
        </a:p>
      </dsp:txBody>
      <dsp:txXfrm>
        <a:off x="5384935" y="682054"/>
        <a:ext cx="2447698" cy="1468618"/>
      </dsp:txXfrm>
    </dsp:sp>
    <dsp:sp modelId="{0558291F-7E80-476F-810E-9AAE831802CC}">
      <dsp:nvSpPr>
        <dsp:cNvPr id="0" name=""/>
        <dsp:cNvSpPr/>
      </dsp:nvSpPr>
      <dsp:spPr>
        <a:xfrm>
          <a:off x="1346233" y="2395442"/>
          <a:ext cx="2447698" cy="146861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Apply for the full extent of the Rights Entitlement and </a:t>
          </a:r>
          <a:r>
            <a:rPr lang="en-IN" sz="1800" u="sng" kern="1200" dirty="0">
              <a:solidFill>
                <a:schemeClr val="tx1"/>
              </a:solidFill>
            </a:rPr>
            <a:t>apply for additional Rights securities</a:t>
          </a:r>
          <a:r>
            <a:rPr lang="en-IN" sz="1800" kern="1200" dirty="0">
              <a:solidFill>
                <a:schemeClr val="tx1"/>
              </a:solidFill>
            </a:rPr>
            <a:t> *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346233" y="2395442"/>
        <a:ext cx="2447698" cy="1468618"/>
      </dsp:txXfrm>
    </dsp:sp>
    <dsp:sp modelId="{1E51BBC1-48FC-42DC-9899-0FD1085F9690}">
      <dsp:nvSpPr>
        <dsp:cNvPr id="0" name=""/>
        <dsp:cNvSpPr/>
      </dsp:nvSpPr>
      <dsp:spPr>
        <a:xfrm>
          <a:off x="4038701" y="2395442"/>
          <a:ext cx="2447698" cy="146861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Renounce the Rights Entitlement in full</a:t>
          </a:r>
          <a:endParaRPr lang="en-US" sz="1800" kern="1200" dirty="0"/>
        </a:p>
      </dsp:txBody>
      <dsp:txXfrm>
        <a:off x="4038701" y="2395442"/>
        <a:ext cx="2447698" cy="1468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25" y="1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8DC73E4E-73B0-476C-869D-FA5483EE700D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87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25" y="9432987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44C30701-AEB4-4B7D-A6DB-A44757E8E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3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25" y="1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42FE3ADF-BF59-4134-B99A-EDC802708E50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65" y="4779164"/>
            <a:ext cx="5436171" cy="3910627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87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25" y="9432987"/>
            <a:ext cx="2944949" cy="498413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92C3979C-F96A-4366-BC2E-1CDF5905F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67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9550" y="471488"/>
            <a:ext cx="3422650" cy="23701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99845-B220-45C6-A36B-45B580D25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979C-F96A-4366-BC2E-1CDF5905F73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 userDrawn="1"/>
        </p:nvSpPr>
        <p:spPr>
          <a:xfrm>
            <a:off x="454025" y="5916614"/>
            <a:ext cx="8997950" cy="136525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3" tIns="45683" rIns="91363" bIns="4568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8"/>
          <p:cNvSpPr/>
          <p:nvPr userDrawn="1"/>
        </p:nvSpPr>
        <p:spPr>
          <a:xfrm>
            <a:off x="454025" y="5965826"/>
            <a:ext cx="8997950" cy="136525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3" tIns="45683" rIns="91363" bIns="4568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3"/>
          <p:cNvSpPr/>
          <p:nvPr userDrawn="1"/>
        </p:nvSpPr>
        <p:spPr>
          <a:xfrm>
            <a:off x="454025" y="1190626"/>
            <a:ext cx="8997950" cy="136525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3" tIns="45683" rIns="91363" bIns="45683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" name="Picture 6" descr="http://www.sebi.gov.in/cms/sebi_data/gimages/press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28600"/>
            <a:ext cx="6400800" cy="91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94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95360" y="146160"/>
            <a:ext cx="7501680" cy="349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95360" y="146160"/>
            <a:ext cx="7501680" cy="349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95360" y="146160"/>
            <a:ext cx="7501680" cy="349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263520" y="663840"/>
            <a:ext cx="9145440" cy="222120"/>
            <a:chOff x="263520" y="663840"/>
            <a:chExt cx="9145440" cy="222120"/>
          </a:xfrm>
        </p:grpSpPr>
        <p:sp>
          <p:nvSpPr>
            <p:cNvPr id="7" name="Line 2"/>
            <p:cNvSpPr/>
            <p:nvPr/>
          </p:nvSpPr>
          <p:spPr>
            <a:xfrm>
              <a:off x="266400" y="885600"/>
              <a:ext cx="9142560" cy="360"/>
            </a:xfrm>
            <a:prstGeom prst="line">
              <a:avLst/>
            </a:prstGeom>
            <a:ln w="31680">
              <a:solidFill>
                <a:srgbClr val="0771B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63520" y="663840"/>
              <a:ext cx="11880" cy="11880"/>
            </a:xfrm>
            <a:prstGeom prst="rect">
              <a:avLst/>
            </a:prstGeom>
            <a:solidFill>
              <a:srgbClr val="0771B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" name="Line 4"/>
          <p:cNvSpPr/>
          <p:nvPr/>
        </p:nvSpPr>
        <p:spPr>
          <a:xfrm>
            <a:off x="495000" y="6324480"/>
            <a:ext cx="9144000" cy="1440"/>
          </a:xfrm>
          <a:prstGeom prst="line">
            <a:avLst/>
          </a:prstGeom>
          <a:ln w="31680">
            <a:solidFill>
              <a:srgbClr val="0771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263520" y="663840"/>
            <a:ext cx="9145440" cy="222120"/>
            <a:chOff x="263520" y="663840"/>
            <a:chExt cx="9145440" cy="222120"/>
          </a:xfrm>
        </p:grpSpPr>
        <p:sp>
          <p:nvSpPr>
            <p:cNvPr id="43" name="Line 2"/>
            <p:cNvSpPr/>
            <p:nvPr/>
          </p:nvSpPr>
          <p:spPr>
            <a:xfrm>
              <a:off x="266400" y="885600"/>
              <a:ext cx="9142560" cy="360"/>
            </a:xfrm>
            <a:prstGeom prst="line">
              <a:avLst/>
            </a:prstGeom>
            <a:ln w="31680">
              <a:solidFill>
                <a:srgbClr val="0771B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263520" y="663840"/>
              <a:ext cx="11880" cy="11880"/>
            </a:xfrm>
            <a:prstGeom prst="rect">
              <a:avLst/>
            </a:prstGeom>
            <a:solidFill>
              <a:srgbClr val="0771B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" name="Line 4"/>
          <p:cNvSpPr/>
          <p:nvPr/>
        </p:nvSpPr>
        <p:spPr>
          <a:xfrm>
            <a:off x="495000" y="6324480"/>
            <a:ext cx="9144000" cy="1440"/>
          </a:xfrm>
          <a:prstGeom prst="line">
            <a:avLst/>
          </a:prstGeom>
          <a:ln w="31680">
            <a:solidFill>
              <a:srgbClr val="0771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263520" y="663840"/>
            <a:ext cx="9145440" cy="222120"/>
            <a:chOff x="263520" y="663840"/>
            <a:chExt cx="9145440" cy="222120"/>
          </a:xfrm>
        </p:grpSpPr>
        <p:sp>
          <p:nvSpPr>
            <p:cNvPr id="127" name="Line 2"/>
            <p:cNvSpPr/>
            <p:nvPr/>
          </p:nvSpPr>
          <p:spPr>
            <a:xfrm>
              <a:off x="266400" y="885600"/>
              <a:ext cx="9142560" cy="360"/>
            </a:xfrm>
            <a:prstGeom prst="line">
              <a:avLst/>
            </a:prstGeom>
            <a:ln w="31680">
              <a:solidFill>
                <a:srgbClr val="0771B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"/>
            <p:cNvSpPr/>
            <p:nvPr/>
          </p:nvSpPr>
          <p:spPr>
            <a:xfrm>
              <a:off x="263520" y="663840"/>
              <a:ext cx="11880" cy="11880"/>
            </a:xfrm>
            <a:prstGeom prst="rect">
              <a:avLst/>
            </a:prstGeom>
            <a:solidFill>
              <a:srgbClr val="0771B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9" name="Line 4"/>
          <p:cNvSpPr/>
          <p:nvPr/>
        </p:nvSpPr>
        <p:spPr>
          <a:xfrm>
            <a:off x="495000" y="6324480"/>
            <a:ext cx="9144000" cy="1440"/>
          </a:xfrm>
          <a:prstGeom prst="line">
            <a:avLst/>
          </a:prstGeom>
          <a:ln w="31680">
            <a:solidFill>
              <a:srgbClr val="0771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495360" y="146160"/>
            <a:ext cx="7501680" cy="753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bseindia.com/downloads1/FAQs_on_Rights_Entilement_Trading.pdf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https://www.sebi.gov.in/sebi_data/faqfiles/sep-2020/1599631603070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nseindia.com/trade/members-faqs-rights-entitlement-trading" TargetMode="Externa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bi.gov.in/sebiweb/other/OtherAction.do?doRecognisedFpi=yes&amp;intmId=34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bi.gov.in/sebiweb/other/OtherAction.do?doRecognisedFpi=yes&amp;intmId=34/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bi.gov.in/sebiweb/other/OtherAction.do?doRecognisedFpi=yes&amp;intmId=10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imag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307124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32296" y="1230658"/>
            <a:ext cx="498588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Primary Market</a:t>
            </a:r>
          </a:p>
          <a:p>
            <a:pPr algn="ctr"/>
            <a:r>
              <a:rPr lang="en-US" sz="4400" b="1" dirty="0"/>
              <a:t>- </a:t>
            </a:r>
          </a:p>
          <a:p>
            <a:pPr algn="ctr"/>
            <a:r>
              <a:rPr lang="en-US" sz="4400" b="1" dirty="0"/>
              <a:t>Rights Issue</a:t>
            </a:r>
            <a:endParaRPr lang="en-US" sz="5400" b="1" dirty="0"/>
          </a:p>
          <a:p>
            <a:pPr algn="ctr"/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39622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95" y="240705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 Rights Issue Application Form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(3/4)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C5F959-51AA-41AD-BDA4-A9981126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7" y="1113026"/>
            <a:ext cx="8973390" cy="51104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BA77BC-447D-4ED3-BC92-4E2AF1926B65}"/>
              </a:ext>
            </a:extLst>
          </p:cNvPr>
          <p:cNvSpPr/>
          <p:nvPr/>
        </p:nvSpPr>
        <p:spPr>
          <a:xfrm>
            <a:off x="1221377" y="2256025"/>
            <a:ext cx="182880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F5B58-DB0D-45E7-A0D0-83FE5E630DE3}"/>
              </a:ext>
            </a:extLst>
          </p:cNvPr>
          <p:cNvSpPr/>
          <p:nvPr/>
        </p:nvSpPr>
        <p:spPr>
          <a:xfrm>
            <a:off x="3717767" y="2256025"/>
            <a:ext cx="542841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C046A-DCBE-4D8E-AA41-0EC2FA0DEDB6}"/>
              </a:ext>
            </a:extLst>
          </p:cNvPr>
          <p:cNvSpPr/>
          <p:nvPr/>
        </p:nvSpPr>
        <p:spPr>
          <a:xfrm>
            <a:off x="2897777" y="2789425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4A2A8-979C-44CB-AE00-6BC224169F29}"/>
              </a:ext>
            </a:extLst>
          </p:cNvPr>
          <p:cNvSpPr/>
          <p:nvPr/>
        </p:nvSpPr>
        <p:spPr>
          <a:xfrm>
            <a:off x="5274897" y="2789425"/>
            <a:ext cx="3948881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32A4E-99DE-4CA7-A975-9ACDAF95A9DA}"/>
              </a:ext>
            </a:extLst>
          </p:cNvPr>
          <p:cNvSpPr/>
          <p:nvPr/>
        </p:nvSpPr>
        <p:spPr>
          <a:xfrm>
            <a:off x="2516777" y="3094227"/>
            <a:ext cx="6992190" cy="2285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80D98-1ED4-4883-A72D-A80F37D7F015}"/>
              </a:ext>
            </a:extLst>
          </p:cNvPr>
          <p:cNvSpPr/>
          <p:nvPr/>
        </p:nvSpPr>
        <p:spPr>
          <a:xfrm>
            <a:off x="3278777" y="3475227"/>
            <a:ext cx="6019800" cy="4571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16E6F-E64E-4AFB-A4C1-D895B155AF72}"/>
              </a:ext>
            </a:extLst>
          </p:cNvPr>
          <p:cNvSpPr/>
          <p:nvPr/>
        </p:nvSpPr>
        <p:spPr>
          <a:xfrm>
            <a:off x="1299234" y="5304027"/>
            <a:ext cx="2133600" cy="2285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DADD1-6656-4545-8EAD-0A1F639F6068}"/>
              </a:ext>
            </a:extLst>
          </p:cNvPr>
          <p:cNvSpPr/>
          <p:nvPr/>
        </p:nvSpPr>
        <p:spPr>
          <a:xfrm>
            <a:off x="3964577" y="5294088"/>
            <a:ext cx="2133600" cy="2285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BDC106-D56D-44F8-8530-0C4980599A4D}"/>
              </a:ext>
            </a:extLst>
          </p:cNvPr>
          <p:cNvSpPr/>
          <p:nvPr/>
        </p:nvSpPr>
        <p:spPr>
          <a:xfrm>
            <a:off x="6822077" y="5294088"/>
            <a:ext cx="2133600" cy="2285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DF5F3-CEC4-47FC-B4B2-B1FF3F7F8C6B}"/>
              </a:ext>
            </a:extLst>
          </p:cNvPr>
          <p:cNvSpPr/>
          <p:nvPr/>
        </p:nvSpPr>
        <p:spPr>
          <a:xfrm>
            <a:off x="764177" y="5837426"/>
            <a:ext cx="8744790" cy="4571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1356AA-3C3B-4D48-97E6-3C1BE556A19C}"/>
              </a:ext>
            </a:extLst>
          </p:cNvPr>
          <p:cNvSpPr/>
          <p:nvPr/>
        </p:nvSpPr>
        <p:spPr>
          <a:xfrm>
            <a:off x="840377" y="4008625"/>
            <a:ext cx="8668590" cy="10668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12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70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81" y="202333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 Rights Issue Application Form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(4/4)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1AC99D-3CF1-4F72-B68C-ED42C1A7B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3" y="1036364"/>
            <a:ext cx="9144000" cy="3737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6D49C-A41B-4165-B4D1-74B19F9789CE}"/>
              </a:ext>
            </a:extLst>
          </p:cNvPr>
          <p:cNvSpPr/>
          <p:nvPr/>
        </p:nvSpPr>
        <p:spPr>
          <a:xfrm>
            <a:off x="1156063" y="1945919"/>
            <a:ext cx="205740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12C5-C664-46E2-886E-25C564822D67}"/>
              </a:ext>
            </a:extLst>
          </p:cNvPr>
          <p:cNvSpPr/>
          <p:nvPr/>
        </p:nvSpPr>
        <p:spPr>
          <a:xfrm>
            <a:off x="7213963" y="1945919"/>
            <a:ext cx="205740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FE179-672D-4870-BC33-3BC6356CA314}"/>
              </a:ext>
            </a:extLst>
          </p:cNvPr>
          <p:cNvSpPr/>
          <p:nvPr/>
        </p:nvSpPr>
        <p:spPr>
          <a:xfrm>
            <a:off x="3937363" y="1962484"/>
            <a:ext cx="205740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FB736-AEE1-43E1-A1D7-DCB5B4885165}"/>
              </a:ext>
            </a:extLst>
          </p:cNvPr>
          <p:cNvSpPr/>
          <p:nvPr/>
        </p:nvSpPr>
        <p:spPr>
          <a:xfrm>
            <a:off x="736963" y="2479320"/>
            <a:ext cx="8801100" cy="3651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FAEFB-9A39-44DE-87E7-176071982C86}"/>
              </a:ext>
            </a:extLst>
          </p:cNvPr>
          <p:cNvSpPr/>
          <p:nvPr/>
        </p:nvSpPr>
        <p:spPr>
          <a:xfrm>
            <a:off x="2070463" y="3393719"/>
            <a:ext cx="5257800" cy="76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815D2-E935-4974-B6D4-6DB2EDCF8582}"/>
              </a:ext>
            </a:extLst>
          </p:cNvPr>
          <p:cNvSpPr/>
          <p:nvPr/>
        </p:nvSpPr>
        <p:spPr>
          <a:xfrm>
            <a:off x="2070463" y="3622319"/>
            <a:ext cx="5257800" cy="76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BC570-A6BE-4412-B9D0-9F38D58219A4}"/>
              </a:ext>
            </a:extLst>
          </p:cNvPr>
          <p:cNvSpPr/>
          <p:nvPr/>
        </p:nvSpPr>
        <p:spPr>
          <a:xfrm>
            <a:off x="2375263" y="4019195"/>
            <a:ext cx="1371600" cy="192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51E00-61B5-48D3-B39A-D29A77FECEF2}"/>
              </a:ext>
            </a:extLst>
          </p:cNvPr>
          <p:cNvSpPr/>
          <p:nvPr/>
        </p:nvSpPr>
        <p:spPr>
          <a:xfrm>
            <a:off x="4966063" y="4019195"/>
            <a:ext cx="2247900" cy="192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05011-3476-4F8D-BCC9-124B3B667F96}"/>
              </a:ext>
            </a:extLst>
          </p:cNvPr>
          <p:cNvSpPr/>
          <p:nvPr/>
        </p:nvSpPr>
        <p:spPr>
          <a:xfrm>
            <a:off x="1956163" y="4375996"/>
            <a:ext cx="5372100" cy="76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1C0D2-EE26-4441-A8C9-66EBD4C17331}"/>
              </a:ext>
            </a:extLst>
          </p:cNvPr>
          <p:cNvSpPr/>
          <p:nvPr/>
        </p:nvSpPr>
        <p:spPr>
          <a:xfrm>
            <a:off x="7861663" y="4375997"/>
            <a:ext cx="1409700" cy="845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32357-E08A-4CF9-998E-5C0C2CB109BE}"/>
              </a:ext>
            </a:extLst>
          </p:cNvPr>
          <p:cNvSpPr/>
          <p:nvPr/>
        </p:nvSpPr>
        <p:spPr>
          <a:xfrm>
            <a:off x="1956163" y="4612919"/>
            <a:ext cx="2781300" cy="76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7B9E4-BC77-41F6-AB86-D728F1113A03}"/>
              </a:ext>
            </a:extLst>
          </p:cNvPr>
          <p:cNvSpPr/>
          <p:nvPr/>
        </p:nvSpPr>
        <p:spPr>
          <a:xfrm>
            <a:off x="5994763" y="4604596"/>
            <a:ext cx="3276600" cy="76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ED7D0D-C4C3-41CF-BE3D-46FEB724202B}"/>
              </a:ext>
            </a:extLst>
          </p:cNvPr>
          <p:cNvSpPr/>
          <p:nvPr/>
        </p:nvSpPr>
        <p:spPr>
          <a:xfrm>
            <a:off x="7480663" y="3241320"/>
            <a:ext cx="1981200" cy="10418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53601-C4CC-4754-8CEF-A174DE550AFC}"/>
              </a:ext>
            </a:extLst>
          </p:cNvPr>
          <p:cNvSpPr/>
          <p:nvPr/>
        </p:nvSpPr>
        <p:spPr>
          <a:xfrm>
            <a:off x="1003663" y="5932163"/>
            <a:ext cx="1524000" cy="28095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DB4D2-62E1-457C-A34B-4EB6DBB042B9}"/>
              </a:ext>
            </a:extLst>
          </p:cNvPr>
          <p:cNvSpPr txBox="1"/>
          <p:nvPr/>
        </p:nvSpPr>
        <p:spPr>
          <a:xfrm>
            <a:off x="2432413" y="590831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To be filled by Bank (SCSB)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86915-5A50-4075-836A-358C521DC20C}"/>
              </a:ext>
            </a:extLst>
          </p:cNvPr>
          <p:cNvSpPr/>
          <p:nvPr/>
        </p:nvSpPr>
        <p:spPr>
          <a:xfrm>
            <a:off x="1003663" y="5551163"/>
            <a:ext cx="1524000" cy="28095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50C2-B63C-4765-866A-994E77B4A6A9}"/>
              </a:ext>
            </a:extLst>
          </p:cNvPr>
          <p:cNvSpPr txBox="1"/>
          <p:nvPr/>
        </p:nvSpPr>
        <p:spPr>
          <a:xfrm>
            <a:off x="2432413" y="5538987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Signature must match with specimen signatures provided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D2F09A-009A-467F-9E9C-08F857E928D6}"/>
              </a:ext>
            </a:extLst>
          </p:cNvPr>
          <p:cNvSpPr/>
          <p:nvPr/>
        </p:nvSpPr>
        <p:spPr>
          <a:xfrm>
            <a:off x="1003663" y="5105631"/>
            <a:ext cx="1524000" cy="2809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608A2A-0173-4BC6-B0DC-341C53CF4D92}"/>
              </a:ext>
            </a:extLst>
          </p:cNvPr>
          <p:cNvSpPr txBox="1"/>
          <p:nvPr/>
        </p:nvSpPr>
        <p:spPr>
          <a:xfrm>
            <a:off x="2432413" y="5093962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Declarations on Source of funds and Future payments</a:t>
            </a:r>
            <a:endParaRPr lang="en-IN" dirty="0"/>
          </a:p>
        </p:txBody>
      </p:sp>
      <p:sp>
        <p:nvSpPr>
          <p:cNvPr id="27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13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11979" y="2916741"/>
            <a:ext cx="3540034" cy="2300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8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00" y="215507"/>
            <a:ext cx="8348382" cy="42722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 Abridged Letter of Offer (ALOF)</a:t>
            </a:r>
          </a:p>
        </p:txBody>
      </p:sp>
      <p:sp>
        <p:nvSpPr>
          <p:cNvPr id="5" name="Rounded Rectangle 34"/>
          <p:cNvSpPr>
            <a:spLocks noChangeArrowheads="1"/>
          </p:cNvSpPr>
          <p:nvPr/>
        </p:nvSpPr>
        <p:spPr bwMode="auto">
          <a:xfrm>
            <a:off x="940526" y="966906"/>
            <a:ext cx="8204877" cy="51073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294" rIns="95294" anchor="ctr"/>
          <a:lstStyle/>
          <a:p>
            <a:pPr marL="158832" indent="-158832" algn="just" defTabSz="872705">
              <a:lnSpc>
                <a:spcPct val="110000"/>
              </a:lnSpc>
              <a:spcBef>
                <a:spcPts val="265"/>
              </a:spcBef>
              <a:spcAft>
                <a:spcPts val="265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235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58" y="1014180"/>
            <a:ext cx="4764101" cy="4851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14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68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64" y="196520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 Rights Entitlement Letter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6" y="1000400"/>
            <a:ext cx="8331949" cy="5274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4A1AC5-C78C-4455-A2F0-65DAEC5DAF5F}"/>
              </a:ext>
            </a:extLst>
          </p:cNvPr>
          <p:cNvSpPr/>
          <p:nvPr/>
        </p:nvSpPr>
        <p:spPr>
          <a:xfrm>
            <a:off x="1604555" y="4560791"/>
            <a:ext cx="3200400" cy="2286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E5018-E8BE-4099-9636-BD06520F2BDC}"/>
              </a:ext>
            </a:extLst>
          </p:cNvPr>
          <p:cNvSpPr/>
          <p:nvPr/>
        </p:nvSpPr>
        <p:spPr>
          <a:xfrm>
            <a:off x="5288661" y="4560791"/>
            <a:ext cx="3200400" cy="2286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79E42-7891-4622-93A9-D9B43DF69C33}"/>
              </a:ext>
            </a:extLst>
          </p:cNvPr>
          <p:cNvSpPr/>
          <p:nvPr/>
        </p:nvSpPr>
        <p:spPr>
          <a:xfrm>
            <a:off x="5446643" y="5166046"/>
            <a:ext cx="3549312" cy="6096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C69B9E-832A-4C27-957A-FB4E86F74D1C}"/>
              </a:ext>
            </a:extLst>
          </p:cNvPr>
          <p:cNvSpPr/>
          <p:nvPr/>
        </p:nvSpPr>
        <p:spPr>
          <a:xfrm>
            <a:off x="3509555" y="3112991"/>
            <a:ext cx="3200400" cy="2286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15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64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783" y="215507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Electronic Rights Entitlements (REs)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55599"/>
              </p:ext>
            </p:extLst>
          </p:nvPr>
        </p:nvGraphicFramePr>
        <p:xfrm>
          <a:off x="659674" y="1207715"/>
          <a:ext cx="8610600" cy="4399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2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7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of  Rights Entitlements (REs)</a:t>
                      </a:r>
                    </a:p>
                  </a:txBody>
                  <a:tcPr marL="80682" marR="80682" marT="80682" marB="80682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separate ISIN is created for</a:t>
                      </a: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REs.</a:t>
                      </a:r>
                      <a:endParaRPr lang="en-I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just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Demat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only.</a:t>
                      </a:r>
                    </a:p>
                    <a:p>
                      <a:pPr marL="285750" indent="-285750" algn="just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 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credited to the demat account of the shareholders</a:t>
                      </a: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on Record Date, before the issue opening date.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just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be credited to demat suspense escrow account in certain cases such as shares held in physical form,</a:t>
                      </a: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shares under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litigation,</a:t>
                      </a: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rozen demat account, details of demat account not available,</a:t>
                      </a: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etc.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0682" marR="80682" marT="80682" marB="80682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check</a:t>
                      </a:r>
                      <a:r>
                        <a:rPr lang="en-IN" sz="16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your REs?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2" marR="80682" marT="80682" marB="80682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Rights Entitlement Letter sent to the shareholders.</a:t>
                      </a:r>
                    </a:p>
                    <a:p>
                      <a:pPr marL="285750" indent="-285750" algn="just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website of Registrar (by keying in details like Folio Number/ DP ID-Client ID, PAN, etc.).</a:t>
                      </a:r>
                      <a:endParaRPr lang="en-I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Receipt of credit message from NSDL/ CDSL on credit of </a:t>
                      </a:r>
                      <a:r>
                        <a:rPr lang="en-IN" sz="16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REs.</a:t>
                      </a:r>
                      <a:endParaRPr lang="en-IN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Demat statement from depository participant showing credit of </a:t>
                      </a:r>
                      <a:r>
                        <a:rPr lang="en-IN" sz="16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2" marR="80682" marT="80682" marB="80682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16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98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18" y="265988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What to do with Rights Entitlements? 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– Options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0EDD0-F6F6-42FF-BE87-632682EABFA0}"/>
              </a:ext>
            </a:extLst>
          </p:cNvPr>
          <p:cNvSpPr txBox="1"/>
          <p:nvPr/>
        </p:nvSpPr>
        <p:spPr>
          <a:xfrm>
            <a:off x="431903" y="4735875"/>
            <a:ext cx="813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*Shares will be allotted if the Rights Issue is under-subscribed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810" y="5039655"/>
            <a:ext cx="885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FAQs on Rights Entitlements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SEBI FAQs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BSE FAQs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NSE FAQs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6023" y="5177545"/>
            <a:ext cx="52447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Price paid to purchase REs on market is not connected to amount paid in Rights issue  subscription! They are independent of each other.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76128903"/>
              </p:ext>
            </p:extLst>
          </p:nvPr>
        </p:nvGraphicFramePr>
        <p:xfrm>
          <a:off x="1053492" y="548545"/>
          <a:ext cx="7832634" cy="45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17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3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19" y="271744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Trading in Electronic Rights Entitlements </a:t>
            </a: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739590" y="5758770"/>
            <a:ext cx="8405812" cy="500743"/>
          </a:xfrm>
          <a:prstGeom prst="bevel">
            <a:avLst>
              <a:gd name="adj" fmla="val 12500"/>
            </a:avLst>
          </a:prstGeom>
          <a:solidFill>
            <a:srgbClr val="1F317F"/>
          </a:solidFill>
          <a:ln>
            <a:noFill/>
          </a:ln>
        </p:spPr>
        <p:txBody>
          <a:bodyPr lIns="80291" tIns="40144" rIns="80291" bIns="40144" anchor="ctr"/>
          <a:lstStyle/>
          <a:p>
            <a:r>
              <a:rPr lang="en-IN" sz="1200" b="1" dirty="0">
                <a:solidFill>
                  <a:schemeClr val="bg1"/>
                </a:solidFill>
                <a:cs typeface="Arial" panose="020B0604020202020204" pitchFamily="34" charset="0"/>
              </a:rPr>
              <a:t>REs which are neither renounced nor subscribed, on or before the Issue Closing Date will lapse and shall be extinguished after the Issue Closing Date.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119298" y="1075624"/>
            <a:ext cx="3761975" cy="365125"/>
          </a:xfrm>
          <a:prstGeom prst="rect">
            <a:avLst/>
          </a:prstGeom>
          <a:solidFill>
            <a:srgbClr val="1F317F"/>
          </a:solidFill>
          <a:ln>
            <a:solidFill>
              <a:srgbClr val="1F317F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 algn="l">
              <a:lnSpc>
                <a:spcPct val="125000"/>
              </a:lnSpc>
            </a:pPr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trade in Rights Entitlements?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368525" y="2227165"/>
            <a:ext cx="3776584" cy="309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>
              <a:lnSpc>
                <a:spcPct val="12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Off-Market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96727" y="2227166"/>
            <a:ext cx="3776584" cy="309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>
              <a:lnSpc>
                <a:spcPct val="12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On-Market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37" idx="2"/>
            <a:endCxn id="39" idx="0"/>
          </p:cNvCxnSpPr>
          <p:nvPr/>
        </p:nvCxnSpPr>
        <p:spPr bwMode="auto">
          <a:xfrm rot="5400000">
            <a:off x="3449443" y="676324"/>
            <a:ext cx="786418" cy="2315266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1F317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Elbow Connector 42"/>
          <p:cNvCxnSpPr>
            <a:stCxn id="37" idx="2"/>
            <a:endCxn id="38" idx="0"/>
          </p:cNvCxnSpPr>
          <p:nvPr/>
        </p:nvCxnSpPr>
        <p:spPr bwMode="auto">
          <a:xfrm rot="16200000" flipH="1">
            <a:off x="5735344" y="705690"/>
            <a:ext cx="786417" cy="225653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1F317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Isosceles Triangle 43"/>
          <p:cNvSpPr/>
          <p:nvPr/>
        </p:nvSpPr>
        <p:spPr bwMode="auto">
          <a:xfrm rot="10800000">
            <a:off x="1296491" y="3448666"/>
            <a:ext cx="2776406" cy="151846"/>
          </a:xfrm>
          <a:prstGeom prst="triangle">
            <a:avLst/>
          </a:prstGeom>
          <a:gradFill flip="none" rotWithShape="0">
            <a:gsLst>
              <a:gs pos="0">
                <a:srgbClr val="1F317F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06773" eaLnBrk="0" hangingPunct="0"/>
            <a:endParaRPr lang="en-IN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96727" y="2738450"/>
            <a:ext cx="3775934" cy="424208"/>
          </a:xfrm>
          <a:prstGeom prst="rect">
            <a:avLst/>
          </a:prstGeom>
          <a:solidFill>
            <a:srgbClr val="EDF4F9"/>
          </a:solidFill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80682" tIns="55020" rIns="0" bIns="55020" anchor="ctr"/>
          <a:lstStyle/>
          <a:p>
            <a:pPr algn="ctr"/>
            <a:r>
              <a:rPr lang="en-US" sz="1100" b="1" dirty="0">
                <a:cs typeface="Arial" panose="020B0604020202020204" pitchFamily="34" charset="0"/>
              </a:rPr>
              <a:t>Buy/ sell on the floor of the Stock Exchanges through a Stock Broker</a:t>
            </a:r>
            <a:endParaRPr lang="en-IN" sz="1100" b="1" dirty="0"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369175" y="2738450"/>
            <a:ext cx="3775934" cy="424208"/>
          </a:xfrm>
          <a:prstGeom prst="rect">
            <a:avLst/>
          </a:prstGeom>
          <a:solidFill>
            <a:srgbClr val="EDF4F9"/>
          </a:solidFill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80682" tIns="55020" rIns="0" bIns="55020" anchor="ctr"/>
          <a:lstStyle/>
          <a:p>
            <a:pPr algn="ctr"/>
            <a:r>
              <a:rPr lang="en-US" sz="1100" b="1" dirty="0">
                <a:cs typeface="Arial" panose="020B0604020202020204" pitchFamily="34" charset="0"/>
              </a:rPr>
              <a:t>Buy/ sell using Delivery Instruction Slips (DIS)</a:t>
            </a:r>
            <a:endParaRPr lang="en-IN" sz="1100" b="1" dirty="0"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6727" y="3853769"/>
            <a:ext cx="3775934" cy="1752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158832" indent="-158832" algn="just">
              <a:spcBef>
                <a:spcPts val="353"/>
              </a:spcBef>
              <a:spcAft>
                <a:spcPts val="35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 + 2 settlement (T refers to the date of trading)</a:t>
            </a:r>
          </a:p>
          <a:p>
            <a:pPr marL="158832" indent="-158832" algn="just">
              <a:spcBef>
                <a:spcPts val="353"/>
              </a:spcBef>
              <a:spcAft>
                <a:spcPts val="35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Trade for trade (No short selling allowed)</a:t>
            </a:r>
          </a:p>
          <a:p>
            <a:pPr marL="158832" indent="-158832" algn="just">
              <a:spcBef>
                <a:spcPts val="353"/>
              </a:spcBef>
              <a:spcAft>
                <a:spcPts val="35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Trading commences along with the opening of the Issue</a:t>
            </a:r>
          </a:p>
          <a:p>
            <a:pPr marL="158832" indent="-158832" algn="just">
              <a:spcBef>
                <a:spcPts val="353"/>
              </a:spcBef>
              <a:spcAft>
                <a:spcPts val="35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Closes 4 working days prior to the closure of the Issue</a:t>
            </a:r>
          </a:p>
          <a:p>
            <a:pPr marL="158832" indent="-158832" algn="just">
              <a:spcBef>
                <a:spcPts val="353"/>
              </a:spcBef>
              <a:spcAft>
                <a:spcPts val="35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Trading in normal market hours</a:t>
            </a:r>
          </a:p>
        </p:txBody>
      </p:sp>
      <p:sp>
        <p:nvSpPr>
          <p:cNvPr id="48" name="Isosceles Triangle 47"/>
          <p:cNvSpPr/>
          <p:nvPr/>
        </p:nvSpPr>
        <p:spPr bwMode="auto">
          <a:xfrm rot="10800000">
            <a:off x="5868939" y="3448666"/>
            <a:ext cx="2776406" cy="151846"/>
          </a:xfrm>
          <a:prstGeom prst="triangle">
            <a:avLst/>
          </a:prstGeom>
          <a:gradFill flip="none" rotWithShape="0">
            <a:gsLst>
              <a:gs pos="0">
                <a:srgbClr val="1F317F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06773" eaLnBrk="0" hangingPunct="0"/>
            <a:endParaRPr lang="en-IN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9175" y="3853770"/>
            <a:ext cx="3812112" cy="17525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158832" indent="-158832" algn="just">
              <a:spcBef>
                <a:spcPts val="353"/>
              </a:spcBef>
              <a:spcAft>
                <a:spcPts val="35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Trade to be effected off-market between buyer and seller</a:t>
            </a:r>
          </a:p>
          <a:p>
            <a:pPr marL="158832" indent="-158832" algn="just">
              <a:spcBef>
                <a:spcPts val="353"/>
              </a:spcBef>
              <a:spcAft>
                <a:spcPts val="35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Off-market transfer to be completed in such a manner that the REs are credited to the demat account of the Renouncees on or prior to the Issue Closing Date</a:t>
            </a:r>
          </a:p>
        </p:txBody>
      </p:sp>
      <p:sp>
        <p:nvSpPr>
          <p:cNvPr id="18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18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25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8" y="209470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Overview of Rights Issue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Application Process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27417" y="1180652"/>
            <a:ext cx="2860765" cy="358588"/>
          </a:xfrm>
          <a:prstGeom prst="rect">
            <a:avLst/>
          </a:prstGeom>
          <a:solidFill>
            <a:srgbClr val="1F317F"/>
          </a:solidFill>
          <a:ln>
            <a:solidFill>
              <a:srgbClr val="1F317F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>
              <a:lnSpc>
                <a:spcPct val="125000"/>
              </a:lnSpc>
            </a:pPr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Apply in a Rights Issue?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5819" y="1812105"/>
            <a:ext cx="4231664" cy="4447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>
              <a:lnSpc>
                <a:spcPct val="125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Apply Through ASBA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92318" y="3535782"/>
            <a:ext cx="2041784" cy="38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>
              <a:lnSpc>
                <a:spcPct val="12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Physical ASBA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014649" y="3535782"/>
            <a:ext cx="2041784" cy="381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>
              <a:lnSpc>
                <a:spcPct val="12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Online ASBA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19" y="2263914"/>
            <a:ext cx="4230615" cy="976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152479" indent="-152479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Application money remains in Applicant’s bank account till allotment</a:t>
            </a:r>
          </a:p>
          <a:p>
            <a:pPr marL="152479" indent="-152479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List of SCSBs available at: </a:t>
            </a:r>
            <a:r>
              <a:rPr lang="en-US" sz="1000" dirty="0">
                <a:solidFill>
                  <a:srgbClr val="002060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https://www.sebi.gov.in/sebiweb/other/OtherAction.do?doRecognisedFpi=yes&amp;intmId=34</a:t>
            </a:r>
            <a:endParaRPr lang="en-US" sz="1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92839" y="3916960"/>
            <a:ext cx="2041264" cy="1784165"/>
          </a:xfrm>
          <a:prstGeom prst="rect">
            <a:avLst/>
          </a:prstGeom>
          <a:solidFill>
            <a:srgbClr val="EDF4F9"/>
          </a:solidFill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80682" tIns="55020" rIns="31765" bIns="55020" anchor="ctr"/>
          <a:lstStyle/>
          <a:p>
            <a:pPr marL="151287" indent="-151287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Application Form to be printed, filled-in and submitted to the Designated Branches of the SCSBs</a:t>
            </a:r>
          </a:p>
          <a:p>
            <a:pPr algn="l">
              <a:lnSpc>
                <a:spcPct val="110000"/>
              </a:lnSpc>
            </a:pPr>
            <a:endParaRPr lang="en-US" sz="1000" dirty="0">
              <a:cs typeface="Arial" panose="020B0604020202020204" pitchFamily="34" charset="0"/>
            </a:endParaRPr>
          </a:p>
          <a:p>
            <a:pPr marL="151287" indent="-151287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000" dirty="0">
                <a:cs typeface="Arial" panose="020B0604020202020204" pitchFamily="34" charset="0"/>
              </a:rPr>
              <a:t>Applicants can also submit a </a:t>
            </a:r>
            <a:r>
              <a:rPr lang="en-IN" sz="1000" u="sng" dirty="0">
                <a:cs typeface="Arial" panose="020B0604020202020204" pitchFamily="34" charset="0"/>
              </a:rPr>
              <a:t>Plain Paper Application </a:t>
            </a:r>
            <a:r>
              <a:rPr lang="en-IN" sz="1000" dirty="0">
                <a:cs typeface="Arial" panose="020B0604020202020204" pitchFamily="34" charset="0"/>
              </a:rPr>
              <a:t>to the Designated Branches of the SCSB</a:t>
            </a:r>
            <a:endParaRPr lang="en-IN" sz="1000" b="1" dirty="0"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15169" y="3918303"/>
            <a:ext cx="2041264" cy="1782820"/>
          </a:xfrm>
          <a:prstGeom prst="rect">
            <a:avLst/>
          </a:prstGeom>
          <a:solidFill>
            <a:srgbClr val="EDF4F9"/>
          </a:solidFill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80682" tIns="55020" rIns="31765" bIns="55020" anchor="ctr"/>
          <a:lstStyle/>
          <a:p>
            <a:pPr marL="151287" indent="-151287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Online/ electronic application through using the website of the SCSBs (if made available by such SCSB)</a:t>
            </a:r>
          </a:p>
          <a:p>
            <a:pPr marL="151287" indent="-151287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000" b="1" dirty="0">
              <a:cs typeface="Arial" panose="020B0604020202020204" pitchFamily="34" charset="0"/>
            </a:endParaRPr>
          </a:p>
          <a:p>
            <a:pPr marL="151287" indent="-151287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Check with your SCSB if it offers an online facility for making application in a Rights Issue</a:t>
            </a:r>
            <a:endParaRPr lang="en-IN" sz="1000" dirty="0"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17" idx="2"/>
            <a:endCxn id="18" idx="0"/>
          </p:cNvCxnSpPr>
          <p:nvPr/>
        </p:nvCxnSpPr>
        <p:spPr bwMode="auto">
          <a:xfrm rot="5400000">
            <a:off x="3963294" y="517598"/>
            <a:ext cx="272865" cy="23161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Elbow Connector 6"/>
          <p:cNvCxnSpPr>
            <a:stCxn id="17" idx="2"/>
            <a:endCxn id="28" idx="0"/>
          </p:cNvCxnSpPr>
          <p:nvPr/>
        </p:nvCxnSpPr>
        <p:spPr bwMode="auto">
          <a:xfrm rot="16200000" flipH="1">
            <a:off x="6155283" y="641757"/>
            <a:ext cx="272865" cy="20678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Elbow Connector 31"/>
          <p:cNvCxnSpPr>
            <a:stCxn id="26" idx="2"/>
            <a:endCxn id="24" idx="0"/>
          </p:cNvCxnSpPr>
          <p:nvPr/>
        </p:nvCxnSpPr>
        <p:spPr bwMode="auto">
          <a:xfrm rot="5400000">
            <a:off x="2229491" y="2824148"/>
            <a:ext cx="295355" cy="112791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1F317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Elbow Connector 33"/>
          <p:cNvCxnSpPr>
            <a:stCxn id="26" idx="2"/>
            <a:endCxn id="25" idx="0"/>
          </p:cNvCxnSpPr>
          <p:nvPr/>
        </p:nvCxnSpPr>
        <p:spPr bwMode="auto">
          <a:xfrm rot="16200000" flipH="1">
            <a:off x="3340656" y="2840898"/>
            <a:ext cx="295355" cy="1094415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1F317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819193" y="5871052"/>
            <a:ext cx="8347765" cy="4129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0"/>
          <a:lstStyle/>
          <a:p>
            <a:pPr>
              <a:lnSpc>
                <a:spcPct val="110000"/>
              </a:lnSpc>
            </a:pPr>
            <a:r>
              <a:rPr lang="en-IN" sz="1050" b="1" dirty="0"/>
              <a:t>Investors can make payment only using bank account held in their own name - Third-party payments would not be accepted</a:t>
            </a:r>
          </a:p>
          <a:p>
            <a:pPr>
              <a:lnSpc>
                <a:spcPct val="110000"/>
              </a:lnSpc>
            </a:pPr>
            <a:r>
              <a:rPr lang="en-IN" sz="1050" b="1" dirty="0"/>
              <a:t>An application cannot be made by cash/ cheque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507834" y="1812105"/>
            <a:ext cx="3635592" cy="4447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pPr>
              <a:lnSpc>
                <a:spcPct val="125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Apply Through Registrar’s Web based  Portal (R-WAP)*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493511" y="3535782"/>
            <a:ext cx="3649916" cy="1813752"/>
          </a:xfrm>
          <a:prstGeom prst="rect">
            <a:avLst/>
          </a:prstGeom>
          <a:solidFill>
            <a:srgbClr val="EDF4F9"/>
          </a:solidFill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80682" tIns="55020" rIns="0" bIns="55020" anchor="t"/>
          <a:lstStyle/>
          <a:p>
            <a:pPr marL="152479" indent="-152479" defTabSz="872500">
              <a:lnSpc>
                <a:spcPct val="110000"/>
              </a:lnSpc>
              <a:spcBef>
                <a:spcPts val="88"/>
              </a:spcBef>
              <a:spcAft>
                <a:spcPts val="176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Special online application facility created by the Registrar to the Issue</a:t>
            </a:r>
          </a:p>
          <a:p>
            <a:pPr marL="152479" indent="-152479" defTabSz="872500">
              <a:lnSpc>
                <a:spcPct val="110000"/>
              </a:lnSpc>
              <a:spcBef>
                <a:spcPts val="88"/>
              </a:spcBef>
              <a:spcAft>
                <a:spcPts val="176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IN" sz="1000" dirty="0">
                <a:cs typeface="Arial" panose="020B0604020202020204" pitchFamily="34" charset="0"/>
              </a:rPr>
              <a:t>Applicants to Log into Registrar’s web based portal (details will be available in LOF and Application Form) </a:t>
            </a:r>
          </a:p>
          <a:p>
            <a:pPr marL="152479" indent="-152479" defTabSz="872500">
              <a:lnSpc>
                <a:spcPct val="110000"/>
              </a:lnSpc>
              <a:spcBef>
                <a:spcPts val="88"/>
              </a:spcBef>
              <a:spcAft>
                <a:spcPts val="176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IN" sz="1000" dirty="0">
                <a:cs typeface="Arial" panose="020B0604020202020204" pitchFamily="34" charset="0"/>
              </a:rPr>
              <a:t>Submit online form using R-WAP and make payment through net banking or UPI (as applicable)</a:t>
            </a:r>
          </a:p>
          <a:p>
            <a:pPr marL="152479" indent="-152479" defTabSz="872500">
              <a:lnSpc>
                <a:spcPct val="110000"/>
              </a:lnSpc>
              <a:spcBef>
                <a:spcPts val="88"/>
              </a:spcBef>
              <a:spcAft>
                <a:spcPts val="176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IN" sz="1000" dirty="0">
                <a:cs typeface="Arial" panose="020B0604020202020204" pitchFamily="34" charset="0"/>
              </a:rPr>
              <a:t>Online acknowledgment upon successful completion</a:t>
            </a:r>
          </a:p>
          <a:p>
            <a:pPr marL="152479" indent="-152479" defTabSz="872500">
              <a:lnSpc>
                <a:spcPct val="110000"/>
              </a:lnSpc>
              <a:spcBef>
                <a:spcPts val="88"/>
              </a:spcBef>
              <a:spcAft>
                <a:spcPts val="176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May only be available for Resident Investors (check LOF/ Application Form doe further details)</a:t>
            </a:r>
            <a:endParaRPr lang="en-IN" sz="1000" dirty="0"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98214" y="2263914"/>
            <a:ext cx="3640511" cy="976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marL="152479" indent="-152479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Application money gets debited from Applicant’s bank account</a:t>
            </a:r>
          </a:p>
          <a:p>
            <a:pPr marL="152479" indent="-152479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cs typeface="Arial" panose="020B0604020202020204" pitchFamily="34" charset="0"/>
              </a:rPr>
              <a:t>Please note that the R-WAP procedure may vary; Investors are requested to check the LOF and Application Form of the relevant Rights Issue</a:t>
            </a:r>
          </a:p>
        </p:txBody>
      </p:sp>
      <p:sp>
        <p:nvSpPr>
          <p:cNvPr id="35" name="Isosceles Triangle 34"/>
          <p:cNvSpPr/>
          <p:nvPr/>
        </p:nvSpPr>
        <p:spPr bwMode="auto">
          <a:xfrm rot="10800000">
            <a:off x="5930265" y="3278923"/>
            <a:ext cx="2776406" cy="218365"/>
          </a:xfrm>
          <a:prstGeom prst="triangle">
            <a:avLst/>
          </a:prstGeom>
          <a:gradFill flip="none" rotWithShape="0">
            <a:gsLst>
              <a:gs pos="0">
                <a:srgbClr val="1F317F"/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806773" eaLnBrk="0" hangingPunct="0"/>
            <a:endParaRPr lang="en-IN" sz="1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5494336" y="5433658"/>
            <a:ext cx="3649091" cy="372782"/>
          </a:xfrm>
          <a:prstGeom prst="bevel">
            <a:avLst>
              <a:gd name="adj" fmla="val 6944"/>
            </a:avLst>
          </a:prstGeom>
          <a:solidFill>
            <a:srgbClr val="1F317F"/>
          </a:solidFill>
          <a:ln>
            <a:noFill/>
          </a:ln>
        </p:spPr>
        <p:txBody>
          <a:bodyPr lIns="80291" tIns="40144" rIns="80291" bIns="40144" anchor="ctr"/>
          <a:lstStyle/>
          <a:p>
            <a:r>
              <a:rPr lang="en-IN" sz="1100" b="1" dirty="0">
                <a:solidFill>
                  <a:schemeClr val="bg1"/>
                </a:solidFill>
                <a:cs typeface="Arial" panose="020B0604020202020204" pitchFamily="34" charset="0"/>
              </a:rPr>
              <a:t>*Currently available only for Rights Issues opening on or before December 31, 2020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7291196" y="3744288"/>
            <a:ext cx="3547409" cy="204115"/>
          </a:xfrm>
          <a:prstGeom prst="curvedConnector4">
            <a:avLst>
              <a:gd name="adj1" fmla="val 47373"/>
              <a:gd name="adj2" fmla="val 2246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19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7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95" y="3698"/>
            <a:ext cx="8153400" cy="990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Participation in Rights Issue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by Shareholders holding Physical Shares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000" y="6006849"/>
            <a:ext cx="837239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IN" sz="900" dirty="0">
                <a:cs typeface="Arial" panose="020B0604020202020204" pitchFamily="34" charset="0"/>
              </a:rPr>
              <a:t>* Name(s), Indian address, email address, contact details and details of demat account along with copy of self attested PAN and self-attested client master sheet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8936" y="1017780"/>
            <a:ext cx="8359589" cy="476471"/>
            <a:chOff x="414616" y="1904999"/>
            <a:chExt cx="9246952" cy="522613"/>
          </a:xfrm>
        </p:grpSpPr>
        <p:sp>
          <p:nvSpPr>
            <p:cNvPr id="10" name="Rounded Rectangle 34"/>
            <p:cNvSpPr>
              <a:spLocks noChangeArrowheads="1"/>
            </p:cNvSpPr>
            <p:nvPr/>
          </p:nvSpPr>
          <p:spPr bwMode="auto">
            <a:xfrm>
              <a:off x="2936412" y="1904999"/>
              <a:ext cx="6725156" cy="522613"/>
            </a:xfrm>
            <a:prstGeom prst="rect">
              <a:avLst/>
            </a:prstGeom>
            <a:solidFill>
              <a:srgbClr val="EDF4F9"/>
            </a:soli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61365" rIns="161365" anchor="ctr"/>
            <a:lstStyle/>
            <a:p>
              <a:pPr defTabSz="872705">
                <a:spcAft>
                  <a:spcPct val="35000"/>
                </a:spcAft>
                <a:buClr>
                  <a:schemeClr val="tx1"/>
                </a:buClr>
              </a:pPr>
              <a:r>
                <a:rPr lang="en-I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Credited to a separate Escrow Demat Account before the opening of the issue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2467783" y="2023074"/>
              <a:ext cx="512272" cy="286464"/>
            </a:xfrm>
            <a:prstGeom prst="triangle">
              <a:avLst/>
            </a:prstGeom>
            <a:gradFill flip="none" rotWithShape="1">
              <a:gsLst>
                <a:gs pos="0">
                  <a:srgbClr val="1F317F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14616" y="1904999"/>
              <a:ext cx="2096811" cy="522613"/>
            </a:xfrm>
            <a:prstGeom prst="rect">
              <a:avLst/>
            </a:prstGeom>
            <a:solidFill>
              <a:srgbClr val="1F317F"/>
            </a:solidFill>
            <a:ln>
              <a:solidFill>
                <a:srgbClr val="1F317F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0682" tIns="40341" rIns="80682" bIns="40341" anchor="ctr" anchorCtr="1"/>
            <a:lstStyle/>
            <a:p>
              <a:pPr>
                <a:lnSpc>
                  <a:spcPct val="110000"/>
                </a:lnSpc>
              </a:pPr>
              <a:r>
                <a:rPr lang="en-I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 of REs for Physical Shareholders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27286" y="1605248"/>
            <a:ext cx="4034118" cy="317647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Option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8467" y="1605248"/>
            <a:ext cx="4034118" cy="317647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Option 2*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286" y="1983045"/>
            <a:ext cx="4034118" cy="540000"/>
          </a:xfrm>
          <a:prstGeom prst="rect">
            <a:avLst/>
          </a:prstGeom>
          <a:solidFill>
            <a:srgbClr val="FDF4F1"/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Physical Shareholder can open a demat account before 2</a:t>
            </a:r>
            <a:r>
              <a:rPr lang="en-IN" sz="1100" dirty="0">
                <a:cs typeface="Arial" panose="020B0604020202020204" pitchFamily="34" charset="0"/>
              </a:rPr>
              <a:t> Working Days prior to issue closing date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8467" y="1983045"/>
            <a:ext cx="4034118" cy="540000"/>
          </a:xfrm>
          <a:prstGeom prst="rect">
            <a:avLst/>
          </a:prstGeom>
          <a:solidFill>
            <a:srgbClr val="FDF4F1"/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Additional facility for Physical Shareholders who cannot open a demat account before to 2</a:t>
            </a:r>
            <a:r>
              <a:rPr lang="en-IN" sz="1100" dirty="0">
                <a:cs typeface="Arial" panose="020B0604020202020204" pitchFamily="34" charset="0"/>
              </a:rPr>
              <a:t> Working Days prior to Issue Closing Date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7286" y="2779823"/>
            <a:ext cx="4034118" cy="540000"/>
          </a:xfrm>
          <a:prstGeom prst="rect">
            <a:avLst/>
          </a:prstGeom>
          <a:solidFill>
            <a:srgbClr val="FDF4F1"/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100" dirty="0">
                <a:cs typeface="Arial" panose="020B0604020202020204" pitchFamily="34" charset="0"/>
              </a:rPr>
              <a:t>Furnish the relevant details</a:t>
            </a:r>
            <a:r>
              <a:rPr lang="en-IN" sz="1100" baseline="30000" dirty="0">
                <a:cs typeface="Arial" panose="020B0604020202020204" pitchFamily="34" charset="0"/>
              </a:rPr>
              <a:t>*</a:t>
            </a:r>
            <a:r>
              <a:rPr lang="en-IN" sz="1100" dirty="0">
                <a:cs typeface="Arial" panose="020B0604020202020204" pitchFamily="34" charset="0"/>
              </a:rPr>
              <a:t> to the Company or Registrar no later than </a:t>
            </a:r>
            <a:r>
              <a:rPr lang="en-US" sz="1100" dirty="0">
                <a:cs typeface="Arial" panose="020B0604020202020204" pitchFamily="34" charset="0"/>
              </a:rPr>
              <a:t>2</a:t>
            </a:r>
            <a:r>
              <a:rPr lang="en-IN" sz="1100" dirty="0">
                <a:cs typeface="Arial" panose="020B0604020202020204" pitchFamily="34" charset="0"/>
              </a:rPr>
              <a:t> Working Days prior to issue closing date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7286" y="3576602"/>
            <a:ext cx="4034118" cy="412941"/>
          </a:xfrm>
          <a:prstGeom prst="rect">
            <a:avLst/>
          </a:prstGeom>
          <a:solidFill>
            <a:srgbClr val="FDF4F1"/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REs transferred to the demat account latest by 1</a:t>
            </a:r>
            <a:r>
              <a:rPr lang="en-IN" sz="1100" dirty="0">
                <a:cs typeface="Arial" panose="020B0604020202020204" pitchFamily="34" charset="0"/>
              </a:rPr>
              <a:t> Working Day prior to issue closing date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286" y="4246319"/>
            <a:ext cx="4034118" cy="540000"/>
          </a:xfrm>
          <a:prstGeom prst="rect">
            <a:avLst/>
          </a:prstGeom>
          <a:solidFill>
            <a:srgbClr val="FDF4F1"/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Application can be made on or prior to the issue closing date – Application will be considered only if REs are in the demat account furnished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8467" y="2778339"/>
            <a:ext cx="4034118" cy="540000"/>
          </a:xfrm>
          <a:prstGeom prst="rect">
            <a:avLst/>
          </a:prstGeom>
          <a:solidFill>
            <a:srgbClr val="FDF4F1"/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Application can </a:t>
            </a:r>
            <a:r>
              <a:rPr lang="en-US" sz="1100">
                <a:cs typeface="Arial" panose="020B0604020202020204" pitchFamily="34" charset="0"/>
              </a:rPr>
              <a:t>be made through </a:t>
            </a:r>
            <a:r>
              <a:rPr lang="en-US" sz="1100" dirty="0">
                <a:cs typeface="Arial" panose="020B0604020202020204" pitchFamily="34" charset="0"/>
              </a:rPr>
              <a:t>R-WAP specifying the folio no. and other details during the issue period</a:t>
            </a:r>
          </a:p>
          <a:p>
            <a:r>
              <a:rPr lang="en-US" sz="1100" dirty="0">
                <a:cs typeface="Arial" panose="020B0604020202020204" pitchFamily="34" charset="0"/>
              </a:rPr>
              <a:t>(Physical Shareholders will be </a:t>
            </a:r>
            <a:r>
              <a:rPr lang="en-IN" sz="1100" dirty="0">
                <a:cs typeface="Arial" panose="020B0604020202020204" pitchFamily="34" charset="0"/>
              </a:rPr>
              <a:t>ineligible to renounce REs)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48469" y="4246320"/>
            <a:ext cx="4034119" cy="317647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cs typeface="Arial" panose="020B0604020202020204" pitchFamily="34" charset="0"/>
              </a:rPr>
              <a:t>Post Allotment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8467" y="3573635"/>
            <a:ext cx="4034118" cy="412941"/>
          </a:xfrm>
          <a:prstGeom prst="rect">
            <a:avLst/>
          </a:prstGeom>
          <a:solidFill>
            <a:srgbClr val="FDF4F1"/>
          </a:solidFill>
          <a:ln>
            <a:solidFill>
              <a:schemeClr val="accent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IN" sz="1100" dirty="0">
                <a:cs typeface="Arial" panose="020B0604020202020204" pitchFamily="34" charset="0"/>
              </a:rPr>
              <a:t>Allotted securities will be kept in a suspense demat account maintained by the Company</a:t>
            </a:r>
            <a:endParaRPr lang="en-US" sz="1100" dirty="0"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67783" y="5411144"/>
            <a:ext cx="0" cy="21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 bwMode="auto">
          <a:xfrm>
            <a:off x="6869423" y="2578695"/>
            <a:ext cx="392206" cy="143996"/>
          </a:xfrm>
          <a:prstGeom prst="down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050" dirty="0">
              <a:cs typeface="Arial" panose="020B0604020202020204" pitchFamily="34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2548242" y="2579437"/>
            <a:ext cx="392206" cy="143996"/>
          </a:xfrm>
          <a:prstGeom prst="down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050" dirty="0">
              <a:cs typeface="Arial" panose="020B0604020202020204" pitchFamily="34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6869423" y="3373988"/>
            <a:ext cx="392206" cy="143996"/>
          </a:xfrm>
          <a:prstGeom prst="down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050" dirty="0">
              <a:cs typeface="Arial" panose="020B0604020202020204" pitchFamily="34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2548242" y="3376215"/>
            <a:ext cx="392206" cy="143996"/>
          </a:xfrm>
          <a:prstGeom prst="down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050" dirty="0">
              <a:cs typeface="Arial" panose="020B0604020202020204" pitchFamily="34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2548242" y="4045934"/>
            <a:ext cx="392206" cy="143996"/>
          </a:xfrm>
          <a:prstGeom prst="down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050" dirty="0">
              <a:cs typeface="Arial" panose="020B0604020202020204" pitchFamily="34" charset="0"/>
            </a:endParaRPr>
          </a:p>
        </p:txBody>
      </p:sp>
      <p:sp>
        <p:nvSpPr>
          <p:cNvPr id="39" name="Down Arrow 38"/>
          <p:cNvSpPr/>
          <p:nvPr/>
        </p:nvSpPr>
        <p:spPr bwMode="auto">
          <a:xfrm>
            <a:off x="6869423" y="4045934"/>
            <a:ext cx="392206" cy="143996"/>
          </a:xfrm>
          <a:prstGeom prst="down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050" dirty="0"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048469" y="4623794"/>
            <a:ext cx="1133195" cy="896468"/>
            <a:chOff x="330200" y="6019800"/>
            <a:chExt cx="2037215" cy="874485"/>
          </a:xfrm>
        </p:grpSpPr>
        <p:sp>
          <p:nvSpPr>
            <p:cNvPr id="43" name="Pentagon 42"/>
            <p:cNvSpPr/>
            <p:nvPr/>
          </p:nvSpPr>
          <p:spPr bwMode="auto">
            <a:xfrm>
              <a:off x="460828" y="6019800"/>
              <a:ext cx="1906587" cy="874485"/>
            </a:xfrm>
            <a:prstGeom prst="homePlate">
              <a:avLst>
                <a:gd name="adj" fmla="val 2311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80682" tIns="40341" rIns="80682" bIns="40341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</a:t>
              </a:r>
            </a:p>
          </p:txBody>
        </p:sp>
        <p:sp>
          <p:nvSpPr>
            <p:cNvPr id="44" name="Pentagon 43"/>
            <p:cNvSpPr/>
            <p:nvPr/>
          </p:nvSpPr>
          <p:spPr bwMode="auto">
            <a:xfrm>
              <a:off x="330200" y="6019800"/>
              <a:ext cx="1906587" cy="874485"/>
            </a:xfrm>
            <a:prstGeom prst="homePlate">
              <a:avLst>
                <a:gd name="adj" fmla="val 21321"/>
              </a:avLst>
            </a:prstGeom>
            <a:solidFill>
              <a:srgbClr val="FDF4F1"/>
            </a:solidFill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80682" tIns="40341" rIns="80682" bIns="40341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r>
                <a:rPr lang="en-IN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Shareholder to Open demat account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254103" y="4623794"/>
            <a:ext cx="1653666" cy="896468"/>
            <a:chOff x="330200" y="6019800"/>
            <a:chExt cx="1998673" cy="874485"/>
          </a:xfrm>
        </p:grpSpPr>
        <p:sp>
          <p:nvSpPr>
            <p:cNvPr id="46" name="Pentagon 45"/>
            <p:cNvSpPr/>
            <p:nvPr/>
          </p:nvSpPr>
          <p:spPr bwMode="auto">
            <a:xfrm>
              <a:off x="422285" y="6019800"/>
              <a:ext cx="1906588" cy="874485"/>
            </a:xfrm>
            <a:prstGeom prst="homePlate">
              <a:avLst>
                <a:gd name="adj" fmla="val 28836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80682" tIns="40341" rIns="80682" bIns="40341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</a:t>
              </a:r>
            </a:p>
          </p:txBody>
        </p:sp>
        <p:sp>
          <p:nvSpPr>
            <p:cNvPr id="47" name="Pentagon 46"/>
            <p:cNvSpPr/>
            <p:nvPr/>
          </p:nvSpPr>
          <p:spPr bwMode="auto">
            <a:xfrm>
              <a:off x="330200" y="6019800"/>
              <a:ext cx="1906587" cy="874485"/>
            </a:xfrm>
            <a:prstGeom prst="homePlate">
              <a:avLst>
                <a:gd name="adj" fmla="val 28836"/>
              </a:avLst>
            </a:prstGeom>
            <a:solidFill>
              <a:srgbClr val="FDF4F1"/>
            </a:solidFill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31765" tIns="40341" rIns="31765" bIns="40341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I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 relevant details</a:t>
              </a:r>
              <a:r>
                <a:rPr lang="en-IN" sz="1100" b="1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</a:t>
              </a:r>
              <a:r>
                <a:rPr lang="en-I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Company or Registrar in specified timeframe</a:t>
              </a:r>
            </a:p>
          </p:txBody>
        </p:sp>
      </p:grpSp>
      <p:sp>
        <p:nvSpPr>
          <p:cNvPr id="48" name="Round Diagonal Corner Rectangle 47"/>
          <p:cNvSpPr>
            <a:spLocks noChangeArrowheads="1"/>
          </p:cNvSpPr>
          <p:nvPr/>
        </p:nvSpPr>
        <p:spPr bwMode="auto">
          <a:xfrm>
            <a:off x="7980207" y="4623795"/>
            <a:ext cx="1102378" cy="896469"/>
          </a:xfrm>
          <a:prstGeom prst="round2DiagRect">
            <a:avLst/>
          </a:prstGeom>
          <a:solidFill>
            <a:schemeClr val="accent2">
              <a:lumMod val="9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0682" tIns="40341" rIns="80682" bIns="40341" anchor="ctr" anchorCtr="1"/>
          <a:lstStyle/>
          <a:p>
            <a:r>
              <a:rPr lang="en-I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credit of Rights securities in the demat account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4904935" y="1605248"/>
            <a:ext cx="0" cy="43638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5048467" y="5593582"/>
            <a:ext cx="4034118" cy="397969"/>
          </a:xfrm>
          <a:prstGeom prst="bevel">
            <a:avLst>
              <a:gd name="adj" fmla="val 6944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80682" tIns="55020" rIns="0" bIns="55020" anchor="ctr"/>
          <a:lstStyle/>
          <a:p>
            <a:pPr defTabSz="872500">
              <a:spcAft>
                <a:spcPct val="35000"/>
              </a:spcAft>
              <a:buClr>
                <a:prstClr val="black"/>
              </a:buClr>
            </a:pPr>
            <a:r>
              <a:rPr lang="en-IN" sz="1200" b="1" dirty="0">
                <a:solidFill>
                  <a:schemeClr val="bg1"/>
                </a:solidFill>
                <a:cs typeface="Arial" panose="020B0604020202020204" pitchFamily="34" charset="0"/>
              </a:rPr>
              <a:t>*Currently available only for Rights Issues opening on or before December 31, 2020</a:t>
            </a:r>
          </a:p>
        </p:txBody>
      </p:sp>
      <p:sp>
        <p:nvSpPr>
          <p:cNvPr id="50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20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62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95360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Plain Paper Application 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56040" y="983250"/>
            <a:ext cx="9054000" cy="51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Option to make an application on Plain Paper.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100" spc="-1" dirty="0">
              <a:solidFill>
                <a:srgbClr val="000000"/>
              </a:solidFill>
            </a:endParaRP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Application to be submitted to SCSB before issue closing, for blocking of application money in Applicant’s bank account with the said SCSB.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00" spc="-1" dirty="0">
              <a:solidFill>
                <a:srgbClr val="000000"/>
              </a:solidFill>
            </a:endParaRP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REs cannot be renounced.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100" spc="-1" dirty="0">
              <a:solidFill>
                <a:srgbClr val="000000"/>
              </a:solidFill>
            </a:endParaRP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pc="-1" dirty="0">
                <a:solidFill>
                  <a:srgbClr val="000000"/>
                </a:solidFill>
              </a:rPr>
              <a:t>Details to be provided in Plain Paper Application: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Name of Issuer Company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Name and address of shareholder including joint holders (in same order &amp; as per specimen recorded with issuer/ depository)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Registered Folio No./ DP and Client ID No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No. of shares held as on Record Date and allotment option selected (only </a:t>
            </a:r>
            <a:r>
              <a:rPr lang="en-US" spc="-1" dirty="0" err="1">
                <a:solidFill>
                  <a:srgbClr val="000000"/>
                </a:solidFill>
              </a:rPr>
              <a:t>demat</a:t>
            </a:r>
            <a:r>
              <a:rPr lang="en-US" spc="-1" dirty="0">
                <a:solidFill>
                  <a:srgbClr val="000000"/>
                </a:solidFill>
              </a:rPr>
              <a:t> form)</a:t>
            </a:r>
          </a:p>
          <a:p>
            <a:pPr marL="343620" indent="-342900" algn="just"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No. of rights securities entitled to and applied for within entitlement; 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US" spc="-1" dirty="0">
              <a:solidFill>
                <a:srgbClr val="000000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21</a:t>
            </a:r>
            <a:endParaRPr lang="en-IN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917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1" y="215508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Rights Issue –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E65B9-428C-4222-9339-422F4BA23D77}"/>
              </a:ext>
            </a:extLst>
          </p:cNvPr>
          <p:cNvSpPr txBox="1"/>
          <p:nvPr/>
        </p:nvSpPr>
        <p:spPr>
          <a:xfrm>
            <a:off x="313509" y="1019388"/>
            <a:ext cx="90972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/>
              <a:t>Offer of securities by a </a:t>
            </a:r>
            <a:r>
              <a:rPr lang="en-IN" sz="2000" b="1" u="sng" dirty="0"/>
              <a:t>listed Company </a:t>
            </a:r>
            <a:r>
              <a:rPr lang="en-IN" sz="2000" dirty="0"/>
              <a:t>to those who are shareholders of the Company </a:t>
            </a:r>
            <a:r>
              <a:rPr lang="en-IN" sz="2000" b="1" u="sng" dirty="0"/>
              <a:t>as on the record date fixed </a:t>
            </a:r>
            <a:r>
              <a:rPr lang="en-IN" sz="2000" dirty="0"/>
              <a:t>for the said Rights Issue.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/>
              <a:t>Decision to have a Rights issue </a:t>
            </a:r>
            <a:r>
              <a:rPr lang="en-IN" sz="2000" dirty="0">
                <a:sym typeface="Wingdings" panose="05000000000000000000" pitchFamily="2" charset="2"/>
              </a:rPr>
              <a:t> T</a:t>
            </a:r>
            <a:r>
              <a:rPr lang="en-IN" sz="2000" dirty="0"/>
              <a:t>aken by the Board of Directors of the Company.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/>
              <a:t>Existing shareholders as on a particular date (</a:t>
            </a:r>
            <a:r>
              <a:rPr lang="en-IN" sz="2000" b="1" dirty="0"/>
              <a:t>Record Date</a:t>
            </a:r>
            <a:r>
              <a:rPr lang="en-IN" sz="2000" dirty="0"/>
              <a:t>) are offered a right to subscribe to the Rights Issue using their Rights Entitlement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/>
              <a:t>Shareholders also have the right to:</a:t>
            </a:r>
          </a:p>
          <a:p>
            <a:pPr marL="342900" indent="-342900" algn="just">
              <a:buFontTx/>
              <a:buChar char="-"/>
            </a:pPr>
            <a:endParaRPr lang="en-IN" sz="2000" dirty="0"/>
          </a:p>
          <a:p>
            <a:pPr marL="342900" indent="-342900" algn="just">
              <a:buFontTx/>
              <a:buChar char="-"/>
            </a:pPr>
            <a:r>
              <a:rPr lang="en-IN" sz="2000" b="1" u="sng" dirty="0"/>
              <a:t>Renounce their Rights Entitlement</a:t>
            </a:r>
            <a:r>
              <a:rPr lang="en-IN" sz="2000" dirty="0"/>
              <a:t> (in full or part)</a:t>
            </a:r>
          </a:p>
          <a:p>
            <a:pPr marL="342900" indent="-342900" algn="just">
              <a:buFontTx/>
              <a:buChar char="-"/>
            </a:pPr>
            <a:endParaRPr lang="en-IN" sz="2000" dirty="0"/>
          </a:p>
          <a:p>
            <a:pPr marL="342900" indent="-342900" algn="just">
              <a:buFontTx/>
              <a:buChar char="-"/>
            </a:pPr>
            <a:r>
              <a:rPr lang="en-IN" sz="2000" dirty="0"/>
              <a:t>Apply for </a:t>
            </a:r>
            <a:r>
              <a:rPr lang="en-IN" sz="2000" b="1" u="sng" dirty="0"/>
              <a:t>additional securities </a:t>
            </a:r>
            <a:r>
              <a:rPr lang="en-IN" sz="2000" dirty="0"/>
              <a:t>over and above what they are entitled to.</a:t>
            </a: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4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92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95360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Plain Paper Application 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56040" y="983250"/>
            <a:ext cx="9054000" cy="51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6470" indent="-28575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No. of additional rights securities applied for, if any; </a:t>
            </a:r>
          </a:p>
          <a:p>
            <a:pPr marL="286470" indent="-28575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Total no. of rights securities applied</a:t>
            </a:r>
          </a:p>
          <a:p>
            <a:pPr marL="286470" indent="-28575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Details of the ASBA Bank Account and authority to SCSB to block equivalent amount </a:t>
            </a:r>
          </a:p>
          <a:p>
            <a:pPr marL="286470" indent="-28575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In case of NRI shareholders making application with Indian address, details of NRE/ FCNR/ NRO Account maintained with the SCSB</a:t>
            </a:r>
          </a:p>
          <a:p>
            <a:pPr marL="286470" indent="-28575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PAN of shareholder (including each joint holder), except for applications on behalf of the Central or State Government, the residents of Sikkim and the officials appointed by the courts</a:t>
            </a:r>
          </a:p>
          <a:p>
            <a:pPr marL="286470" indent="-28575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Signature of the shareholder (in case of joint holders, to appear in the same sequence and order as they appear in the records of the SCSB)</a:t>
            </a:r>
          </a:p>
          <a:p>
            <a:pPr marL="286470" indent="-28575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pc="-1" dirty="0">
                <a:solidFill>
                  <a:srgbClr val="000000"/>
                </a:solidFill>
              </a:rPr>
              <a:t>Copies of any approvals required to make application</a:t>
            </a:r>
          </a:p>
          <a:p>
            <a:pPr marL="343080" indent="-342360" algn="just">
              <a:spcBef>
                <a:spcPts val="1400"/>
              </a:spcBef>
              <a:buClr>
                <a:srgbClr val="000000"/>
              </a:buClr>
              <a:buFont typeface="Wingdings" charset="2"/>
              <a:buChar char="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 algn="just">
              <a:spcBef>
                <a:spcPts val="1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000000"/>
                </a:solidFill>
              </a:rPr>
              <a:t>One of the risks of making an application on Plain paper is that application may get delayed / lost in transit.</a:t>
            </a:r>
          </a:p>
          <a:p>
            <a:pPr marL="343080" indent="-34236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charset="2"/>
              <a:buChar char=""/>
            </a:pPr>
            <a:endParaRPr lang="en-IN" b="1" spc="-1" dirty="0"/>
          </a:p>
          <a:p>
            <a:pPr marL="343080" indent="-34236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charset="2"/>
              <a:buChar char=""/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r>
              <a:rPr lang="en-IN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b="0" strike="noStrike" spc="-1" dirty="0">
              <a:latin typeface="Arial"/>
            </a:endParaRPr>
          </a:p>
          <a:p>
            <a:pPr marL="343080" indent="-342360" algn="just">
              <a:lnSpc>
                <a:spcPct val="93000"/>
              </a:lnSpc>
              <a:spcBef>
                <a:spcPts val="1400"/>
              </a:spcBef>
            </a:pPr>
            <a:r>
              <a:rPr lang="en-IN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22</a:t>
            </a:r>
            <a:endParaRPr lang="en-IN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259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14800" y="132912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pc="-1" dirty="0">
                <a:solidFill>
                  <a:srgbClr val="000000"/>
                </a:solidFill>
                <a:ea typeface="Arial"/>
              </a:rPr>
              <a:t>Application through ASBA Mechanism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23</a:t>
            </a:r>
            <a:endParaRPr lang="en-IN" sz="1000" b="0" strike="noStrike" spc="-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87" y="5911045"/>
            <a:ext cx="5298781" cy="3638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82" dirty="0">
                <a:solidFill>
                  <a:prstClr val="black"/>
                </a:solidFill>
                <a:cs typeface="Arial" panose="020B0604020202020204" pitchFamily="34" charset="0"/>
              </a:rPr>
              <a:t>The list of banks and branch details for the ASBA process is provided on the website of SEBI at </a:t>
            </a:r>
            <a:r>
              <a:rPr lang="en-US" sz="882" dirty="0">
                <a:solidFill>
                  <a:prstClr val="black"/>
                </a:solidFill>
                <a:cs typeface="Arial" panose="020B0604020202020204" pitchFamily="34" charset="0"/>
                <a:hlinkClick r:id="rId2"/>
              </a:rPr>
              <a:t>https://www.sebi.gov.in/sebiweb/other/OtherAction.do?doRecognisedFpi=yes&amp;intmId=34/</a:t>
            </a:r>
            <a:endParaRPr lang="en-US" sz="882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3969" y="953392"/>
            <a:ext cx="5306808" cy="601313"/>
          </a:xfrm>
          <a:prstGeom prst="rect">
            <a:avLst/>
          </a:prstGeom>
          <a:solidFill>
            <a:srgbClr val="1F317F"/>
          </a:solidFill>
          <a:ln>
            <a:solidFill>
              <a:srgbClr val="1F317F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682" tIns="40341" rIns="80682" bIns="40341" anchor="ctr" anchorCtr="0"/>
          <a:lstStyle/>
          <a:p>
            <a:pPr algn="ctr">
              <a:lnSpc>
                <a:spcPct val="125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through ASBA</a:t>
            </a:r>
          </a:p>
          <a:p>
            <a:pPr algn="ctr">
              <a:lnSpc>
                <a:spcPct val="125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be made through Online or Physical process)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881373" y="1493392"/>
            <a:ext cx="0" cy="158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cxnSpLocks/>
            <a:stCxn id="8" idx="2"/>
            <a:endCxn id="21" idx="0"/>
          </p:cNvCxnSpPr>
          <p:nvPr/>
        </p:nvCxnSpPr>
        <p:spPr>
          <a:xfrm rot="16200000" flipH="1">
            <a:off x="5961599" y="790478"/>
            <a:ext cx="354761" cy="18832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  <a:stCxn id="8" idx="2"/>
            <a:endCxn id="12" idx="0"/>
          </p:cNvCxnSpPr>
          <p:nvPr/>
        </p:nvCxnSpPr>
        <p:spPr>
          <a:xfrm rot="5400000">
            <a:off x="3702785" y="395891"/>
            <a:ext cx="335775" cy="26534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8087" y="1890480"/>
            <a:ext cx="3811765" cy="44470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ASBA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88" y="2615556"/>
            <a:ext cx="3811765" cy="952359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the Application Form/ use Plain Paper Application;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Fill-in the necessary details including ASBA Bank Account details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086" y="3810099"/>
            <a:ext cx="3811765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the Application Form at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designated branch of SCSB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8085" y="4605744"/>
            <a:ext cx="3811765" cy="531504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acknowledgment slip from the SCSB</a:t>
            </a:r>
          </a:p>
        </p:txBody>
      </p: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>
            <a:off x="2543970" y="2335186"/>
            <a:ext cx="3401" cy="280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 flipH="1">
            <a:off x="2543969" y="3567915"/>
            <a:ext cx="3402" cy="242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2543968" y="4350099"/>
            <a:ext cx="1" cy="255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1488" y="5330783"/>
            <a:ext cx="3811765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SCSB submits bid to Stock Exchange and blocks ASBA Bank Account</a:t>
            </a:r>
          </a:p>
        </p:txBody>
      </p:sp>
      <p:cxnSp>
        <p:nvCxnSpPr>
          <p:cNvPr id="20" name="Straight Arrow Connector 19"/>
          <p:cNvCxnSpPr>
            <a:stCxn id="15" idx="2"/>
            <a:endCxn id="19" idx="0"/>
          </p:cNvCxnSpPr>
          <p:nvPr/>
        </p:nvCxnSpPr>
        <p:spPr>
          <a:xfrm>
            <a:off x="2543968" y="5137248"/>
            <a:ext cx="3403" cy="193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74703" y="1909466"/>
            <a:ext cx="3811765" cy="44470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ASBA</a:t>
            </a:r>
            <a:endParaRPr lang="en-US" sz="1400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74703" y="2635583"/>
            <a:ext cx="3811765" cy="667059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with your SCSB if it offers an online facility for making application in a Rights Issue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74703" y="3584054"/>
            <a:ext cx="3811765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to the banking website of the SCSB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74703" y="4405465"/>
            <a:ext cx="3811765" cy="667059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 the application page and fill-in the necessary details and submit the bid;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Acknowledgement is generated</a:t>
            </a:r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>
            <a:off x="7080586" y="2354173"/>
            <a:ext cx="0" cy="281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3" idx="0"/>
          </p:cNvCxnSpPr>
          <p:nvPr/>
        </p:nvCxnSpPr>
        <p:spPr>
          <a:xfrm>
            <a:off x="7080586" y="3302643"/>
            <a:ext cx="0" cy="281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24" idx="0"/>
          </p:cNvCxnSpPr>
          <p:nvPr/>
        </p:nvCxnSpPr>
        <p:spPr>
          <a:xfrm>
            <a:off x="7080586" y="4124054"/>
            <a:ext cx="0" cy="281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74703" y="5353936"/>
            <a:ext cx="3811765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SCSB submits bid to Stock Exchange and blocks ASBA Bank Account</a:t>
            </a:r>
          </a:p>
        </p:txBody>
      </p:sp>
      <p:cxnSp>
        <p:nvCxnSpPr>
          <p:cNvPr id="29" name="Straight Arrow Connector 28"/>
          <p:cNvCxnSpPr>
            <a:stCxn id="24" idx="2"/>
            <a:endCxn id="28" idx="0"/>
          </p:cNvCxnSpPr>
          <p:nvPr/>
        </p:nvCxnSpPr>
        <p:spPr>
          <a:xfrm>
            <a:off x="7080586" y="5072524"/>
            <a:ext cx="0" cy="281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95360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US" sz="2800" b="1" spc="-1" dirty="0">
                <a:solidFill>
                  <a:srgbClr val="000000"/>
                </a:solidFill>
                <a:ea typeface="Arial"/>
              </a:rPr>
              <a:t>Illustration of Online ASBA: </a:t>
            </a:r>
            <a:br>
              <a:rPr lang="en-US" sz="2800" b="1" spc="-1" dirty="0">
                <a:solidFill>
                  <a:srgbClr val="000000"/>
                </a:solidFill>
                <a:ea typeface="Arial"/>
              </a:rPr>
            </a:br>
            <a:r>
              <a:rPr lang="en-US" sz="2800" b="1" spc="-1" dirty="0">
                <a:solidFill>
                  <a:srgbClr val="000000"/>
                </a:solidFill>
                <a:ea typeface="Arial"/>
              </a:rPr>
              <a:t>Application through Internet Banking (1/2)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24</a:t>
            </a:r>
            <a:endParaRPr lang="en-IN" sz="1000" b="0" strike="noStrike" spc="-1" dirty="0">
              <a:latin typeface="Arial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213566" y="5702717"/>
            <a:ext cx="2667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650FCE-ACE5-4191-B7AA-AAF2FDBC2E2D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27166" y="1109044"/>
            <a:ext cx="8293953" cy="4836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153" y="6018802"/>
            <a:ext cx="8159482" cy="22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82" dirty="0">
                <a:solidFill>
                  <a:prstClr val="black"/>
                </a:solidFill>
                <a:latin typeface="Calibri" panose="020F0502020204030204"/>
              </a:rPr>
              <a:t>Illustration only. Please contact your SCSB for the details on online ASBA facility for Rights Issue, if any, provided by it.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1" y="1098557"/>
            <a:ext cx="4891368" cy="230280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6119948" y="1109044"/>
            <a:ext cx="1815353" cy="809513"/>
          </a:xfrm>
          <a:prstGeom prst="wedgeRectCallout">
            <a:avLst>
              <a:gd name="adj1" fmla="val -181283"/>
              <a:gd name="adj2" fmla="val -5484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 defTabSz="899320"/>
            <a:r>
              <a:rPr lang="en-IN" sz="1050" dirty="0"/>
              <a:t>Login, go to Investment Tab and select Rights Issue and Click on Apply for Rights Issue in the next screen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70" y="3401366"/>
            <a:ext cx="4526144" cy="2569624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 bwMode="auto">
          <a:xfrm>
            <a:off x="1887535" y="4931305"/>
            <a:ext cx="1582831" cy="809513"/>
          </a:xfrm>
          <a:prstGeom prst="wedgeRectCallout">
            <a:avLst>
              <a:gd name="adj1" fmla="val 135885"/>
              <a:gd name="adj2" fmla="val -24468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 defTabSz="899320"/>
            <a:r>
              <a:rPr lang="en-IN" sz="1200" dirty="0"/>
              <a:t>Select relevant Issuer and Initiate Payment </a:t>
            </a:r>
          </a:p>
        </p:txBody>
      </p:sp>
    </p:spTree>
    <p:extLst>
      <p:ext uri="{BB962C8B-B14F-4D97-AF65-F5344CB8AC3E}">
        <p14:creationId xmlns:p14="http://schemas.microsoft.com/office/powerpoint/2010/main" val="3644121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95360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US" sz="2800" b="1" spc="-1" dirty="0">
                <a:solidFill>
                  <a:srgbClr val="000000"/>
                </a:solidFill>
                <a:ea typeface="Arial"/>
              </a:rPr>
              <a:t>Illustration of Online ASBA: </a:t>
            </a:r>
            <a:br>
              <a:rPr lang="en-US" sz="2800" b="1" spc="-1" dirty="0">
                <a:solidFill>
                  <a:srgbClr val="000000"/>
                </a:solidFill>
                <a:ea typeface="Arial"/>
              </a:rPr>
            </a:br>
            <a:r>
              <a:rPr lang="en-US" sz="2800" b="1" spc="-1" dirty="0">
                <a:solidFill>
                  <a:srgbClr val="000000"/>
                </a:solidFill>
                <a:ea typeface="Arial"/>
              </a:rPr>
              <a:t>Application through Internet Banking (2/2) 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56040" y="983250"/>
            <a:ext cx="9054000" cy="51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charset="2"/>
              <a:buChar char=""/>
            </a:pPr>
            <a:endParaRPr lang="en-IN" sz="2400" spc="-1" dirty="0"/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charset="2"/>
              <a:buChar char=""/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25</a:t>
            </a:r>
            <a:endParaRPr lang="en-IN" sz="1000" b="0" strike="noStrike" spc="-1" dirty="0">
              <a:latin typeface="Arial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474823" y="5859007"/>
            <a:ext cx="2667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650FCE-ACE5-4191-B7AA-AAF2FDBC2E2D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2235" y="896040"/>
            <a:ext cx="8335832" cy="54201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2248" r="23956"/>
          <a:stretch/>
        </p:blipFill>
        <p:spPr>
          <a:xfrm>
            <a:off x="877395" y="974978"/>
            <a:ext cx="3926923" cy="370138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6093823" y="1041038"/>
            <a:ext cx="1815353" cy="809513"/>
          </a:xfrm>
          <a:prstGeom prst="wedgeRectCallout">
            <a:avLst>
              <a:gd name="adj1" fmla="val -181283"/>
              <a:gd name="adj2" fmla="val -5484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 defTabSz="899320"/>
            <a:r>
              <a:rPr lang="en-IN" sz="1200" dirty="0"/>
              <a:t>Read the Instructions, fill in necessary details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6750" r="20096"/>
          <a:stretch/>
        </p:blipFill>
        <p:spPr>
          <a:xfrm>
            <a:off x="4899478" y="2861515"/>
            <a:ext cx="3689281" cy="3183319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 bwMode="auto">
          <a:xfrm>
            <a:off x="2639266" y="5087379"/>
            <a:ext cx="1418484" cy="958011"/>
          </a:xfrm>
          <a:prstGeom prst="wedgeRectCallout">
            <a:avLst>
              <a:gd name="adj1" fmla="val 115504"/>
              <a:gd name="adj2" fmla="val 20437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 defTabSz="899320"/>
            <a:r>
              <a:rPr lang="en-IN" sz="1059" dirty="0"/>
              <a:t>Click proceed to submit the bid. Thereafter, confirm details and complete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4285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3240" y="105943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US" sz="2800" b="1" spc="-1" dirty="0">
                <a:solidFill>
                  <a:srgbClr val="000000"/>
                </a:solidFill>
                <a:ea typeface="Arial"/>
              </a:rPr>
              <a:t>Rights Issue Application through R-WAP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26</a:t>
            </a:r>
            <a:endParaRPr lang="en-IN" sz="1000" b="0" strike="noStrike" spc="-1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527" y="1174832"/>
            <a:ext cx="8347511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Registrar’s Web based portal and go to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R-WAP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 Rights Issue </a:t>
            </a:r>
            <a:endParaRPr lang="en-US" sz="1600" b="1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527" y="2025328"/>
            <a:ext cx="8347511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 details and complete necessary verification procedures (including through OTPs)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9527" y="2875824"/>
            <a:ext cx="8347511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payment option (Through Internet banking/ UPI) and proceed for payment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527" y="3726320"/>
            <a:ext cx="8347511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payment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745292" y="5424196"/>
            <a:ext cx="8348376" cy="793724"/>
          </a:xfrm>
          <a:prstGeom prst="bevel">
            <a:avLst>
              <a:gd name="adj" fmla="val 12500"/>
            </a:avLst>
          </a:prstGeom>
          <a:solidFill>
            <a:srgbClr val="1F317F"/>
          </a:solidFill>
          <a:ln>
            <a:noFill/>
          </a:ln>
        </p:spPr>
        <p:txBody>
          <a:bodyPr lIns="80291" tIns="40144" rIns="80291" bIns="40144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Please note that the R-WAP procedure may vary;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Investors are requested to check with LOF and Application Form for their Rights Issue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9527" y="4576813"/>
            <a:ext cx="8347511" cy="540000"/>
          </a:xfrm>
          <a:prstGeom prst="rect">
            <a:avLst/>
          </a:prstGeom>
          <a:solidFill>
            <a:srgbClr val="DEECF6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tIns="40341" rIns="80682" bIns="40341" rtlCol="0" anchor="ctr" anchorCtr="0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reference number for application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793325" y="1749617"/>
            <a:ext cx="219915" cy="240926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400" b="1" dirty="0"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793325" y="2600113"/>
            <a:ext cx="219915" cy="240926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400" b="1" dirty="0"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793325" y="3450608"/>
            <a:ext cx="219915" cy="240926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400" b="1" dirty="0">
              <a:cs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793325" y="4301105"/>
            <a:ext cx="219915" cy="240926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IN" sz="1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2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84692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Applying through R-WAP: Confirm Details and Verification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56040" y="983250"/>
            <a:ext cx="9054000" cy="51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			</a:t>
            </a: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27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301080" y="5846826"/>
            <a:ext cx="2667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650FCE-ACE5-4191-B7AA-AAF2FDBC2E2D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4692" y="884134"/>
            <a:ext cx="8359588" cy="53278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2"/>
          <a:srcRect l="16430" t="12763" r="16920" b="12382"/>
          <a:stretch/>
        </p:blipFill>
        <p:spPr bwMode="auto">
          <a:xfrm>
            <a:off x="697300" y="896040"/>
            <a:ext cx="5340594" cy="2882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1" t="13836" r="17004" b="40949"/>
          <a:stretch/>
        </p:blipFill>
        <p:spPr bwMode="auto">
          <a:xfrm>
            <a:off x="3716271" y="3971564"/>
            <a:ext cx="5264224" cy="2240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ular Callout 14"/>
          <p:cNvSpPr/>
          <p:nvPr/>
        </p:nvSpPr>
        <p:spPr bwMode="auto">
          <a:xfrm>
            <a:off x="1279359" y="4146655"/>
            <a:ext cx="1806232" cy="1500450"/>
          </a:xfrm>
          <a:prstGeom prst="wedgeRectCallout">
            <a:avLst>
              <a:gd name="adj1" fmla="val 114597"/>
              <a:gd name="adj2" fmla="val 35042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</a:rPr>
              <a:t>Enter Email address and mobile number and generate OTP</a:t>
            </a:r>
          </a:p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</a:rPr>
              <a:t>Enter OTP and complete verification </a:t>
            </a: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6332457" y="1085839"/>
            <a:ext cx="2408310" cy="1820882"/>
          </a:xfrm>
          <a:prstGeom prst="wedgeRectCallout">
            <a:avLst>
              <a:gd name="adj1" fmla="val -95033"/>
              <a:gd name="adj2" fmla="val 40227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 marL="151287" indent="-151287">
              <a:buFont typeface="Arial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Enter DP ID-Client ID, and PAN</a:t>
            </a:r>
          </a:p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endParaRPr lang="en-IN" sz="1600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F1E56-8468-4130-AA76-F7B8080DBE81}"/>
              </a:ext>
            </a:extLst>
          </p:cNvPr>
          <p:cNvSpPr/>
          <p:nvPr/>
        </p:nvSpPr>
        <p:spPr>
          <a:xfrm>
            <a:off x="877433" y="996363"/>
            <a:ext cx="2762638" cy="507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02AF5-F1C6-4DBB-9615-244D283C4221}"/>
              </a:ext>
            </a:extLst>
          </p:cNvPr>
          <p:cNvSpPr/>
          <p:nvPr/>
        </p:nvSpPr>
        <p:spPr>
          <a:xfrm>
            <a:off x="4015080" y="4146655"/>
            <a:ext cx="2762638" cy="557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44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660" y="131437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Applying through R-WAP: Application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56040" y="983250"/>
            <a:ext cx="9054000" cy="51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			</a:t>
            </a: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28</a:t>
            </a:r>
            <a:endParaRPr lang="en-IN" sz="1000" b="0" strike="noStrike" spc="-1" dirty="0">
              <a:latin typeface="Arial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23165" y="5714880"/>
            <a:ext cx="2667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650FCE-ACE5-4191-B7AA-AAF2FDBC2E2D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0577" y="983250"/>
            <a:ext cx="8335832" cy="5189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 b="3746"/>
          <a:stretch/>
        </p:blipFill>
        <p:spPr>
          <a:xfrm>
            <a:off x="968057" y="1923370"/>
            <a:ext cx="7900194" cy="41297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074430" y="2615333"/>
            <a:ext cx="2801471" cy="1176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783002" y="2088656"/>
            <a:ext cx="1157708" cy="1176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068127" y="4213572"/>
            <a:ext cx="2821781" cy="1176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068127" y="4509127"/>
            <a:ext cx="2821781" cy="1176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79313" y="4213572"/>
            <a:ext cx="2821781" cy="1176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/>
          </a:p>
        </p:txBody>
      </p:sp>
      <p:sp>
        <p:nvSpPr>
          <p:cNvPr id="15" name="Rectangular Callout 14"/>
          <p:cNvSpPr/>
          <p:nvPr/>
        </p:nvSpPr>
        <p:spPr bwMode="auto">
          <a:xfrm>
            <a:off x="1682225" y="1057941"/>
            <a:ext cx="7194176" cy="723581"/>
          </a:xfrm>
          <a:prstGeom prst="wedgeRectCallout">
            <a:avLst>
              <a:gd name="adj1" fmla="val -23445"/>
              <a:gd name="adj2" fmla="val 88545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441"/>
              </a:spcBef>
              <a:spcAft>
                <a:spcPts val="353"/>
              </a:spcAft>
            </a:pPr>
            <a:r>
              <a:rPr lang="en-IN" sz="1100" b="1" dirty="0"/>
              <a:t>Fill in the necessary details in the required fields</a:t>
            </a:r>
          </a:p>
          <a:p>
            <a:pPr>
              <a:spcBef>
                <a:spcPts val="441"/>
              </a:spcBef>
              <a:spcAft>
                <a:spcPts val="353"/>
              </a:spcAft>
            </a:pPr>
            <a:r>
              <a:rPr lang="en-IN" sz="1100" b="1" dirty="0"/>
              <a:t>No of shares to apply</a:t>
            </a:r>
          </a:p>
          <a:p>
            <a:pPr>
              <a:spcBef>
                <a:spcPts val="441"/>
              </a:spcBef>
              <a:spcAft>
                <a:spcPts val="353"/>
              </a:spcAft>
            </a:pPr>
            <a:r>
              <a:rPr lang="en-IN" sz="1100" b="1" dirty="0"/>
              <a:t>Bank Details – Net Banking or UPI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76787-D182-4ECB-8978-13AF53D43946}"/>
              </a:ext>
            </a:extLst>
          </p:cNvPr>
          <p:cNvSpPr/>
          <p:nvPr/>
        </p:nvSpPr>
        <p:spPr>
          <a:xfrm>
            <a:off x="1426242" y="2036187"/>
            <a:ext cx="3886200" cy="498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80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26571" y="160456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Application through R-WAP Payment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694808" y="591365"/>
            <a:ext cx="7983311" cy="383213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87732" y="903516"/>
            <a:ext cx="7350071" cy="4044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t="-374" r="18092" b="5912"/>
          <a:stretch/>
        </p:blipFill>
        <p:spPr>
          <a:xfrm>
            <a:off x="1297965" y="903516"/>
            <a:ext cx="4043242" cy="203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5059533" y="2332340"/>
            <a:ext cx="488983" cy="13152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</a:bodyPr>
          <a:lstStyle/>
          <a:p>
            <a:pPr algn="ctr" defTabSz="899320"/>
            <a:endParaRPr lang="en-US" sz="1765" dirty="0"/>
          </a:p>
        </p:txBody>
      </p:sp>
      <p:sp>
        <p:nvSpPr>
          <p:cNvPr id="11" name="Rectangular Callout 10"/>
          <p:cNvSpPr/>
          <p:nvPr/>
        </p:nvSpPr>
        <p:spPr>
          <a:xfrm>
            <a:off x="6710876" y="994869"/>
            <a:ext cx="2191429" cy="1696080"/>
          </a:xfrm>
          <a:prstGeom prst="wedgeRectCallout">
            <a:avLst>
              <a:gd name="adj1" fmla="val -145141"/>
              <a:gd name="adj2" fmla="val 28268"/>
            </a:avLst>
          </a:prstGeom>
          <a:solidFill>
            <a:srgbClr val="FBEDE9"/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682" rtlCol="0" anchor="t"/>
          <a:lstStyle/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Click on “Proceed to payment”, </a:t>
            </a:r>
          </a:p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You will be taken on your bank page/ UPI Application to make payment </a:t>
            </a:r>
          </a:p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Once payment is completed, a reference no for your application will be generated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r="18614" b="17898"/>
          <a:stretch/>
        </p:blipFill>
        <p:spPr>
          <a:xfrm>
            <a:off x="4908396" y="3751516"/>
            <a:ext cx="4116602" cy="212643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 bwMode="auto">
          <a:xfrm>
            <a:off x="1326458" y="3931920"/>
            <a:ext cx="2651029" cy="1946028"/>
          </a:xfrm>
          <a:prstGeom prst="wedgeRectCallout">
            <a:avLst>
              <a:gd name="adj1" fmla="val 122745"/>
              <a:gd name="adj2" fmla="val 883"/>
            </a:avLst>
          </a:prstGeom>
          <a:solidFill>
            <a:srgbClr val="FBEDE9"/>
          </a:solidFill>
          <a:ln w="1905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682" tIns="40341" rIns="80682" bIns="40341" numCol="1" rtlCol="0" anchor="ctr" anchorCtr="0" compatLnSpc="1">
            <a:prstTxWarp prst="textNoShape">
              <a:avLst/>
            </a:prstTxWarp>
          </a:bodyPr>
          <a:lstStyle/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100" b="1" dirty="0">
                <a:solidFill>
                  <a:srgbClr val="000000"/>
                </a:solidFill>
              </a:rPr>
              <a:t>If you choose to pay through UPI</a:t>
            </a:r>
            <a:r>
              <a:rPr lang="en-IN" sz="1100" dirty="0">
                <a:solidFill>
                  <a:srgbClr val="000000"/>
                </a:solidFill>
              </a:rPr>
              <a:t>, necessary bank account details need to be entered</a:t>
            </a:r>
          </a:p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Click on “Proceed to payment”, </a:t>
            </a:r>
          </a:p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You will be taken on your bank page/ UPI Application to make payment </a:t>
            </a:r>
          </a:p>
          <a:p>
            <a:pPr marL="151287" indent="-151287">
              <a:spcAft>
                <a:spcPts val="529"/>
              </a:spcAft>
              <a:buFont typeface="Arial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</a:rPr>
              <a:t>Once payment is completed, a reference no for your application will be generated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30B624-7D35-4043-897F-47858F067B41}"/>
              </a:ext>
            </a:extLst>
          </p:cNvPr>
          <p:cNvSpPr/>
          <p:nvPr/>
        </p:nvSpPr>
        <p:spPr>
          <a:xfrm>
            <a:off x="1053604" y="1360715"/>
            <a:ext cx="616556" cy="33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29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795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06860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Checking Allotment Status and Grievance Mechanism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37200" y="961020"/>
            <a:ext cx="9054000" cy="51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Status of allotment/ refund related to Rights Issue application </a:t>
            </a: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</a:p>
          <a:p>
            <a:pPr marL="800820" lvl="1" indent="-342900" algn="just"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informed to investors by SMS/email/ letter.</a:t>
            </a:r>
          </a:p>
          <a:p>
            <a:pPr marL="800820" lvl="1" indent="-342900" algn="just"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May be checked by visiting </a:t>
            </a:r>
            <a:r>
              <a:rPr lang="en-IN" sz="2000" dirty="0"/>
              <a:t>“Investor Services” section on the website of the Registrar for the Issue (RTA). 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Issue with regard to Non-allotment of shares / Refund etc.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</a:p>
          <a:p>
            <a:pPr marL="800820" lvl="1" indent="-342900" algn="just"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z="2000" u="sng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Contact RTA immediately.</a:t>
            </a: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US" sz="2000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US" sz="2000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000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Non-Satisfactory Resolution by RTA -&gt; File a complaint against RTA with SEBI on:</a:t>
            </a: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SEBI SCORES website/ Mobile App (on Android and iOS platform)</a:t>
            </a: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US" sz="2400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US" sz="2000" strike="noStrike" spc="-1" dirty="0">
              <a:latin typeface="Arial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IN" sz="200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spc="-1" dirty="0">
                <a:solidFill>
                  <a:schemeClr val="bg1"/>
                </a:solidFill>
                <a:latin typeface="Arial"/>
              </a:rPr>
              <a:t>30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46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06860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pc="-1" dirty="0">
                <a:solidFill>
                  <a:srgbClr val="000000"/>
                </a:solidFill>
                <a:ea typeface="Arial"/>
              </a:rPr>
              <a:t>Checking Allotment Status and Grievance Mechanism</a:t>
            </a:r>
            <a:endParaRPr lang="en-IN" sz="2800" spc="-1" dirty="0"/>
          </a:p>
        </p:txBody>
      </p:sp>
      <p:sp>
        <p:nvSpPr>
          <p:cNvPr id="170" name="CustomShape 2"/>
          <p:cNvSpPr/>
          <p:nvPr/>
        </p:nvSpPr>
        <p:spPr>
          <a:xfrm>
            <a:off x="514800" y="1013271"/>
            <a:ext cx="9054000" cy="51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Contact Details of RTA: </a:t>
            </a:r>
          </a:p>
          <a:p>
            <a:pPr marL="800820" lvl="1" indent="-342900" algn="just"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Provided in Letter of Offer of Rights Issue</a:t>
            </a:r>
          </a:p>
          <a:p>
            <a:pPr marL="800820" lvl="1" indent="-342900" algn="just"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Available on SEBI Website at:</a:t>
            </a:r>
          </a:p>
          <a:p>
            <a:pPr marL="72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</a:pPr>
            <a:r>
              <a:rPr lang="en-IN" sz="2000" dirty="0">
                <a:hlinkClick r:id="rId2"/>
              </a:rPr>
              <a:t>https://www.sebi.gov.in/sebiweb/other/OtherAction.do?doRecognisedFpi=yes&amp;intmId=10</a:t>
            </a:r>
            <a:endParaRPr lang="en-IN" sz="2000" dirty="0"/>
          </a:p>
          <a:p>
            <a:pPr marL="72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 algn="just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Non-Satisfactory Resolution by RTA -&gt; File a complaint against RTA with SEBI on:</a:t>
            </a:r>
          </a:p>
          <a:p>
            <a:pPr marL="800820" lvl="1" indent="-342900" algn="just"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SEBI SCORES website/ Mobile App (on Android and iOS platform)</a:t>
            </a: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US" sz="2400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b="1" u="sng" spc="-1" dirty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US" sz="2000" strike="noStrike" spc="-1" dirty="0">
              <a:latin typeface="Arial"/>
            </a:endParaRPr>
          </a:p>
          <a:p>
            <a:pPr marL="343620" indent="-3429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Tx/>
              <a:buChar char="-"/>
            </a:pPr>
            <a:endParaRPr lang="en-IN" sz="200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93000"/>
              </a:lnSpc>
              <a:spcBef>
                <a:spcPts val="1400"/>
              </a:spcBef>
            </a:pPr>
            <a:r>
              <a:rPr lang="en-IN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31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76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55D75C-C23A-2C43-2ED8-8C23CAE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Right Issue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A52D6-B68F-D5C5-9E97-6F8B99A237C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95000" y="1113183"/>
            <a:ext cx="8914680" cy="544664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issue based on payment terms</a:t>
            </a:r>
          </a:p>
          <a:p>
            <a:pPr algn="just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of fully-paid right shares: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shareholders must pay the whole of the issue amount upfront at the time of allotment.</a:t>
            </a:r>
          </a:p>
          <a:p>
            <a:pPr algn="just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of partly-paid right shares: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 the entire issue amount is not demanded upfront. Instead, only a part of it is asked upfront, and the rest is paid in subsequent calls.</a:t>
            </a:r>
          </a:p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issue based on the transferability of rights</a:t>
            </a:r>
          </a:p>
          <a:p>
            <a:pPr algn="just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of renounceable right share: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shareholders can sell their rights in the open market to other investors if they don’t wish to exercise their rights.</a:t>
            </a:r>
          </a:p>
          <a:p>
            <a:pPr algn="just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of non-renounceable right shares: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option of transferability is not at the disposal of shareholders. Either they can subscribe to the shares, or the right will lapse post the record date.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98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95360" y="92160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Illustration for Allotment Status (Email)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32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0" y="1487032"/>
            <a:ext cx="9144000" cy="328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246520" y="1756955"/>
            <a:ext cx="31242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720" y="1909355"/>
            <a:ext cx="1295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41920" y="2518955"/>
            <a:ext cx="3048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3920" y="3052355"/>
            <a:ext cx="533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3920" y="504226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Promoter can subscribe to entire lot of shares.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minimum subscription.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672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61120" y="79817"/>
            <a:ext cx="891468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Illustration for Allotment Status (RTA Website)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Calibri"/>
              </a:rPr>
              <a:t>33</a:t>
            </a:r>
            <a:endParaRPr lang="en-IN" sz="1000" b="0" strike="noStrike" spc="-1" dirty="0">
              <a:latin typeface="Arial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040D6-D186-417B-9D78-B9C853F1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00" y="985510"/>
            <a:ext cx="6629400" cy="5193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7502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29600" y="92880"/>
            <a:ext cx="8381160" cy="673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Illustration for Allotment Status (Bank/ Stock Broker Website)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spc="-1" dirty="0">
                <a:solidFill>
                  <a:schemeClr val="bg1"/>
                </a:solidFill>
                <a:latin typeface="Arial"/>
              </a:rPr>
              <a:t>34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48768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905000" y="3810000"/>
            <a:ext cx="76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7400" y="4572000"/>
            <a:ext cx="4572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37338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15300" y="41148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9000" y="3962400"/>
            <a:ext cx="533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2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-230040" y="2716484"/>
            <a:ext cx="9867960" cy="820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 anchor="b"/>
          <a:lstStyle/>
          <a:p>
            <a:pPr algn="ctr"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chemeClr val="bg1"/>
                </a:solidFill>
                <a:latin typeface="Arial"/>
              </a:rPr>
              <a:t>35</a:t>
            </a:r>
            <a:endParaRPr lang="en-IN" sz="1000" b="1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464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00" y="255920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Rights Issue – Key Terms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24922"/>
              </p:ext>
            </p:extLst>
          </p:nvPr>
        </p:nvGraphicFramePr>
        <p:xfrm>
          <a:off x="352698" y="1064024"/>
          <a:ext cx="9058062" cy="4879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69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en-IN" sz="16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 announced by</a:t>
                      </a: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the Company.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 for </a:t>
                      </a:r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determining the shareholders to</a:t>
                      </a:r>
                      <a:r>
                        <a:rPr lang="en-IN" sz="16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whom the Rights Issue will be made</a:t>
                      </a: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who would be </a:t>
                      </a:r>
                      <a:r>
                        <a:rPr lang="en-IN" sz="16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eligible to participate in the Rights Issue.</a:t>
                      </a: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Disclosed to the Stock Exchanges.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Provided on the Letter of Offer (LOF)/ Application Form.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69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Rights Entitlement (RE) and Ratio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securities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that a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shareholder is entitled to in a Rights Issue.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Typically in proportion to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number of equity shares held by the eligible shareholder on the Record Date;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Disclosed to the Stock Exchanges.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Provided on the LOF/ Application Form.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Renunciation of REs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Transfer</a:t>
                      </a: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REs by an eligible shareholder, either on-market or off-market, to another person, whether an existing shareholder or not, in exchange of a consideration or otherwise; 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be done to the full extent of the REs or for a part of the REs received by a shareholder.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6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3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05" y="266423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Rights Issue – Key Terms 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2286"/>
              </p:ext>
            </p:extLst>
          </p:nvPr>
        </p:nvGraphicFramePr>
        <p:xfrm>
          <a:off x="332593" y="983460"/>
          <a:ext cx="9058607" cy="514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9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Renunciation Period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Period during which shareholders/ investors can renounce or transfer their Rights Entitlements; 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Disclosed in the Letter of Offer (LOF).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097279"/>
                  </a:ext>
                </a:extLst>
              </a:tr>
              <a:tr h="530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Rights Issue Price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to</a:t>
                      </a:r>
                      <a:r>
                        <a:rPr lang="en-IN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 paid by an applicant to subscribe to the securities offered through Rights Issue.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05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Issue Period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Minimum period of 07 days.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be extended to maximum of 30 days between Issue Opening Date and Issue Closing Date, inclusive of both days, during which applicants can submit their applications.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4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Promoter Subscription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Disclosure relating to the intention of the Promoter and Promoter Group to participate in the Rights Issue.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Made in the section “Capital Structure” of the LOF.</a:t>
                      </a:r>
                      <a:endParaRPr lang="en-IN" sz="16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5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ASBA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Supported by Blocked Amount.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make an application authorizing the Self Certified Syndicate Bank (SCSB) to block the application money in an ASBA account maintained with the SCSB.</a:t>
                      </a:r>
                      <a:endParaRPr lang="en-IN" sz="16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7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5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2" y="263461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Rights Issue – Key Documents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84649"/>
              </p:ext>
            </p:extLst>
          </p:nvPr>
        </p:nvGraphicFramePr>
        <p:xfrm>
          <a:off x="209006" y="977537"/>
          <a:ext cx="9201754" cy="487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 Letter of Offer (DLOF)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Draft offer document 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Filed with SEBI for observations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issue related information and disclosures </a:t>
                      </a:r>
                    </a:p>
                    <a:p>
                      <a:pPr marL="285750" indent="-28575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Made available on website of SEBI and Lead Managers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05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Letter of Offer (LOF)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Final offer document 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Includes the Issue Price, Rights Entitlement (RE) Ratio, Issue Period, Renunciation dates, other key terms of the Rights Issue, etc. 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Available on website of SEBI, Lead Managers, Registrar to the Issue, Company. 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Also Filed with the Stock Exchanges 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Copy may be requested</a:t>
                      </a:r>
                      <a:r>
                        <a:rPr kumimoji="0" lang="en-I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from Lead Managers, Registrar or Company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4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Form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(including online application form)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make an application for allotment of securities in the Rights Issue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Sent via e-mail / dispatched through registered post, speed post, courier at-least 3 days before issue opening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Online application form provided by SCSB/ through Registrar's Web-based Application Platform (RWAP - on website of Registrar)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8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507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Rights Issue – Key Documents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40717"/>
              </p:ext>
            </p:extLst>
          </p:nvPr>
        </p:nvGraphicFramePr>
        <p:xfrm>
          <a:off x="423581" y="1201784"/>
          <a:ext cx="8890235" cy="4859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3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96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Abridged Letter of Offer (ALOF)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Abridged version of the LOF 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Sent to the shareholders along with the Application Form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Sent via e-mail/ dispatched through registered post / speed post / courier at-least 3 days before issue opening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0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Rights Entitlement Letter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letter/ notification containing details of Rights Entitlement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Sent to shareholders who are eligible for rights issue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Contains details of number of equity shares held by the shareholder as on the Record Date, RE ratio, number of securities entitled to apply etc.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Sent via e-mail/ dispatched through 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registered post / speed post / courier at-least 3 days before issue opening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Also available on website of Registrar to the Issue</a:t>
                      </a:r>
                    </a:p>
                  </a:txBody>
                  <a:tcPr marL="80682" marR="80682" marT="31765" marB="31765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9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64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018" y="215507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 Rights Issue Application Form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(1/4)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813930-591E-4C29-8D1F-92021F6B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0" y="2057400"/>
            <a:ext cx="9144000" cy="22334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8C2EA1-12CE-4509-9342-EF69C4E7AA6C}"/>
              </a:ext>
            </a:extLst>
          </p:cNvPr>
          <p:cNvSpPr/>
          <p:nvPr/>
        </p:nvSpPr>
        <p:spPr>
          <a:xfrm>
            <a:off x="8877300" y="3429000"/>
            <a:ext cx="62949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B9AE5-64E2-48CA-B648-77414B42D483}"/>
              </a:ext>
            </a:extLst>
          </p:cNvPr>
          <p:cNvSpPr/>
          <p:nvPr/>
        </p:nvSpPr>
        <p:spPr>
          <a:xfrm>
            <a:off x="8877300" y="3581400"/>
            <a:ext cx="62949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D4A177-8CF2-4880-9538-CA3CC8841925}"/>
              </a:ext>
            </a:extLst>
          </p:cNvPr>
          <p:cNvCxnSpPr>
            <a:stCxn id="8" idx="1"/>
          </p:cNvCxnSpPr>
          <p:nvPr/>
        </p:nvCxnSpPr>
        <p:spPr>
          <a:xfrm flipH="1">
            <a:off x="2819400" y="3505200"/>
            <a:ext cx="605790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D854C4-925B-47C2-9A65-551440F7039C}"/>
              </a:ext>
            </a:extLst>
          </p:cNvPr>
          <p:cNvCxnSpPr>
            <a:cxnSpLocks/>
          </p:cNvCxnSpPr>
          <p:nvPr/>
        </p:nvCxnSpPr>
        <p:spPr>
          <a:xfrm flipH="1">
            <a:off x="8001001" y="3775829"/>
            <a:ext cx="1191045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CBBEC8-85C4-4D4B-89AB-C448D9FA9178}"/>
              </a:ext>
            </a:extLst>
          </p:cNvPr>
          <p:cNvSpPr txBox="1"/>
          <p:nvPr/>
        </p:nvSpPr>
        <p:spPr>
          <a:xfrm>
            <a:off x="838200" y="5410200"/>
            <a:ext cx="45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Amount to be paid at time of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6CD3BA-5CAC-4D43-8D67-0DA2ECF5F02C}"/>
              </a:ext>
            </a:extLst>
          </p:cNvPr>
          <p:cNvSpPr txBox="1"/>
          <p:nvPr/>
        </p:nvSpPr>
        <p:spPr>
          <a:xfrm>
            <a:off x="6647610" y="5418058"/>
            <a:ext cx="2648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Amount to be paid later</a:t>
            </a:r>
          </a:p>
        </p:txBody>
      </p:sp>
      <p:sp>
        <p:nvSpPr>
          <p:cNvPr id="14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10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76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8" y="197575"/>
            <a:ext cx="8348382" cy="427225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 Rights Issue Application Form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(2/4)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6A5F3C-5968-4AB3-A5BB-A8A11D3A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1" y="1184171"/>
            <a:ext cx="8878009" cy="42418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BAF437-5EE3-4E06-9FE9-CC6CF684CD6A}"/>
              </a:ext>
            </a:extLst>
          </p:cNvPr>
          <p:cNvSpPr/>
          <p:nvPr/>
        </p:nvSpPr>
        <p:spPr>
          <a:xfrm>
            <a:off x="2799190" y="1358537"/>
            <a:ext cx="6592008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E5AED-68FC-42BC-B743-428F772EF589}"/>
              </a:ext>
            </a:extLst>
          </p:cNvPr>
          <p:cNvSpPr/>
          <p:nvPr/>
        </p:nvSpPr>
        <p:spPr>
          <a:xfrm>
            <a:off x="2037191" y="2196737"/>
            <a:ext cx="7240401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8D636-9381-4E86-A6ED-D1B96B471E51}"/>
              </a:ext>
            </a:extLst>
          </p:cNvPr>
          <p:cNvSpPr/>
          <p:nvPr/>
        </p:nvSpPr>
        <p:spPr>
          <a:xfrm>
            <a:off x="1427590" y="2730138"/>
            <a:ext cx="7850001" cy="457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8B87F-652C-4D84-925D-BA0385E91392}"/>
              </a:ext>
            </a:extLst>
          </p:cNvPr>
          <p:cNvSpPr/>
          <p:nvPr/>
        </p:nvSpPr>
        <p:spPr>
          <a:xfrm>
            <a:off x="2265791" y="3007323"/>
            <a:ext cx="7011800" cy="52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740A9-569A-44E8-B02C-CDEE47A4C466}"/>
              </a:ext>
            </a:extLst>
          </p:cNvPr>
          <p:cNvSpPr/>
          <p:nvPr/>
        </p:nvSpPr>
        <p:spPr>
          <a:xfrm>
            <a:off x="2295609" y="3428727"/>
            <a:ext cx="6981982" cy="55806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EFEC04-A3F5-433F-A202-C5DBE437FB54}"/>
              </a:ext>
            </a:extLst>
          </p:cNvPr>
          <p:cNvSpPr/>
          <p:nvPr/>
        </p:nvSpPr>
        <p:spPr>
          <a:xfrm>
            <a:off x="3256390" y="4208419"/>
            <a:ext cx="304800" cy="19811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E08316-5EC9-4787-8356-ADDF600AFDDA}"/>
              </a:ext>
            </a:extLst>
          </p:cNvPr>
          <p:cNvSpPr/>
          <p:nvPr/>
        </p:nvSpPr>
        <p:spPr>
          <a:xfrm>
            <a:off x="4094590" y="4175633"/>
            <a:ext cx="304800" cy="19811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165B15-6E6F-42B6-89E7-0B6E98A4088F}"/>
              </a:ext>
            </a:extLst>
          </p:cNvPr>
          <p:cNvSpPr/>
          <p:nvPr/>
        </p:nvSpPr>
        <p:spPr>
          <a:xfrm>
            <a:off x="808998" y="4885783"/>
            <a:ext cx="8468592" cy="1981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3A8985-4AE1-412E-91F6-A41856393C56}"/>
              </a:ext>
            </a:extLst>
          </p:cNvPr>
          <p:cNvSpPr/>
          <p:nvPr/>
        </p:nvSpPr>
        <p:spPr>
          <a:xfrm>
            <a:off x="7523590" y="4589419"/>
            <a:ext cx="304800" cy="19811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4F749A-E706-4C99-80C9-D5F2C0E67CDC}"/>
              </a:ext>
            </a:extLst>
          </p:cNvPr>
          <p:cNvSpPr/>
          <p:nvPr/>
        </p:nvSpPr>
        <p:spPr>
          <a:xfrm>
            <a:off x="8209390" y="4589419"/>
            <a:ext cx="304800" cy="19811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F41E1C-AA9B-4A79-8F81-8C4D8426D222}"/>
              </a:ext>
            </a:extLst>
          </p:cNvPr>
          <p:cNvSpPr/>
          <p:nvPr/>
        </p:nvSpPr>
        <p:spPr>
          <a:xfrm>
            <a:off x="1122790" y="5701938"/>
            <a:ext cx="1524000" cy="2809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A5EBD-6B63-4FED-B9CD-87EAB433017D}"/>
              </a:ext>
            </a:extLst>
          </p:cNvPr>
          <p:cNvSpPr txBox="1"/>
          <p:nvPr/>
        </p:nvSpPr>
        <p:spPr>
          <a:xfrm>
            <a:off x="2646790" y="565774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To be filled by Applicant </a:t>
            </a:r>
          </a:p>
        </p:txBody>
      </p:sp>
      <p:sp>
        <p:nvSpPr>
          <p:cNvPr id="19" name="CustomShape 3"/>
          <p:cNvSpPr/>
          <p:nvPr/>
        </p:nvSpPr>
        <p:spPr>
          <a:xfrm>
            <a:off x="9410760" y="6324480"/>
            <a:ext cx="227160" cy="227160"/>
          </a:xfrm>
          <a:prstGeom prst="rect">
            <a:avLst/>
          </a:prstGeom>
          <a:solidFill>
            <a:srgbClr val="0771B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Arial"/>
              </a:rPr>
              <a:t>11</a:t>
            </a:r>
            <a:endParaRPr lang="en-IN" sz="1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60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Klassify>
  <SNO>1</SNO>
  <KDate>2020-06-05 14:41:58</KDate>
  <Classification>SEBI-INTERNAL</Classification>
  <HostName>MUM0111392A</HostName>
  <Domain_User>SEBINT/1392</Domain_User>
  <IPAdd>10.88.98.23</IPAdd>
  <FilePath>C:\Users\1392\Downloads\PPT for webinar May 30 2020 (1).pptx</FilePath>
  <KID>E4B97AF59085637269649180931804</KID>
  <UniqueName/>
  <Suggested/>
  <Justification/>
</Klassify>
</file>

<file path=customXml/item2.xml><?xml version="1.0" encoding="utf-8"?>
<Klassify>
  <SNO>2</SNO>
  <KDate>2020-12-21 14:15:21</KDate>
  <Classification>SEBI-INTERNAL</Classification>
  <HostName>MUM0111192</HostName>
  <Domain_User>SEBINT/1192</Domain_User>
  <IPAdd>10.88.98.242</IPAdd>
  <FilePath>C:\Users\1192\AppData\Roaming\Klassify\27859\PPT-4 How to Invest in Rights Issue.pptx</FilePath>
  <KID>E4B97AF59085637269649180931804</KID>
</Klassify>
</file>

<file path=customXml/item3.xml>
</file>

<file path=customXml/itemProps1.xml><?xml version="1.0" encoding="utf-8"?>
<ds:datastoreItem xmlns:ds="http://schemas.openxmlformats.org/officeDocument/2006/customXml" ds:itemID="{14C044F2-5146-49E2-A5CC-AE0B4F587A77}">
  <ds:schemaRefs/>
</ds:datastoreItem>
</file>

<file path=customXml/itemProps2.xml><?xml version="1.0" encoding="utf-8"?>
<ds:datastoreItem xmlns:ds="http://schemas.openxmlformats.org/officeDocument/2006/customXml" ds:itemID="{D7543C77-5EBC-46F2-AC21-5D702358D3EF}">
  <ds:schemaRefs/>
</ds:datastoreItem>
</file>

<file path=customXml/itemProps3.xml><?xml version="1.0" encoding="utf-8"?>
<ds:datastoreItem xmlns:ds="http://schemas.openxmlformats.org/officeDocument/2006/customXml" ds:itemID="{BF06D889-0766-4437-9F48-5B9776983F8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6388</TotalTime>
  <Words>2915</Words>
  <Application>Microsoft Office PowerPoint</Application>
  <PresentationFormat>A4 Paper (210x297 mm)</PresentationFormat>
  <Paragraphs>390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Rights Issue – Overview</vt:lpstr>
      <vt:lpstr>Types of Right Issue</vt:lpstr>
      <vt:lpstr>Rights Issue – Key Terms </vt:lpstr>
      <vt:lpstr>Rights Issue – Key Terms  </vt:lpstr>
      <vt:lpstr>Rights Issue – Key Documents </vt:lpstr>
      <vt:lpstr>Rights Issue – Key Documents </vt:lpstr>
      <vt:lpstr>Sample Rights Issue Application Form (1/4)</vt:lpstr>
      <vt:lpstr>Sample Rights Issue Application Form (2/4)</vt:lpstr>
      <vt:lpstr>Sample Rights Issue Application Form (3/4)</vt:lpstr>
      <vt:lpstr>Sample Rights Issue Application Form (4/4)</vt:lpstr>
      <vt:lpstr>Sample Abridged Letter of Offer (ALOF)</vt:lpstr>
      <vt:lpstr>Sample Rights Entitlement Letter</vt:lpstr>
      <vt:lpstr>Electronic Rights Entitlements (REs)</vt:lpstr>
      <vt:lpstr>What to do with Rights Entitlements?  – Options available</vt:lpstr>
      <vt:lpstr>Trading in Electronic Rights Entitlements </vt:lpstr>
      <vt:lpstr>Overview of Rights Issue Application Process</vt:lpstr>
      <vt:lpstr>Participation in Rights Issue by Shareholders holding Physical Shares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dc:description/>
  <cp:lastModifiedBy>Sushil Kumar Gupta</cp:lastModifiedBy>
  <cp:revision>186</cp:revision>
  <cp:lastPrinted>2020-11-09T11:39:03Z</cp:lastPrinted>
  <dcterms:modified xsi:type="dcterms:W3CDTF">2023-02-02T01:44:23Z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Rules">
    <vt:lpwstr/>
  </property>
  <property fmtid="{D5CDD505-2E9C-101B-9397-08002B2CF9AE}" pid="13" name="Classification">
    <vt:lpwstr>SEBI-INTERNAL</vt:lpwstr>
  </property>
  <property fmtid="{D5CDD505-2E9C-101B-9397-08002B2CF9AE}" pid="14" name="KID">
    <vt:lpwstr>E4B97AF59085637269649180931804</vt:lpwstr>
  </property>
</Properties>
</file>