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8FF8-FA04-4ACA-B733-B3F17CB9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06CC7-68A0-4A3C-B0E0-E987552AD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74C4A-73C3-46A1-8FA5-C8B99BE3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5A27-B4AE-4525-ABAB-5CDED364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1F44-63FB-400F-AFE8-7E3CC3A1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E973-C248-4849-B7A9-3DBDB82D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ABDEC-8479-42C1-B564-27B78C6E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9E98-CFF5-4CE6-84DE-67C4AB64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B42A-5E01-44C5-933E-6502B52E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6494-8F8D-433B-982B-98DA6E1F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59A9E-8993-4F61-A0DB-C791893DE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12BFB-2621-47D3-9482-FFB629425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30D1-1EF7-42AD-B62B-E07C078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00BA-6778-4E49-8E9A-7F25CCE7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EC0A-5C95-498C-B8C4-5A1C7F39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F65A-503C-4801-A4BF-5C1A04D8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DC9F-8B65-4CF3-821E-C859251D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7AAF-310D-4FA6-8515-54E27E31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0E55-BA2E-48B4-AE8F-5A05A14A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57B2-7FEE-4592-8768-49DA1F3C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9D09-DA6E-42D4-89CF-DD5FDC1D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9A36D-8221-4067-AE48-818476AAC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4A82-056F-4BF7-8CF3-4587D8BD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DD1E-A29A-49FF-BB96-8AB81BDE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12CC-38A1-4C42-AD92-94FBA197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2871-D70C-42E5-8603-60D9211A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21FD-AD27-41DA-BAB1-EDE317F07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B2646-16BC-4FA8-B0F5-D83B7A0FB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1CC22-7E1B-47D4-8D20-9B2EBFA3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89206-CCC1-4B53-8A50-EA9A19D8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E8B5C-AD0D-4B3C-A26F-6FA5AC92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297F-A624-406A-9D8A-BB345A14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AA735-1B04-4D16-BFB4-2AE94864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92F9-6976-49D9-A708-C3D208204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B6188-283D-416D-8EE1-A43E104B8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F520-9CE2-4395-A1FC-D2C94E8C9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E80A8-9C8C-4FC9-AF8C-78EF91D0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8753D-7B46-4923-BFCC-502D1897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E65C5-6C63-404F-88F3-43E30822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8587-AC2A-41CB-B341-22B76D62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B2311-2BE4-4181-A5CC-E168DF0A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193D8-F1A2-4C30-B7F9-3FD5BB51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B6275-97A2-40E5-B987-D29049A8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6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0B34E-23EB-4ECC-8DDA-6FE9789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FCF92-E239-4683-B794-C2CC09D6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92FD8-ECCB-4C77-98F4-C4DA36FA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C465-B09C-4A87-AB8B-A522A5FB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13AD-05F1-40ED-81B9-5441EB9E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D321B-157E-477E-BA68-F6571915E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71926-FF60-43DD-82F7-F0F4963A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512F7-0B77-4793-A228-F79B212E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51413-3B08-471F-B695-F960882E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0FE2-BC8E-4A40-AD41-E4CFA41B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6CC07-3B3E-4D81-8426-A1238DA3A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73216-4DAF-4F3F-BA9F-81C54D22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CC4BB-A60D-4114-8951-8B775F5E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157F7-AB88-4DCB-99B1-643DBF90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AC682-A40F-4F08-8EB1-AFEABDFF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FB520-DAD6-45E2-AED2-0EB0598D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9E789-AF11-4E75-999F-54654F32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B7EC-5A8E-42B1-B625-B47662E74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7177-4474-418D-BF6C-2E279D91A118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B6D2-1DB5-4226-A43E-80BC83AF6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E667-6279-4DD4-B725-9AFBE93B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18DF-8FE3-4AD7-84F7-EB4AA678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B737566-7A98-4317-9FBD-570715B6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/>
              <a:t>3/3/21:- </a:t>
            </a:r>
            <a:br>
              <a:rPr lang="en-US" sz="1600" dirty="0"/>
            </a:br>
            <a:br>
              <a:rPr lang="en-US" sz="1600" dirty="0"/>
            </a:br>
            <a:r>
              <a:rPr lang="en-US" sz="1800" dirty="0"/>
              <a:t>A company is planning to buy a new machine for its new production Centre. The company has 2 options available . You are required to suggest the suitable option when the Cost of Capital is 12% , Tax Rate is 30% , based on PBP , ARR , Dis PBP and NPV </a:t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935B9B-0C69-464E-A15F-FDC5A620F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106549"/>
              </p:ext>
            </p:extLst>
          </p:nvPr>
        </p:nvGraphicFramePr>
        <p:xfrm>
          <a:off x="1361184" y="2286000"/>
          <a:ext cx="77307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346">
                  <a:extLst>
                    <a:ext uri="{9D8B030D-6E8A-4147-A177-3AD203B41FA5}">
                      <a16:colId xmlns:a16="http://schemas.microsoft.com/office/drawing/2014/main" val="511899104"/>
                    </a:ext>
                  </a:extLst>
                </a:gridCol>
                <a:gridCol w="2468697">
                  <a:extLst>
                    <a:ext uri="{9D8B030D-6E8A-4147-A177-3AD203B41FA5}">
                      <a16:colId xmlns:a16="http://schemas.microsoft.com/office/drawing/2014/main" val="806197649"/>
                    </a:ext>
                  </a:extLst>
                </a:gridCol>
                <a:gridCol w="1847653">
                  <a:extLst>
                    <a:ext uri="{9D8B030D-6E8A-4147-A177-3AD203B41FA5}">
                      <a16:colId xmlns:a16="http://schemas.microsoft.com/office/drawing/2014/main" val="2915792079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628582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PBDIT Mach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PBDIT Mach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</a:t>
                      </a:r>
                      <a:r>
                        <a:rPr lang="en-US" dirty="0" err="1"/>
                        <a:t>P.a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8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6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3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8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19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8C3E-8D9D-44BD-A2FA-325839A3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Cost 50,000   </a:t>
            </a:r>
            <a:r>
              <a:rPr lang="en-US" sz="1800" b="1" i="0" u="none" strike="noStrike" kern="1200" dirty="0">
                <a:solidFill>
                  <a:schemeClr val="lt1"/>
                </a:solidFill>
                <a:effectLst/>
                <a:latin typeface="Calibri" panose="020F0502020204030204" pitchFamily="34" charset="0"/>
              </a:rPr>
              <a:t>0, 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PV :- 46,200</a:t>
            </a:r>
            <a:br>
              <a:rPr lang="en-US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NPV = 46200(-) 50,000 = (3800)/- </a:t>
            </a:r>
            <a:br>
              <a:rPr lang="en-US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kern="1200" dirty="0">
                <a:solidFill>
                  <a:schemeClr val="lt1"/>
                </a:solidFill>
                <a:effectLst/>
                <a:latin typeface="Calibri" panose="020F0502020204030204" pitchFamily="34" charset="0"/>
              </a:rPr>
              <a:t>15,00,000</a:t>
            </a:r>
            <a:br>
              <a:rPr lang="en-US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kern="1200" dirty="0">
                <a:solidFill>
                  <a:schemeClr val="lt1"/>
                </a:solidFill>
                <a:effectLst/>
                <a:latin typeface="Calibri" panose="020F0502020204030204" pitchFamily="34" charset="0"/>
              </a:rPr>
              <a:t>17,50,000</a:t>
            </a:r>
            <a:br>
              <a:rPr lang="en-US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kern="1200" dirty="0">
                <a:solidFill>
                  <a:schemeClr val="lt1"/>
                </a:solidFill>
                <a:effectLst/>
                <a:latin typeface="Calibri" panose="020F0502020204030204" pitchFamily="34" charset="0"/>
              </a:rPr>
              <a:t>22,00,000</a:t>
            </a:r>
            <a:br>
              <a:rPr lang="en-US" sz="1800" b="0" i="0" u="none" strike="noStrike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7AAC57-24D1-42BF-AAAC-280951AEB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83139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788333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7461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40413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5069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I/F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 fac at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5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7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0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2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45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61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B737566-7A98-4317-9FBD-570715B6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/>
              <a:t>3/3/21:- </a:t>
            </a:r>
            <a:br>
              <a:rPr lang="en-US" sz="1600" dirty="0"/>
            </a:br>
            <a:br>
              <a:rPr lang="en-US" sz="1600" dirty="0"/>
            </a:br>
            <a:r>
              <a:rPr lang="en-US" sz="1800" dirty="0"/>
              <a:t>A company is planning to buy a new machine for its new production Centre. The company has 2 options available . You are required to suggest the suitable option when the Cost of Capital is 12% , Tax Rate is 30% , based on PBP , ARR , Dis PBP and NPV </a:t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935B9B-0C69-464E-A15F-FDC5A620F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036018"/>
              </p:ext>
            </p:extLst>
          </p:nvPr>
        </p:nvGraphicFramePr>
        <p:xfrm>
          <a:off x="669232" y="1367155"/>
          <a:ext cx="1051560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829">
                  <a:extLst>
                    <a:ext uri="{9D8B030D-6E8A-4147-A177-3AD203B41FA5}">
                      <a16:colId xmlns:a16="http://schemas.microsoft.com/office/drawing/2014/main" val="511899104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806197649"/>
                    </a:ext>
                  </a:extLst>
                </a:gridCol>
                <a:gridCol w="1282148">
                  <a:extLst>
                    <a:ext uri="{9D8B030D-6E8A-4147-A177-3AD203B41FA5}">
                      <a16:colId xmlns:a16="http://schemas.microsoft.com/office/drawing/2014/main" val="2915792079"/>
                    </a:ext>
                  </a:extLst>
                </a:gridCol>
                <a:gridCol w="1162878">
                  <a:extLst>
                    <a:ext uri="{9D8B030D-6E8A-4147-A177-3AD203B41FA5}">
                      <a16:colId xmlns:a16="http://schemas.microsoft.com/office/drawing/2014/main" val="628582670"/>
                    </a:ext>
                  </a:extLst>
                </a:gridCol>
                <a:gridCol w="1262269">
                  <a:extLst>
                    <a:ext uri="{9D8B030D-6E8A-4147-A177-3AD203B41FA5}">
                      <a16:colId xmlns:a16="http://schemas.microsoft.com/office/drawing/2014/main" val="2448945628"/>
                    </a:ext>
                  </a:extLst>
                </a:gridCol>
                <a:gridCol w="1540566">
                  <a:extLst>
                    <a:ext uri="{9D8B030D-6E8A-4147-A177-3AD203B41FA5}">
                      <a16:colId xmlns:a16="http://schemas.microsoft.com/office/drawing/2014/main" val="14354766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75026767"/>
                    </a:ext>
                  </a:extLst>
                </a:gridCol>
                <a:gridCol w="824948">
                  <a:extLst>
                    <a:ext uri="{9D8B030D-6E8A-4147-A177-3AD203B41FA5}">
                      <a16:colId xmlns:a16="http://schemas.microsoft.com/office/drawing/2014/main" val="775306258"/>
                    </a:ext>
                  </a:extLst>
                </a:gridCol>
                <a:gridCol w="1000538">
                  <a:extLst>
                    <a:ext uri="{9D8B030D-6E8A-4147-A177-3AD203B41FA5}">
                      <a16:colId xmlns:a16="http://schemas.microsoft.com/office/drawing/2014/main" val="1266084997"/>
                    </a:ext>
                  </a:extLst>
                </a:gridCol>
                <a:gridCol w="1000538">
                  <a:extLst>
                    <a:ext uri="{9D8B030D-6E8A-4147-A177-3AD203B41FA5}">
                      <a16:colId xmlns:a16="http://schemas.microsoft.com/office/drawing/2014/main" val="1378594061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PBDIT Mach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PBIT = (PBDIT – Dep)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PBT = </a:t>
                      </a:r>
                    </a:p>
                    <a:p>
                      <a:r>
                        <a:rPr lang="en-US" dirty="0"/>
                        <a:t>PBIT – 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 = PBT – Tax at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</a:t>
                      </a:r>
                      <a:r>
                        <a:rPr lang="en-US" i="1" dirty="0"/>
                        <a:t> </a:t>
                      </a:r>
                      <a:r>
                        <a:rPr lang="en-US" b="0" i="0" dirty="0"/>
                        <a:t>I/F= PAT + Dep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 I/F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 factor  at 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PVs of I/F (PV Fac * I/F)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 PVs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 = 50000/5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8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6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33,450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27,650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37,650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3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8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9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8AC9-A742-40A0-8B5B-AA7F6B4B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Mch</a:t>
            </a:r>
            <a:r>
              <a:rPr lang="en-US" dirty="0"/>
              <a:t>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70BD-F99D-4DE4-8E6E-779C9458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PBP = 2 + (14,600/24,350) = 2.6 years</a:t>
            </a:r>
          </a:p>
          <a:p>
            <a:r>
              <a:rPr lang="en-US" dirty="0"/>
              <a:t>ARR = </a:t>
            </a:r>
          </a:p>
          <a:p>
            <a:pPr lvl="1"/>
            <a:r>
              <a:rPr lang="en-US" dirty="0"/>
              <a:t>Ave Profit = 80820/5 = 16,164</a:t>
            </a:r>
          </a:p>
          <a:p>
            <a:pPr lvl="1"/>
            <a:r>
              <a:rPr lang="en-US" dirty="0"/>
              <a:t>Ave </a:t>
            </a:r>
            <a:r>
              <a:rPr lang="en-US" dirty="0" err="1"/>
              <a:t>Invt</a:t>
            </a:r>
            <a:r>
              <a:rPr lang="en-US" dirty="0"/>
              <a:t> = 50,000/2 = 25,000</a:t>
            </a:r>
          </a:p>
          <a:p>
            <a:r>
              <a:rPr lang="en-US" dirty="0"/>
              <a:t>ARR = (16,164/25,000)*100= 64.6 %</a:t>
            </a:r>
          </a:p>
          <a:p>
            <a:r>
              <a:rPr lang="en-US" dirty="0"/>
              <a:t>Dis. PBP = 3 +(2955/21408) = 3.14 Years </a:t>
            </a:r>
          </a:p>
          <a:p>
            <a:r>
              <a:rPr lang="en-US" dirty="0"/>
              <a:t>Net Present Value ( NPV) = PV of I/F – PV of O/F  </a:t>
            </a:r>
          </a:p>
          <a:p>
            <a:pPr marL="0" indent="0">
              <a:buNone/>
            </a:pPr>
            <a:r>
              <a:rPr lang="en-US" dirty="0"/>
              <a:t>                                                = 89,914 – 50,000 =39,914/-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2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8AC9-A742-40A0-8B5B-AA7F6B4B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Mch</a:t>
            </a:r>
            <a:r>
              <a:rPr lang="en-US" dirty="0"/>
              <a:t>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70BD-F99D-4DE4-8E6E-779C9458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PBP = 2.16years</a:t>
            </a:r>
          </a:p>
          <a:p>
            <a:r>
              <a:rPr lang="en-US" dirty="0"/>
              <a:t>ARR = 58.8 %</a:t>
            </a:r>
          </a:p>
          <a:p>
            <a:r>
              <a:rPr lang="en-US" dirty="0"/>
              <a:t>Dis. PBP = 3.24 Years </a:t>
            </a:r>
          </a:p>
          <a:p>
            <a:r>
              <a:rPr lang="en-US" dirty="0"/>
              <a:t>Net Present Value ( NPV) = PV of I/F – PV of O/F  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  <a:r>
              <a:rPr lang="en-US"/>
              <a:t>= 38216/-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0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B737566-7A98-4317-9FBD-570715B6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191" y="563907"/>
            <a:ext cx="10515600" cy="1325563"/>
          </a:xfrm>
        </p:spPr>
        <p:txBody>
          <a:bodyPr>
            <a:normAutofit/>
          </a:bodyPr>
          <a:lstStyle/>
          <a:p>
            <a:r>
              <a:rPr lang="en-US" sz="1600" dirty="0"/>
              <a:t>4/3/21:- </a:t>
            </a:r>
            <a:br>
              <a:rPr lang="en-US" sz="1600" dirty="0"/>
            </a:br>
            <a:br>
              <a:rPr lang="en-US" sz="1600" dirty="0"/>
            </a:br>
            <a:r>
              <a:rPr lang="en-US" sz="1800" dirty="0"/>
              <a:t>A company wants to invest into an expansion proposal for which following options are available . The discounting rate for all the proposals is at 13% . The Cash Flow After Tax are as under ,you are required to calculate 1) Dis. PBP 2) NPV 3) Profitability Index(PI) and recommend the  suitable option  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935B9B-0C69-464E-A15F-FDC5A620F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852660"/>
              </p:ext>
            </p:extLst>
          </p:nvPr>
        </p:nvGraphicFramePr>
        <p:xfrm>
          <a:off x="1361184" y="2286000"/>
          <a:ext cx="773076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225">
                  <a:extLst>
                    <a:ext uri="{9D8B030D-6E8A-4147-A177-3AD203B41FA5}">
                      <a16:colId xmlns:a16="http://schemas.microsoft.com/office/drawing/2014/main" val="511899104"/>
                    </a:ext>
                  </a:extLst>
                </a:gridCol>
                <a:gridCol w="1818861">
                  <a:extLst>
                    <a:ext uri="{9D8B030D-6E8A-4147-A177-3AD203B41FA5}">
                      <a16:colId xmlns:a16="http://schemas.microsoft.com/office/drawing/2014/main" val="806197649"/>
                    </a:ext>
                  </a:extLst>
                </a:gridCol>
                <a:gridCol w="2067339">
                  <a:extLst>
                    <a:ext uri="{9D8B030D-6E8A-4147-A177-3AD203B41FA5}">
                      <a16:colId xmlns:a16="http://schemas.microsoft.com/office/drawing/2014/main" val="2915792079"/>
                    </a:ext>
                  </a:extLst>
                </a:gridCol>
                <a:gridCol w="2333339">
                  <a:extLst>
                    <a:ext uri="{9D8B030D-6E8A-4147-A177-3AD203B41FA5}">
                      <a16:colId xmlns:a16="http://schemas.microsoft.com/office/drawing/2014/main" val="628582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CFAT Option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CFAT Option 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CFAT Option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7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8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39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07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6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53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8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69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E926-6B9D-42C8-9B00-1AE7FDB8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085652-BF75-4636-9EC5-DB644AE86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01817"/>
              </p:ext>
            </p:extLst>
          </p:nvPr>
        </p:nvGraphicFramePr>
        <p:xfrm>
          <a:off x="129209" y="1447937"/>
          <a:ext cx="11698355" cy="514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82">
                  <a:extLst>
                    <a:ext uri="{9D8B030D-6E8A-4147-A177-3AD203B41FA5}">
                      <a16:colId xmlns:a16="http://schemas.microsoft.com/office/drawing/2014/main" val="230060407"/>
                    </a:ext>
                  </a:extLst>
                </a:gridCol>
                <a:gridCol w="807164">
                  <a:extLst>
                    <a:ext uri="{9D8B030D-6E8A-4147-A177-3AD203B41FA5}">
                      <a16:colId xmlns:a16="http://schemas.microsoft.com/office/drawing/2014/main" val="4212828988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3064987173"/>
                    </a:ext>
                  </a:extLst>
                </a:gridCol>
                <a:gridCol w="1331843">
                  <a:extLst>
                    <a:ext uri="{9D8B030D-6E8A-4147-A177-3AD203B41FA5}">
                      <a16:colId xmlns:a16="http://schemas.microsoft.com/office/drawing/2014/main" val="32354050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01461736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386610845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1970375242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4201345540"/>
                    </a:ext>
                  </a:extLst>
                </a:gridCol>
                <a:gridCol w="1123122">
                  <a:extLst>
                    <a:ext uri="{9D8B030D-6E8A-4147-A177-3AD203B41FA5}">
                      <a16:colId xmlns:a16="http://schemas.microsoft.com/office/drawing/2014/main" val="1791921958"/>
                    </a:ext>
                  </a:extLst>
                </a:gridCol>
                <a:gridCol w="1192694">
                  <a:extLst>
                    <a:ext uri="{9D8B030D-6E8A-4147-A177-3AD203B41FA5}">
                      <a16:colId xmlns:a16="http://schemas.microsoft.com/office/drawing/2014/main" val="647816933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102920595"/>
                    </a:ext>
                  </a:extLst>
                </a:gridCol>
              </a:tblGrid>
              <a:tr h="65982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 Factor at 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CFAT Option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PV of I/F= CFAT * PV Fac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 PV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CFAT Option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PV of I/F= CFAT * PV Fac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 PV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CFAT Option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PV of I/F= CFAT * PV Fac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 PV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127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3,96,000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2,20,000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2,20,000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06428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7,47,000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5,71,000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4,93,000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51900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3,79,500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11,26,500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4,48,500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10,19,500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3,79,500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8,72,500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01866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3,35,500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14,62,000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4,57,500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14,77,000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5,79,500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14,52,000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67098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18,13,000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5,13,000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8,37,000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22,89,000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027983"/>
                  </a:ext>
                </a:extLst>
              </a:tr>
              <a:tr h="6598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18,13,000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19,90,000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22,89,000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3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4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9D16-D081-4120-AF51-FB7AC6E9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11187B-80E6-4C0C-938F-6632C09C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583280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918036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3792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100375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54090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 B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 C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6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Dis PBP =</a:t>
                      </a:r>
                    </a:p>
                    <a:p>
                      <a:pPr marL="0" indent="0">
                        <a:buNone/>
                      </a:pPr>
                      <a:endParaRPr lang="en-US" dirty="0"/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L + </a:t>
                      </a:r>
                      <a:r>
                        <a:rPr lang="en-US" u="sng" dirty="0"/>
                        <a:t>(Cum PV of L – cost</a:t>
                      </a:r>
                    </a:p>
                    <a:p>
                      <a:pPr marL="0" indent="0">
                        <a:buNone/>
                      </a:pPr>
                      <a:r>
                        <a:rPr lang="en-US" u="none" dirty="0"/>
                        <a:t>                  PV of Next year)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4+(38000/351000)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=4.10 years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4+(2,73,000/5,13,000)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= 4.53 years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4 + (7,48,000/8,37,000)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= 4.89 years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1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2) NPV =</a:t>
                      </a:r>
                    </a:p>
                    <a:p>
                      <a:r>
                        <a:rPr lang="en-US" dirty="0"/>
                        <a:t> PV of I/F – PV of O/f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18,13,000 – 15,00,000</a:t>
                      </a:r>
                    </a:p>
                    <a:p>
                      <a:r>
                        <a:rPr lang="en-US" dirty="0"/>
                        <a:t>= Rs. 3,13,000/-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19,90,000 – 17,50,000</a:t>
                      </a:r>
                    </a:p>
                    <a:p>
                      <a:r>
                        <a:rPr lang="en-US" dirty="0"/>
                        <a:t>= Rs.2,40,000/-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22,89,000 – 22,00,000</a:t>
                      </a:r>
                    </a:p>
                    <a:p>
                      <a:r>
                        <a:rPr lang="en-US" dirty="0"/>
                        <a:t>= Rs.89,000/-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3) Profitability Index = 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u="sng" dirty="0"/>
                        <a:t>PV of I/F </a:t>
                      </a:r>
                    </a:p>
                    <a:p>
                      <a:r>
                        <a:rPr lang="en-US" dirty="0"/>
                        <a:t> PV of O/F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18,13,000/ 15,00,000</a:t>
                      </a:r>
                    </a:p>
                    <a:p>
                      <a:r>
                        <a:rPr lang="en-US" dirty="0"/>
                        <a:t>=1.21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19,90,000/17,50,000</a:t>
                      </a:r>
                    </a:p>
                    <a:p>
                      <a:r>
                        <a:rPr lang="en-US" dirty="0"/>
                        <a:t>=1.14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=22,89,000/22,00,000</a:t>
                      </a:r>
                    </a:p>
                    <a:p>
                      <a:r>
                        <a:rPr lang="en-US" dirty="0"/>
                        <a:t>=1.04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6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2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764</Words>
  <Application>Microsoft Office PowerPoint</Application>
  <PresentationFormat>Widescreen</PresentationFormat>
  <Paragraphs>263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3/3/21:-   A company is planning to buy a new machine for its new production Centre. The company has 2 options available . You are required to suggest the suitable option when the Cost of Capital is 12% , Tax Rate is 30% , based on PBP , ARR , Dis PBP and NPV  </vt:lpstr>
      <vt:lpstr>  Cost 50,000   0, PV :- 46,200 NPV = 46200(-) 50,000 = (3800)/-  15,00,000 17,50,000 22,00,000 </vt:lpstr>
      <vt:lpstr>3/3/21:-   A company is planning to buy a new machine for its new production Centre. The company has 2 options available . You are required to suggest the suitable option when the Cost of Capital is 12% , Tax Rate is 30% , based on PBP , ARR , Dis PBP and NPV  </vt:lpstr>
      <vt:lpstr>Mch 1 </vt:lpstr>
      <vt:lpstr>Mch 2 </vt:lpstr>
      <vt:lpstr>4/3/21:-   A company wants to invest into an expansion proposal for which following options are available . The discounting rate for all the proposals is at 13% . The Cash Flow After Tax are as under ,you are required to calculate 1) Dis. PBP 2) NPV 3) Profitability Index(PI) and recommend the  suitable option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3/3/21:- The company is planning to buy a new machine for its new production centre. The company has 2 options available . You are req </dc:title>
  <dc:creator>amruta dixit</dc:creator>
  <cp:lastModifiedBy>amruta dixit</cp:lastModifiedBy>
  <cp:revision>23</cp:revision>
  <dcterms:created xsi:type="dcterms:W3CDTF">2021-03-03T08:48:13Z</dcterms:created>
  <dcterms:modified xsi:type="dcterms:W3CDTF">2021-03-04T07:01:03Z</dcterms:modified>
</cp:coreProperties>
</file>