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1" r:id="rId10"/>
    <p:sldId id="266" r:id="rId11"/>
    <p:sldId id="267" r:id="rId12"/>
    <p:sldId id="273" r:id="rId13"/>
    <p:sldId id="268" r:id="rId14"/>
    <p:sldId id="270" r:id="rId15"/>
    <p:sldId id="274" r:id="rId16"/>
    <p:sldId id="269" r:id="rId17"/>
    <p:sldId id="280" r:id="rId18"/>
    <p:sldId id="265" r:id="rId19"/>
    <p:sldId id="272" r:id="rId20"/>
    <p:sldId id="275" r:id="rId21"/>
    <p:sldId id="281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06EA-B3D1-4D93-9371-6DB23822A2F9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B09F-5CE3-4E38-8905-7722781DA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68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06EA-B3D1-4D93-9371-6DB23822A2F9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B09F-5CE3-4E38-8905-7722781DA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6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06EA-B3D1-4D93-9371-6DB23822A2F9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B09F-5CE3-4E38-8905-7722781DA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2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06EA-B3D1-4D93-9371-6DB23822A2F9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B09F-5CE3-4E38-8905-7722781DA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8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06EA-B3D1-4D93-9371-6DB23822A2F9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B09F-5CE3-4E38-8905-7722781DA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13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06EA-B3D1-4D93-9371-6DB23822A2F9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B09F-5CE3-4E38-8905-7722781DA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5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06EA-B3D1-4D93-9371-6DB23822A2F9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B09F-5CE3-4E38-8905-7722781DA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32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06EA-B3D1-4D93-9371-6DB23822A2F9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B09F-5CE3-4E38-8905-7722781DA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35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06EA-B3D1-4D93-9371-6DB23822A2F9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B09F-5CE3-4E38-8905-7722781DA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41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06EA-B3D1-4D93-9371-6DB23822A2F9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B09F-5CE3-4E38-8905-7722781DA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09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06EA-B3D1-4D93-9371-6DB23822A2F9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B09F-5CE3-4E38-8905-7722781DA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3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606EA-B3D1-4D93-9371-6DB23822A2F9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B09F-5CE3-4E38-8905-7722781DA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58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Budgeting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Meaning </a:t>
            </a:r>
          </a:p>
          <a:p>
            <a:r>
              <a:rPr lang="en-US" dirty="0" smtClean="0"/>
              <a:t>Factors :-</a:t>
            </a:r>
          </a:p>
          <a:p>
            <a:r>
              <a:rPr lang="en-US" dirty="0" smtClean="0"/>
              <a:t>Initial Investment (Cost)</a:t>
            </a:r>
          </a:p>
          <a:p>
            <a:r>
              <a:rPr lang="en-US" dirty="0" smtClean="0"/>
              <a:t>Recovery of cost</a:t>
            </a:r>
          </a:p>
          <a:p>
            <a:r>
              <a:rPr lang="en-US" dirty="0" smtClean="0"/>
              <a:t>Profit</a:t>
            </a:r>
          </a:p>
          <a:p>
            <a:r>
              <a:rPr lang="en-US" dirty="0" smtClean="0"/>
              <a:t>Other non financial factors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Budgeting Techniques without Discounting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4)From the Following calculate PBP </a:t>
            </a:r>
          </a:p>
          <a:p>
            <a:pPr marL="0" indent="0">
              <a:buNone/>
            </a:pPr>
            <a:r>
              <a:rPr lang="en-US" sz="1600" dirty="0" smtClean="0"/>
              <a:t>If a company is planning to buy a Fixed Asset costing </a:t>
            </a:r>
            <a:r>
              <a:rPr lang="en-US" sz="1600" dirty="0" err="1" smtClean="0"/>
              <a:t>Rs</a:t>
            </a:r>
            <a:r>
              <a:rPr lang="en-US" sz="1600" dirty="0" smtClean="0"/>
              <a:t>. 15,00,000/- is expected to generate cash flow  as under . The estimated life of the asset is 5 years . The asset will have a scrap value of </a:t>
            </a:r>
            <a:r>
              <a:rPr lang="en-US" sz="1600" dirty="0" err="1" smtClean="0"/>
              <a:t>Rs</a:t>
            </a:r>
            <a:r>
              <a:rPr lang="en-US" sz="1600" dirty="0" smtClean="0"/>
              <a:t>. 2,00,000 at the </a:t>
            </a:r>
            <a:r>
              <a:rPr lang="en-US" sz="1400" dirty="0" smtClean="0"/>
              <a:t>end of its </a:t>
            </a:r>
            <a:r>
              <a:rPr lang="en-US" sz="1600" dirty="0" smtClean="0"/>
              <a:t>estimated life 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973307"/>
              </p:ext>
            </p:extLst>
          </p:nvPr>
        </p:nvGraphicFramePr>
        <p:xfrm>
          <a:off x="996277" y="2900680"/>
          <a:ext cx="3929018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708"/>
                <a:gridCol w="1452155"/>
                <a:gridCol w="1452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Flow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 I/f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11,00,000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25,00,000(16,50,000+65,0,000+ Scarp Value Rs.2,00,000)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51010"/>
              </p:ext>
            </p:extLst>
          </p:nvPr>
        </p:nvGraphicFramePr>
        <p:xfrm>
          <a:off x="5277395" y="2965966"/>
          <a:ext cx="488550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371"/>
                <a:gridCol w="1968137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Payback Period = </a:t>
                      </a:r>
                    </a:p>
                    <a:p>
                      <a:r>
                        <a:rPr lang="en-US" dirty="0" smtClean="0"/>
                        <a:t>L + </a:t>
                      </a:r>
                      <a:r>
                        <a:rPr lang="en-US" u="sng" dirty="0" smtClean="0"/>
                        <a:t>Cost  (-) Cum Cash I /f of L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        Cash I/f of Next Year   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=3+(4,00,000/5,50,000)</a:t>
                      </a:r>
                    </a:p>
                    <a:p>
                      <a:r>
                        <a:rPr lang="en-US" dirty="0" smtClean="0"/>
                        <a:t>=</a:t>
                      </a:r>
                      <a:r>
                        <a:rPr lang="en-US" baseline="0" dirty="0" smtClean="0"/>
                        <a:t> 3.72 years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1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Budgeting Techniques without Discounting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Average Rate of Return </a:t>
            </a:r>
          </a:p>
          <a:p>
            <a:pPr marL="0" indent="0">
              <a:buNone/>
            </a:pPr>
            <a:r>
              <a:rPr lang="en-US" sz="2000" dirty="0" smtClean="0"/>
              <a:t>1)From the Following calculate ARR </a:t>
            </a:r>
          </a:p>
          <a:p>
            <a:pPr marL="0" indent="0">
              <a:buNone/>
            </a:pPr>
            <a:r>
              <a:rPr lang="en-US" sz="2000" dirty="0" smtClean="0"/>
              <a:t>If a company is planning to buy a Fixed Asset costing </a:t>
            </a:r>
            <a:r>
              <a:rPr lang="en-US" sz="2000" dirty="0" err="1" smtClean="0"/>
              <a:t>Rs</a:t>
            </a:r>
            <a:r>
              <a:rPr lang="en-US" sz="2000" dirty="0" smtClean="0"/>
              <a:t>. 25,00,000/- is expected to generate cash flow  as under . The estimated life of the </a:t>
            </a:r>
            <a:r>
              <a:rPr lang="en-US" sz="2400" dirty="0" smtClean="0"/>
              <a:t>asset is 5 years 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341551"/>
              </p:ext>
            </p:extLst>
          </p:nvPr>
        </p:nvGraphicFramePr>
        <p:xfrm>
          <a:off x="908595" y="3613666"/>
          <a:ext cx="39290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451"/>
                <a:gridCol w="164156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26,50,000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15939"/>
              </p:ext>
            </p:extLst>
          </p:nvPr>
        </p:nvGraphicFramePr>
        <p:xfrm>
          <a:off x="5502366" y="3504809"/>
          <a:ext cx="3929017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451"/>
                <a:gridCol w="164156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ARR = </a:t>
                      </a:r>
                    </a:p>
                    <a:p>
                      <a:r>
                        <a:rPr lang="en-US" dirty="0" smtClean="0"/>
                        <a:t>(Ave</a:t>
                      </a:r>
                      <a:r>
                        <a:rPr lang="en-US" baseline="0" dirty="0" smtClean="0"/>
                        <a:t> Profit /Ave </a:t>
                      </a:r>
                      <a:r>
                        <a:rPr lang="en-US" baseline="0" dirty="0" err="1" smtClean="0"/>
                        <a:t>Invt</a:t>
                      </a:r>
                      <a:r>
                        <a:rPr lang="en-US" baseline="0" dirty="0" smtClean="0"/>
                        <a:t>)* 100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Ave Profit = Total Profit / no. of years = 26,50,000/5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Ave </a:t>
                      </a:r>
                      <a:r>
                        <a:rPr lang="en-US" baseline="0" dirty="0" err="1" smtClean="0"/>
                        <a:t>Invt</a:t>
                      </a:r>
                      <a:r>
                        <a:rPr lang="en-US" baseline="0" dirty="0" smtClean="0"/>
                        <a:t> = </a:t>
                      </a:r>
                    </a:p>
                    <a:p>
                      <a:r>
                        <a:rPr lang="en-US" baseline="0" dirty="0" smtClean="0"/>
                        <a:t>Total </a:t>
                      </a:r>
                      <a:r>
                        <a:rPr lang="en-US" baseline="0" dirty="0" err="1" smtClean="0"/>
                        <a:t>Invt</a:t>
                      </a:r>
                      <a:r>
                        <a:rPr lang="en-US" baseline="0" dirty="0" smtClean="0"/>
                        <a:t> / 2= 25,00,000/2 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(5,30,000/ 12,50,000)*</a:t>
                      </a:r>
                    </a:p>
                    <a:p>
                      <a:r>
                        <a:rPr lang="en-US" dirty="0" smtClean="0"/>
                        <a:t>100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= 42.4%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2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Budgeting Techniques without Discounting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2)From the Following calculate ARR </a:t>
            </a:r>
          </a:p>
          <a:p>
            <a:pPr marL="0" indent="0">
              <a:buNone/>
            </a:pPr>
            <a:r>
              <a:rPr lang="en-US" dirty="0" smtClean="0"/>
              <a:t>If a company is planning to buy a Fixed Asset costing </a:t>
            </a:r>
            <a:r>
              <a:rPr lang="en-US" dirty="0" err="1" smtClean="0"/>
              <a:t>Rs</a:t>
            </a:r>
            <a:r>
              <a:rPr lang="en-US" dirty="0" smtClean="0"/>
              <a:t>. 5,00,000/- is expected to generate cash flow ,  as under . The estimated life of the asset is 5 years 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32863"/>
              </p:ext>
            </p:extLst>
          </p:nvPr>
        </p:nvGraphicFramePr>
        <p:xfrm>
          <a:off x="943429" y="3613666"/>
          <a:ext cx="392901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14"/>
                <a:gridCol w="1500052"/>
                <a:gridCol w="15000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Flow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 (</a:t>
                      </a:r>
                      <a:r>
                        <a:rPr lang="en-US" baseline="0" dirty="0" smtClean="0"/>
                        <a:t> Cash I/f – dep)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1,90,000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1,90,000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3,90,000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0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Budgeting Techniques without Discounting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2)From the Following calculate ARR </a:t>
            </a:r>
          </a:p>
          <a:p>
            <a:pPr marL="0" indent="0">
              <a:buNone/>
            </a:pPr>
            <a:r>
              <a:rPr lang="en-US" dirty="0" smtClean="0"/>
              <a:t>If a company is planning to buy a Fixed Asset costing </a:t>
            </a:r>
            <a:r>
              <a:rPr lang="en-US" dirty="0" err="1" smtClean="0"/>
              <a:t>Rs</a:t>
            </a:r>
            <a:r>
              <a:rPr lang="en-US" dirty="0" smtClean="0"/>
              <a:t>. 5,00,000/- is expected to generate cash flow ,  as under . The estimated life of the asset is 5 years 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9330"/>
              </p:ext>
            </p:extLst>
          </p:nvPr>
        </p:nvGraphicFramePr>
        <p:xfrm>
          <a:off x="943429" y="3613666"/>
          <a:ext cx="392901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14"/>
                <a:gridCol w="1500052"/>
                <a:gridCol w="15000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Flow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(Cash I/F – Dep 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1,90,000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1,90,000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3,90,000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2,90,000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6,30,000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95564"/>
              </p:ext>
            </p:extLst>
          </p:nvPr>
        </p:nvGraphicFramePr>
        <p:xfrm>
          <a:off x="5502366" y="3504809"/>
          <a:ext cx="3929017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451"/>
                <a:gridCol w="164156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ARR = </a:t>
                      </a:r>
                    </a:p>
                    <a:p>
                      <a:r>
                        <a:rPr lang="en-US" dirty="0" smtClean="0"/>
                        <a:t>(Ave</a:t>
                      </a:r>
                      <a:r>
                        <a:rPr lang="en-US" baseline="0" dirty="0" smtClean="0"/>
                        <a:t> Profit /Ave </a:t>
                      </a:r>
                      <a:r>
                        <a:rPr lang="en-US" baseline="0" dirty="0" err="1" smtClean="0"/>
                        <a:t>Invt</a:t>
                      </a:r>
                      <a:r>
                        <a:rPr lang="en-US" baseline="0" dirty="0" smtClean="0"/>
                        <a:t>)* 100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Ave Profit = Total Profit / no. of years = 6,30,000/5 = 126000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Ave </a:t>
                      </a:r>
                      <a:r>
                        <a:rPr lang="en-US" baseline="0" dirty="0" err="1" smtClean="0"/>
                        <a:t>Invt</a:t>
                      </a:r>
                      <a:r>
                        <a:rPr lang="en-US" baseline="0" dirty="0" smtClean="0"/>
                        <a:t> = </a:t>
                      </a:r>
                    </a:p>
                    <a:p>
                      <a:r>
                        <a:rPr lang="en-US" baseline="0" dirty="0" smtClean="0"/>
                        <a:t>Total </a:t>
                      </a:r>
                      <a:r>
                        <a:rPr lang="en-US" baseline="0" dirty="0" err="1" smtClean="0"/>
                        <a:t>Invt</a:t>
                      </a:r>
                      <a:r>
                        <a:rPr lang="en-US" baseline="0" dirty="0" smtClean="0"/>
                        <a:t> / 2 = 500,000/2 = 2,50,000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(126000/250000)*</a:t>
                      </a:r>
                    </a:p>
                    <a:p>
                      <a:r>
                        <a:rPr lang="en-US" dirty="0" smtClean="0"/>
                        <a:t>100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= 50.4%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8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Cash Inflow = PAT + Dep </a:t>
            </a:r>
          </a:p>
          <a:p>
            <a:r>
              <a:rPr lang="en-US" dirty="0" smtClean="0"/>
              <a:t>Therefore PAT = Cash I/F – Dep </a:t>
            </a:r>
          </a:p>
          <a:p>
            <a:r>
              <a:rPr lang="en-US" dirty="0" smtClean="0"/>
              <a:t>Dep p a. = Cost / estimated life = 5,00,000/5 =</a:t>
            </a:r>
            <a:r>
              <a:rPr lang="en-US" dirty="0" err="1" smtClean="0"/>
              <a:t>Rs</a:t>
            </a:r>
            <a:r>
              <a:rPr lang="en-US" dirty="0" smtClean="0"/>
              <a:t>. 1,00,000/-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Budgeting Techniques without Discounting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3</a:t>
            </a:r>
            <a:r>
              <a:rPr lang="en-US" sz="1600" dirty="0" smtClean="0"/>
              <a:t>)From the Following calculate ARR</a:t>
            </a:r>
          </a:p>
          <a:p>
            <a:pPr marL="0" indent="0">
              <a:buNone/>
            </a:pPr>
            <a:r>
              <a:rPr lang="en-US" sz="1600" dirty="0" smtClean="0"/>
              <a:t>If a company is planning to buy a Fixed Asset costing </a:t>
            </a:r>
            <a:r>
              <a:rPr lang="en-US" sz="1600" dirty="0" err="1" smtClean="0"/>
              <a:t>Rs</a:t>
            </a:r>
            <a:r>
              <a:rPr lang="en-US" sz="1600" dirty="0" smtClean="0"/>
              <a:t>. 10,00,000/- is expected to generate cash flow  as under . The estimated life of the asset is 5 years . The asset will have a scrap value of </a:t>
            </a:r>
            <a:r>
              <a:rPr lang="en-US" sz="1600" dirty="0" err="1" smtClean="0"/>
              <a:t>Rs</a:t>
            </a:r>
            <a:r>
              <a:rPr lang="en-US" sz="1600" dirty="0" smtClean="0"/>
              <a:t>. 2,00,000 at the </a:t>
            </a:r>
            <a:r>
              <a:rPr lang="en-US" sz="1400" dirty="0" smtClean="0"/>
              <a:t>end of its </a:t>
            </a:r>
            <a:r>
              <a:rPr lang="en-US" sz="1600" dirty="0" smtClean="0"/>
              <a:t>estimated life 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57345"/>
              </p:ext>
            </p:extLst>
          </p:nvPr>
        </p:nvGraphicFramePr>
        <p:xfrm>
          <a:off x="943429" y="3613666"/>
          <a:ext cx="448201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291"/>
                <a:gridCol w="1445623"/>
                <a:gridCol w="20290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Flow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9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Budgeting Techniques without Discounting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3</a:t>
            </a:r>
            <a:r>
              <a:rPr lang="en-US" sz="1600" dirty="0" smtClean="0"/>
              <a:t>)From the Following calculate ARR</a:t>
            </a:r>
          </a:p>
          <a:p>
            <a:pPr marL="0" indent="0">
              <a:buNone/>
            </a:pPr>
            <a:r>
              <a:rPr lang="en-US" sz="1600" dirty="0" smtClean="0"/>
              <a:t>If a company is planning to buy a Fixed Asset costing </a:t>
            </a:r>
            <a:r>
              <a:rPr lang="en-US" sz="1600" dirty="0" err="1" smtClean="0"/>
              <a:t>Rs</a:t>
            </a:r>
            <a:r>
              <a:rPr lang="en-US" sz="1600" dirty="0" smtClean="0"/>
              <a:t>. 10,00,000/- is expected to generate cash flow  as under . The estimated life of the asset is 5 years . The asset will have a scrap value of </a:t>
            </a:r>
            <a:r>
              <a:rPr lang="en-US" sz="1600" dirty="0" err="1" smtClean="0"/>
              <a:t>Rs</a:t>
            </a:r>
            <a:r>
              <a:rPr lang="en-US" sz="1600" dirty="0" smtClean="0"/>
              <a:t>. 2,00,000 at the </a:t>
            </a:r>
            <a:r>
              <a:rPr lang="en-US" sz="1400" dirty="0" smtClean="0"/>
              <a:t>end of its </a:t>
            </a:r>
            <a:r>
              <a:rPr lang="en-US" sz="1600" dirty="0" smtClean="0"/>
              <a:t>estimated life 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98528"/>
              </p:ext>
            </p:extLst>
          </p:nvPr>
        </p:nvGraphicFramePr>
        <p:xfrm>
          <a:off x="943429" y="3613666"/>
          <a:ext cx="557058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291"/>
                <a:gridCol w="1445623"/>
                <a:gridCol w="31176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Flow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 ( Cash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/f – Dep)</a:t>
                      </a:r>
                    </a:p>
                    <a:p>
                      <a:r>
                        <a:rPr lang="en-US" dirty="0" smtClean="0"/>
                        <a:t>Dep = (10,00,000 – 2,00,000)/5 = 1,60,000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2,90,000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2,90,000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3,90,000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6,90,000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17,00,000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43267"/>
              </p:ext>
            </p:extLst>
          </p:nvPr>
        </p:nvGraphicFramePr>
        <p:xfrm>
          <a:off x="7530012" y="3244334"/>
          <a:ext cx="3929017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451"/>
                <a:gridCol w="164156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ARR = </a:t>
                      </a:r>
                    </a:p>
                    <a:p>
                      <a:r>
                        <a:rPr lang="en-US" dirty="0" smtClean="0"/>
                        <a:t>(Ave</a:t>
                      </a:r>
                      <a:r>
                        <a:rPr lang="en-US" baseline="0" dirty="0" smtClean="0"/>
                        <a:t> Profit /Ave </a:t>
                      </a:r>
                      <a:r>
                        <a:rPr lang="en-US" baseline="0" dirty="0" err="1" smtClean="0"/>
                        <a:t>Invt</a:t>
                      </a:r>
                      <a:r>
                        <a:rPr lang="en-US" baseline="0" dirty="0" smtClean="0"/>
                        <a:t>)* 100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Ave Profit = Total Profit / no. of years =17,00,000 /5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Ave </a:t>
                      </a:r>
                      <a:r>
                        <a:rPr lang="en-US" baseline="0" dirty="0" err="1" smtClean="0"/>
                        <a:t>Invt</a:t>
                      </a:r>
                      <a:r>
                        <a:rPr lang="en-US" baseline="0" dirty="0" smtClean="0"/>
                        <a:t> = </a:t>
                      </a:r>
                    </a:p>
                    <a:p>
                      <a:r>
                        <a:rPr lang="en-US" baseline="0" dirty="0" smtClean="0"/>
                        <a:t>Total </a:t>
                      </a:r>
                      <a:r>
                        <a:rPr lang="en-US" baseline="0" dirty="0" err="1" smtClean="0"/>
                        <a:t>Invt</a:t>
                      </a:r>
                      <a:r>
                        <a:rPr lang="en-US" baseline="0" dirty="0" smtClean="0"/>
                        <a:t> / 2 =10,00,000/ 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(3,40,000/5,00,000)*100</a:t>
                      </a:r>
                    </a:p>
                    <a:p>
                      <a:r>
                        <a:rPr lang="en-US" dirty="0" smtClean="0"/>
                        <a:t> =68%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1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Bug Techniques with Discounting Rate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Discounted Pay Back Period</a:t>
            </a:r>
          </a:p>
          <a:p>
            <a:pPr marL="0" indent="0">
              <a:buNone/>
            </a:pPr>
            <a:r>
              <a:rPr lang="en-US" sz="1600" dirty="0" smtClean="0"/>
              <a:t>1)From </a:t>
            </a:r>
            <a:r>
              <a:rPr lang="en-US" sz="1600" dirty="0"/>
              <a:t>the Following calculate PBP </a:t>
            </a:r>
          </a:p>
          <a:p>
            <a:pPr marL="0" indent="0">
              <a:buNone/>
            </a:pPr>
            <a:r>
              <a:rPr lang="en-US" sz="1600" dirty="0"/>
              <a:t>If a company is planning to buy a Fixed Asset costing </a:t>
            </a:r>
            <a:r>
              <a:rPr lang="en-US" sz="1600" dirty="0" err="1"/>
              <a:t>Rs</a:t>
            </a:r>
            <a:r>
              <a:rPr lang="en-US" sz="1600" dirty="0"/>
              <a:t>. 25,00,000/- is expected to generate cash flow  as under . The estimated life of the asset is 5 years </a:t>
            </a:r>
            <a:r>
              <a:rPr lang="en-US" sz="1600" dirty="0" smtClean="0"/>
              <a:t>. Discounting rate is assumed to be 10% </a:t>
            </a:r>
            <a:endParaRPr lang="en-US" sz="1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10271"/>
              </p:ext>
            </p:extLst>
          </p:nvPr>
        </p:nvGraphicFramePr>
        <p:xfrm>
          <a:off x="1222102" y="3356496"/>
          <a:ext cx="911497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87"/>
                <a:gridCol w="1584960"/>
                <a:gridCol w="1306285"/>
                <a:gridCol w="2621280"/>
                <a:gridCol w="2804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Flow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PV Factor at 10%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9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Bug Techniques with Discounting Rate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Discounted Pay Back Period</a:t>
            </a:r>
          </a:p>
          <a:p>
            <a:pPr marL="0" indent="0">
              <a:buNone/>
            </a:pPr>
            <a:r>
              <a:rPr lang="en-US" sz="1600" dirty="0" smtClean="0"/>
              <a:t>1)From </a:t>
            </a:r>
            <a:r>
              <a:rPr lang="en-US" sz="1600" dirty="0"/>
              <a:t>the Following calculate PBP </a:t>
            </a:r>
          </a:p>
          <a:p>
            <a:pPr marL="0" indent="0">
              <a:buNone/>
            </a:pPr>
            <a:r>
              <a:rPr lang="en-US" sz="1600" dirty="0"/>
              <a:t>If a company is planning to buy a Fixed Asset costing </a:t>
            </a:r>
            <a:r>
              <a:rPr lang="en-US" sz="1600" dirty="0" err="1"/>
              <a:t>Rs</a:t>
            </a:r>
            <a:r>
              <a:rPr lang="en-US" sz="1600" dirty="0"/>
              <a:t>. 25,00,000/- is expected to generate cash flow  as under . The estimated life of the asset is 5 years </a:t>
            </a:r>
            <a:r>
              <a:rPr lang="en-US" sz="1600" dirty="0" smtClean="0"/>
              <a:t>. Discounting rate is assumed to be 10% </a:t>
            </a:r>
            <a:endParaRPr lang="en-US" sz="1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42385"/>
              </p:ext>
            </p:extLst>
          </p:nvPr>
        </p:nvGraphicFramePr>
        <p:xfrm>
          <a:off x="1222102" y="3356496"/>
          <a:ext cx="91149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87"/>
                <a:gridCol w="1584960"/>
                <a:gridCol w="1306285"/>
                <a:gridCol w="2621280"/>
                <a:gridCol w="2804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Flow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V factor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PV of Cash I/f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 PV of Cash I/f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 *300,000= 273000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273000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 * 4,50,000=373500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646000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0.76*</a:t>
                      </a:r>
                      <a:r>
                        <a:rPr lang="en-US" baseline="0" dirty="0" smtClean="0"/>
                        <a:t> 5,50,000=418000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1064000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 *6,00,000=414000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1478000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0.62*7,50,000=465000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1943000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55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FV = P(1 + r/100)^n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PV Factor year 1 = 1/1.10 = 0.91</a:t>
            </a:r>
          </a:p>
          <a:p>
            <a:r>
              <a:rPr lang="en-US" dirty="0"/>
              <a:t>PV Factor year </a:t>
            </a:r>
            <a:r>
              <a:rPr lang="en-US" dirty="0" smtClean="0"/>
              <a:t>2 = 0.91/1.10 =0.83</a:t>
            </a:r>
          </a:p>
          <a:p>
            <a:r>
              <a:rPr lang="en-US" dirty="0"/>
              <a:t>PV </a:t>
            </a:r>
            <a:r>
              <a:rPr lang="en-US" dirty="0" smtClean="0"/>
              <a:t>Factor </a:t>
            </a:r>
            <a:r>
              <a:rPr lang="en-US" dirty="0"/>
              <a:t>year </a:t>
            </a:r>
            <a:r>
              <a:rPr lang="en-US" dirty="0" smtClean="0"/>
              <a:t>3 = 0.83 / 1.10 = 0.76</a:t>
            </a:r>
          </a:p>
          <a:p>
            <a:r>
              <a:rPr lang="en-US" dirty="0"/>
              <a:t>PV Factor year </a:t>
            </a:r>
            <a:r>
              <a:rPr lang="en-US" dirty="0" smtClean="0"/>
              <a:t>4 = 0.76/1.10 = 0.69</a:t>
            </a:r>
          </a:p>
          <a:p>
            <a:r>
              <a:rPr lang="en-US" dirty="0"/>
              <a:t>PV Factor year </a:t>
            </a:r>
            <a:r>
              <a:rPr lang="en-US" dirty="0" smtClean="0"/>
              <a:t>5= 0.69 /1.10 =0.62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2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Budgeting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Techniques </a:t>
            </a:r>
          </a:p>
          <a:p>
            <a:pPr lvl="1"/>
            <a:r>
              <a:rPr lang="en-US" dirty="0" smtClean="0"/>
              <a:t>With Discounting </a:t>
            </a:r>
          </a:p>
          <a:p>
            <a:pPr lvl="1"/>
            <a:r>
              <a:rPr lang="en-US" dirty="0" smtClean="0"/>
              <a:t>Without Discounting </a:t>
            </a:r>
            <a:endParaRPr lang="en-US" dirty="0"/>
          </a:p>
          <a:p>
            <a:r>
              <a:rPr lang="en-US" dirty="0" smtClean="0"/>
              <a:t>Without Discounting :-</a:t>
            </a:r>
          </a:p>
          <a:p>
            <a:pPr lvl="1"/>
            <a:r>
              <a:rPr lang="en-US" dirty="0" smtClean="0"/>
              <a:t>Payback Period </a:t>
            </a:r>
          </a:p>
          <a:p>
            <a:pPr lvl="1"/>
            <a:r>
              <a:rPr lang="en-US" dirty="0" smtClean="0"/>
              <a:t>Average Rate of Return      </a:t>
            </a:r>
            <a:endParaRPr lang="en-US" dirty="0"/>
          </a:p>
          <a:p>
            <a:r>
              <a:rPr lang="en-US" dirty="0" smtClean="0"/>
              <a:t>With Discounting :-</a:t>
            </a:r>
          </a:p>
          <a:p>
            <a:pPr lvl="1"/>
            <a:r>
              <a:rPr lang="en-US" dirty="0" smtClean="0"/>
              <a:t>Discounted Pay Period </a:t>
            </a:r>
          </a:p>
          <a:p>
            <a:pPr lvl="1"/>
            <a:r>
              <a:rPr lang="en-US" dirty="0" smtClean="0"/>
              <a:t>Net Present Value </a:t>
            </a:r>
          </a:p>
          <a:p>
            <a:pPr lvl="1"/>
            <a:r>
              <a:rPr lang="en-US" dirty="0" smtClean="0"/>
              <a:t>Profitability Index</a:t>
            </a:r>
          </a:p>
          <a:p>
            <a:pPr lvl="1"/>
            <a:r>
              <a:rPr lang="en-US" dirty="0" smtClean="0"/>
              <a:t>Internal rate of Return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3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are unable to recover the cost within the estimated life of the asset so Dis PBP of the </a:t>
            </a:r>
            <a:r>
              <a:rPr lang="en-US" dirty="0" smtClean="0"/>
              <a:t>asset </a:t>
            </a:r>
            <a:r>
              <a:rPr lang="en-US" dirty="0" smtClean="0"/>
              <a:t>is more than 5 years. </a:t>
            </a:r>
          </a:p>
          <a:p>
            <a:r>
              <a:rPr lang="en-US" dirty="0" smtClean="0"/>
              <a:t>Therefore the proposal should be rejected.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1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)From the Following calculate Dis. PBP </a:t>
            </a:r>
          </a:p>
          <a:p>
            <a:pPr marL="0" indent="0">
              <a:buNone/>
            </a:pPr>
            <a:r>
              <a:rPr lang="en-US" dirty="0" smtClean="0"/>
              <a:t>If a company is planning to buy a Fixed Asset costing </a:t>
            </a:r>
            <a:r>
              <a:rPr lang="en-US" dirty="0" err="1" smtClean="0"/>
              <a:t>Rs</a:t>
            </a:r>
            <a:r>
              <a:rPr lang="en-US" dirty="0" smtClean="0"/>
              <a:t>. 5,00,000/- is expected to generate cash flow  as under . The estimated life of the asset is 5 years .Cost of Capital is 13%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83001"/>
              </p:ext>
            </p:extLst>
          </p:nvPr>
        </p:nvGraphicFramePr>
        <p:xfrm>
          <a:off x="943429" y="3613666"/>
          <a:ext cx="867083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30"/>
                <a:gridCol w="1462519"/>
                <a:gridCol w="1978702"/>
                <a:gridCol w="1689327"/>
                <a:gridCol w="2745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Flow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8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)From the Following calculate Dis. PBP </a:t>
            </a:r>
          </a:p>
          <a:p>
            <a:pPr marL="0" indent="0">
              <a:buNone/>
            </a:pPr>
            <a:r>
              <a:rPr lang="en-US" dirty="0" smtClean="0"/>
              <a:t>If a company is planning to buy a Fixed Asset costing </a:t>
            </a:r>
            <a:r>
              <a:rPr lang="en-US" dirty="0" err="1" smtClean="0"/>
              <a:t>Rs</a:t>
            </a:r>
            <a:r>
              <a:rPr lang="en-US" dirty="0" smtClean="0"/>
              <a:t>. 5,00,000/- is expected to generate cash flow  as under . The estimated life of the asset is 5 years .Cost of Capital is 13%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6435"/>
              </p:ext>
            </p:extLst>
          </p:nvPr>
        </p:nvGraphicFramePr>
        <p:xfrm>
          <a:off x="943429" y="3613666"/>
          <a:ext cx="867083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30"/>
                <a:gridCol w="1462519"/>
                <a:gridCol w="1978702"/>
                <a:gridCol w="1689327"/>
                <a:gridCol w="2745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Flow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PV Factors</a:t>
                      </a:r>
                      <a:r>
                        <a:rPr lang="en-US" baseline="0" dirty="0" smtClean="0"/>
                        <a:t> at 13%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PVs of I/F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</a:t>
                      </a:r>
                      <a:r>
                        <a:rPr lang="en-US" baseline="0" dirty="0" smtClean="0"/>
                        <a:t> PVs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1,32,000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1,32,000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1,17,000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2,49,000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1,72,500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4,21,500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1,52,500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5,74,000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2,43,000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8,17,000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0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20448"/>
              </p:ext>
            </p:extLst>
          </p:nvPr>
        </p:nvGraphicFramePr>
        <p:xfrm>
          <a:off x="1454332" y="2190904"/>
          <a:ext cx="6557554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5830"/>
                <a:gridCol w="2641724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 .Payback Period = </a:t>
                      </a:r>
                    </a:p>
                    <a:p>
                      <a:r>
                        <a:rPr lang="en-US" dirty="0" smtClean="0"/>
                        <a:t>L + </a:t>
                      </a:r>
                      <a:r>
                        <a:rPr lang="en-US" u="sng" dirty="0" smtClean="0"/>
                        <a:t>Cost  (-) Cum PV I /f of L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     PV of  I/f of Next Year   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=3 +</a:t>
                      </a:r>
                    </a:p>
                    <a:p>
                      <a:r>
                        <a:rPr lang="en-US" dirty="0" smtClean="0"/>
                        <a:t>( </a:t>
                      </a:r>
                      <a:r>
                        <a:rPr lang="en-US" u="sng" dirty="0" smtClean="0"/>
                        <a:t>5,00,000 – 4,21,500 )</a:t>
                      </a:r>
                    </a:p>
                    <a:p>
                      <a:r>
                        <a:rPr lang="en-US" u="none" dirty="0" smtClean="0"/>
                        <a:t>          1,52,500</a:t>
                      </a:r>
                    </a:p>
                    <a:p>
                      <a:r>
                        <a:rPr lang="en-US" u="none" dirty="0" smtClean="0"/>
                        <a:t>= 3.51 years </a:t>
                      </a:r>
                      <a:endParaRPr lang="en-IN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041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Budgeting Techniques without Discounting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4)From the Following calculate Dis PBP </a:t>
            </a:r>
          </a:p>
          <a:p>
            <a:pPr marL="0" indent="0">
              <a:buNone/>
            </a:pPr>
            <a:r>
              <a:rPr lang="en-US" sz="1600" dirty="0" smtClean="0"/>
              <a:t>If a company is planning to buy a Fixed Asset costing </a:t>
            </a:r>
            <a:r>
              <a:rPr lang="en-US" sz="1600" dirty="0" err="1" smtClean="0"/>
              <a:t>Rs</a:t>
            </a:r>
            <a:r>
              <a:rPr lang="en-US" sz="1600" dirty="0" smtClean="0"/>
              <a:t>. 15,00,000/- is expected to generate cash flow  as under . The estimated life of the asset is 5 years . The asset will have a scrap value of </a:t>
            </a:r>
            <a:r>
              <a:rPr lang="en-US" sz="1600" dirty="0" err="1" smtClean="0"/>
              <a:t>Rs</a:t>
            </a:r>
            <a:r>
              <a:rPr lang="en-US" sz="1600" dirty="0" smtClean="0"/>
              <a:t>. 2,00,000 at the </a:t>
            </a:r>
            <a:r>
              <a:rPr lang="en-US" sz="1400" dirty="0" smtClean="0"/>
              <a:t>end of its </a:t>
            </a:r>
            <a:r>
              <a:rPr lang="en-US" sz="1600" dirty="0" smtClean="0"/>
              <a:t>estimated life . Dis Rate is 14%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91148"/>
              </p:ext>
            </p:extLst>
          </p:nvPr>
        </p:nvGraphicFramePr>
        <p:xfrm>
          <a:off x="996277" y="2900680"/>
          <a:ext cx="82696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538"/>
                <a:gridCol w="1620718"/>
                <a:gridCol w="1960868"/>
                <a:gridCol w="1515633"/>
                <a:gridCol w="19158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Flow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PV factor at 14%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PV of I/f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 PVs</a:t>
                      </a:r>
                      <a:r>
                        <a:rPr lang="en-US" baseline="0" dirty="0" smtClean="0"/>
                        <a:t>  of I/F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1,76,000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1,76,000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3,46,500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5,22,500,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3,01,500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8,24,000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3,19,000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11,43,000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,4,25,000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15,68,000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6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81083"/>
              </p:ext>
            </p:extLst>
          </p:nvPr>
        </p:nvGraphicFramePr>
        <p:xfrm>
          <a:off x="1454332" y="2190904"/>
          <a:ext cx="6557554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5830"/>
                <a:gridCol w="2641724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 .Payback Period = </a:t>
                      </a:r>
                    </a:p>
                    <a:p>
                      <a:r>
                        <a:rPr lang="en-US" dirty="0" smtClean="0"/>
                        <a:t>L + </a:t>
                      </a:r>
                      <a:r>
                        <a:rPr lang="en-US" u="sng" dirty="0" smtClean="0"/>
                        <a:t>Cost  (-) Cum PV I /f of L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     PV of  I/f of Next Year   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=4 +</a:t>
                      </a:r>
                    </a:p>
                    <a:p>
                      <a:r>
                        <a:rPr lang="en-US" dirty="0" smtClean="0"/>
                        <a:t>( </a:t>
                      </a:r>
                      <a:r>
                        <a:rPr lang="en-US" u="sng" dirty="0" smtClean="0"/>
                        <a:t>3,57,000)</a:t>
                      </a:r>
                    </a:p>
                    <a:p>
                      <a:r>
                        <a:rPr lang="en-US" u="none" dirty="0" smtClean="0"/>
                        <a:t>   4,25,000</a:t>
                      </a:r>
                    </a:p>
                    <a:p>
                      <a:r>
                        <a:rPr lang="en-US" u="none" dirty="0" smtClean="0"/>
                        <a:t>= 4.84 years </a:t>
                      </a:r>
                      <a:endParaRPr lang="en-IN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81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Budgeting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 requisites for data </a:t>
            </a:r>
          </a:p>
          <a:p>
            <a:r>
              <a:rPr lang="en-US" dirty="0" smtClean="0"/>
              <a:t>Projected Income( with necessary details) </a:t>
            </a:r>
          </a:p>
          <a:p>
            <a:r>
              <a:rPr lang="en-US" dirty="0" smtClean="0"/>
              <a:t>Cost </a:t>
            </a:r>
            <a:r>
              <a:rPr lang="en-US" dirty="0"/>
              <a:t>( with necessary details) </a:t>
            </a:r>
            <a:endParaRPr lang="en-US" dirty="0" smtClean="0"/>
          </a:p>
          <a:p>
            <a:r>
              <a:rPr lang="en-US" dirty="0" smtClean="0"/>
              <a:t>Rate of Depreciation </a:t>
            </a:r>
          </a:p>
          <a:p>
            <a:r>
              <a:rPr lang="en-US" dirty="0" smtClean="0"/>
              <a:t>Discounting Rate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84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Budgeting Techniques without Discounting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Payback Period :- The duration in which the initial investment is recovered</a:t>
            </a:r>
          </a:p>
          <a:p>
            <a:pPr marL="0" indent="0">
              <a:buNone/>
            </a:pPr>
            <a:r>
              <a:rPr lang="en-US" dirty="0" smtClean="0"/>
              <a:t>1)From the Following calculate PBP </a:t>
            </a:r>
          </a:p>
          <a:p>
            <a:r>
              <a:rPr lang="en-US" dirty="0" smtClean="0"/>
              <a:t>If a company is planning to buy a Fixed Asset costing </a:t>
            </a:r>
            <a:r>
              <a:rPr lang="en-US" dirty="0" err="1" smtClean="0"/>
              <a:t>Rs</a:t>
            </a:r>
            <a:r>
              <a:rPr lang="en-US" dirty="0" smtClean="0"/>
              <a:t>. 45,00,000/- having installation charges </a:t>
            </a:r>
            <a:r>
              <a:rPr lang="en-US" dirty="0" err="1" smtClean="0"/>
              <a:t>Rs</a:t>
            </a:r>
            <a:r>
              <a:rPr lang="en-US" dirty="0" smtClean="0"/>
              <a:t>. 5,00,000/- is expected to generate cash flow  of </a:t>
            </a:r>
            <a:r>
              <a:rPr lang="en-US" dirty="0" err="1" smtClean="0"/>
              <a:t>Rs</a:t>
            </a:r>
            <a:r>
              <a:rPr lang="en-US" dirty="0" smtClean="0"/>
              <a:t>.  5,00,000 p.a. The estimated life of the asset is 15 years . :-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PBP </a:t>
            </a:r>
            <a:r>
              <a:rPr lang="en-US" dirty="0"/>
              <a:t>= Initial </a:t>
            </a:r>
            <a:r>
              <a:rPr lang="en-US" dirty="0" err="1"/>
              <a:t>Ivt</a:t>
            </a:r>
            <a:r>
              <a:rPr lang="en-US" dirty="0"/>
              <a:t> / Cash Flow p.a.= (45,00,000+5,00,000) / 5,00,000= 10 years 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3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Budgeting Techniques without Discounting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2)From the Following calculate PBP </a:t>
            </a:r>
          </a:p>
          <a:p>
            <a:pPr marL="0" indent="0">
              <a:buNone/>
            </a:pPr>
            <a:r>
              <a:rPr lang="en-US" sz="1600" dirty="0" smtClean="0"/>
              <a:t>If a company is planning to buy a Fixed Asset costing </a:t>
            </a:r>
            <a:r>
              <a:rPr lang="en-US" sz="1600" dirty="0" err="1" smtClean="0"/>
              <a:t>Rs</a:t>
            </a:r>
            <a:r>
              <a:rPr lang="en-US" sz="1600" dirty="0" smtClean="0"/>
              <a:t>. 25,00,000/- is expected to generate cash flow  as under . The estimated life of the asset is 5 years 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06466"/>
              </p:ext>
            </p:extLst>
          </p:nvPr>
        </p:nvGraphicFramePr>
        <p:xfrm>
          <a:off x="1222104" y="3356496"/>
          <a:ext cx="4220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674"/>
                <a:gridCol w="1550126"/>
                <a:gridCol w="13759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Flow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</a:t>
                      </a:r>
                      <a:r>
                        <a:rPr lang="en-US" baseline="0" dirty="0" smtClean="0"/>
                        <a:t> I /F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13,00,000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19,00,000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26,50,000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6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Back = 4 +(6,00,000 /7,50,000) = 4.8 years</a:t>
            </a:r>
          </a:p>
          <a:p>
            <a:r>
              <a:rPr lang="en-US" dirty="0" smtClean="0"/>
              <a:t>Pay Back Period = L + </a:t>
            </a:r>
            <a:r>
              <a:rPr lang="en-US" u="sng" dirty="0"/>
              <a:t>Cost </a:t>
            </a:r>
            <a:r>
              <a:rPr lang="en-US" u="sng" dirty="0" smtClean="0"/>
              <a:t> (-) Cum Cash I /f of L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Cash </a:t>
            </a:r>
            <a:r>
              <a:rPr lang="en-US" dirty="0"/>
              <a:t>I/f of Next </a:t>
            </a:r>
            <a:r>
              <a:rPr lang="en-US" dirty="0" smtClean="0"/>
              <a:t>Year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4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Budgeting Techniques without Discounting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)From the Following calculate PBP </a:t>
            </a:r>
          </a:p>
          <a:p>
            <a:pPr marL="0" indent="0">
              <a:buNone/>
            </a:pPr>
            <a:r>
              <a:rPr lang="en-US" dirty="0" smtClean="0"/>
              <a:t>If a company is planning to buy a Fixed Asset costing </a:t>
            </a:r>
            <a:r>
              <a:rPr lang="en-US" dirty="0" err="1" smtClean="0"/>
              <a:t>Rs</a:t>
            </a:r>
            <a:r>
              <a:rPr lang="en-US" dirty="0" smtClean="0"/>
              <a:t>. 5,00,000/- is expected to generate cash flow  as under . The estimated life of the asset is 5 years 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2324"/>
              </p:ext>
            </p:extLst>
          </p:nvPr>
        </p:nvGraphicFramePr>
        <p:xfrm>
          <a:off x="943429" y="3613666"/>
          <a:ext cx="557058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451"/>
                <a:gridCol w="1641566"/>
                <a:gridCol w="16415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Flow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 I /f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3,40,000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3,90,000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7,30,000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9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Back = 4 +(1,60,000 /3,90,000) = 4.41 years</a:t>
            </a:r>
          </a:p>
          <a:p>
            <a:r>
              <a:rPr lang="en-US" dirty="0" smtClean="0"/>
              <a:t>Pay Back Period = L + </a:t>
            </a:r>
            <a:r>
              <a:rPr lang="en-US" u="sng" dirty="0"/>
              <a:t>Cost </a:t>
            </a:r>
            <a:r>
              <a:rPr lang="en-US" u="sng" dirty="0" smtClean="0"/>
              <a:t> (-) Cum Cash I /f of L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Cash </a:t>
            </a:r>
            <a:r>
              <a:rPr lang="en-US" dirty="0"/>
              <a:t>I/f of Next </a:t>
            </a:r>
            <a:r>
              <a:rPr lang="en-US" dirty="0" smtClean="0"/>
              <a:t>Year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Budgeting Techniques without Discounting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4)From the Following calculate PBP </a:t>
            </a:r>
          </a:p>
          <a:p>
            <a:pPr marL="0" indent="0">
              <a:buNone/>
            </a:pPr>
            <a:r>
              <a:rPr lang="en-US" sz="1600" dirty="0" smtClean="0"/>
              <a:t>If a company is planning to buy a Fixed Asset costing </a:t>
            </a:r>
            <a:r>
              <a:rPr lang="en-US" sz="1600" dirty="0" err="1" smtClean="0"/>
              <a:t>Rs</a:t>
            </a:r>
            <a:r>
              <a:rPr lang="en-US" sz="1600" dirty="0" smtClean="0"/>
              <a:t>. 15,00,000/- is expected to generate cash flow  as under . The estimated life of the asset is 5 years . The asset will have a scrap value of </a:t>
            </a:r>
            <a:r>
              <a:rPr lang="en-US" sz="1600" dirty="0" err="1" smtClean="0"/>
              <a:t>Rs</a:t>
            </a:r>
            <a:r>
              <a:rPr lang="en-US" sz="1600" dirty="0" smtClean="0"/>
              <a:t>. 2,00,000 at the </a:t>
            </a:r>
            <a:r>
              <a:rPr lang="en-US" sz="1400" dirty="0" smtClean="0"/>
              <a:t>end of its </a:t>
            </a:r>
            <a:r>
              <a:rPr lang="en-US" sz="1600" dirty="0" smtClean="0"/>
              <a:t>estimated life 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26093"/>
              </p:ext>
            </p:extLst>
          </p:nvPr>
        </p:nvGraphicFramePr>
        <p:xfrm>
          <a:off x="996277" y="2900680"/>
          <a:ext cx="392901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708"/>
                <a:gridCol w="1452155"/>
                <a:gridCol w="1452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Flow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6,50,000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1718</Words>
  <Application>Microsoft Office PowerPoint</Application>
  <PresentationFormat>Widescreen</PresentationFormat>
  <Paragraphs>434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Capital Budgeting </vt:lpstr>
      <vt:lpstr>Capital Budgeting </vt:lpstr>
      <vt:lpstr>Capital Budgeting </vt:lpstr>
      <vt:lpstr>Capital Budgeting Techniques without Discounting </vt:lpstr>
      <vt:lpstr>Capital Budgeting Techniques without Discounting </vt:lpstr>
      <vt:lpstr>PowerPoint Presentation</vt:lpstr>
      <vt:lpstr>Capital Budgeting Techniques without Discounting </vt:lpstr>
      <vt:lpstr>PowerPoint Presentation</vt:lpstr>
      <vt:lpstr>Capital Budgeting Techniques without Discounting </vt:lpstr>
      <vt:lpstr>Capital Budgeting Techniques without Discounting </vt:lpstr>
      <vt:lpstr>Capital Budgeting Techniques without Discounting </vt:lpstr>
      <vt:lpstr>Capital Budgeting Techniques without Discounting </vt:lpstr>
      <vt:lpstr>Capital Budgeting Techniques without Discounting </vt:lpstr>
      <vt:lpstr>PowerPoint Presentation</vt:lpstr>
      <vt:lpstr>Capital Budgeting Techniques without Discounting </vt:lpstr>
      <vt:lpstr>Capital Budgeting Techniques without Discounting </vt:lpstr>
      <vt:lpstr>Cap Bug Techniques with Discounting Rate </vt:lpstr>
      <vt:lpstr>Cap Bug Techniques with Discounting Rate </vt:lpstr>
      <vt:lpstr>FV = P(1 + r/100)^n</vt:lpstr>
      <vt:lpstr>PowerPoint Presentation</vt:lpstr>
      <vt:lpstr>PowerPoint Presentation</vt:lpstr>
      <vt:lpstr>PowerPoint Presentation</vt:lpstr>
      <vt:lpstr>PowerPoint Presentation</vt:lpstr>
      <vt:lpstr>Capital Budgeting Techniques without Discounting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Budgeting </dc:title>
  <dc:creator>Dixit, Amruta</dc:creator>
  <cp:lastModifiedBy>Dixit, Amruta</cp:lastModifiedBy>
  <cp:revision>43</cp:revision>
  <dcterms:created xsi:type="dcterms:W3CDTF">2021-02-22T04:56:44Z</dcterms:created>
  <dcterms:modified xsi:type="dcterms:W3CDTF">2021-02-27T07:04:51Z</dcterms:modified>
</cp:coreProperties>
</file>