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8" r:id="rId5"/>
    <p:sldId id="319" r:id="rId6"/>
    <p:sldId id="320" r:id="rId7"/>
    <p:sldId id="314" r:id="rId8"/>
    <p:sldId id="270" r:id="rId9"/>
    <p:sldId id="258" r:id="rId10"/>
    <p:sldId id="259" r:id="rId11"/>
    <p:sldId id="274" r:id="rId12"/>
    <p:sldId id="278" r:id="rId13"/>
    <p:sldId id="267" r:id="rId14"/>
    <p:sldId id="261" r:id="rId15"/>
    <p:sldId id="279" r:id="rId16"/>
    <p:sldId id="280" r:id="rId17"/>
    <p:sldId id="281" r:id="rId18"/>
    <p:sldId id="263" r:id="rId19"/>
    <p:sldId id="264" r:id="rId20"/>
    <p:sldId id="265" r:id="rId21"/>
    <p:sldId id="282" r:id="rId22"/>
    <p:sldId id="266" r:id="rId23"/>
    <p:sldId id="275" r:id="rId24"/>
    <p:sldId id="276" r:id="rId25"/>
    <p:sldId id="287" r:id="rId26"/>
    <p:sldId id="277" r:id="rId27"/>
    <p:sldId id="284" r:id="rId28"/>
    <p:sldId id="285" r:id="rId29"/>
    <p:sldId id="294" r:id="rId30"/>
    <p:sldId id="286" r:id="rId31"/>
    <p:sldId id="288" r:id="rId32"/>
    <p:sldId id="289" r:id="rId33"/>
    <p:sldId id="290" r:id="rId34"/>
    <p:sldId id="291" r:id="rId35"/>
    <p:sldId id="299" r:id="rId36"/>
    <p:sldId id="300" r:id="rId37"/>
    <p:sldId id="301" r:id="rId38"/>
    <p:sldId id="297" r:id="rId39"/>
    <p:sldId id="302" r:id="rId40"/>
    <p:sldId id="304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2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4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3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3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9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9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1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0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8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5842-4107-48C7-A3D9-7D8B3545564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FE95-3E07-45E2-90A6-92CC18D9B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3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Working Capital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the capital which we require to carry out day to day activities.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Gross working capital :- All current assets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Net working capital :- Current assets – Current 					Liabilities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Permanent Working capital :- The minimum level of current assets which is continuously required  to carry  the business.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72053"/>
              </p:ext>
            </p:extLst>
          </p:nvPr>
        </p:nvGraphicFramePr>
        <p:xfrm>
          <a:off x="1744618" y="266821"/>
          <a:ext cx="6490789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1)Statement</a:t>
                      </a:r>
                      <a:r>
                        <a:rPr lang="en-US" baseline="0" dirty="0" smtClean="0"/>
                        <a:t> of working Capital Requirement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Cash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Raw Materials (20,000*10*1/12)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16,667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(output*Cost</a:t>
                      </a:r>
                      <a:r>
                        <a:rPr lang="en-US" baseline="0" dirty="0" smtClean="0"/>
                        <a:t> PU *Time lag)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WIP  (20,000*17.5 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4)Finished</a:t>
                      </a:r>
                      <a:r>
                        <a:rPr lang="en-US" baseline="0" dirty="0" smtClean="0"/>
                        <a:t> Goods (20,000*25*1.5/12)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5) Debtors (20,000*30*2/12)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Current Assets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2,58,334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Calculation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02990"/>
              </p:ext>
            </p:extLst>
          </p:nvPr>
        </p:nvGraphicFramePr>
        <p:xfrm>
          <a:off x="1108891" y="2679095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830459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Component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of completion (Assumed)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 for WIP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R/M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r>
                        <a:rPr lang="en-US" baseline="0" dirty="0" smtClean="0"/>
                        <a:t> of WIP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Rs.17.5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15357"/>
              </p:ext>
            </p:extLst>
          </p:nvPr>
        </p:nvGraphicFramePr>
        <p:xfrm>
          <a:off x="1744618" y="227875"/>
          <a:ext cx="6490789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Liabilities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/>
                        <a:t>Creditors(20000*10*3/12)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Wages(20000*10*1/12)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16,667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Overheads (20000*5*1/12)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8,333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Current Labilities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(Estimated)Net Working Capital (CA- CL)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(2,58,334 -75,000)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1,83,334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(+) 10% Contingencies (10%*1,83,334)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18,334</a:t>
                      </a:r>
                      <a:endParaRPr lang="en-IN" dirty="0"/>
                    </a:p>
                  </a:txBody>
                  <a:tcPr/>
                </a:tc>
              </a:tr>
              <a:tr h="326813">
                <a:tc>
                  <a:txBody>
                    <a:bodyPr/>
                    <a:lstStyle/>
                    <a:p>
                      <a:r>
                        <a:rPr lang="en-US" dirty="0" smtClean="0"/>
                        <a:t>Net WC Requirement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2,01,667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2)From the following calculate working capital requirement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Annual Output :- 25,000 units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Cost Structure Per Unit :-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R/M Rs.15</a:t>
            </a:r>
          </a:p>
          <a:p>
            <a:pPr lvl="1"/>
            <a:r>
              <a:rPr lang="en-US" sz="2000" dirty="0" err="1" smtClean="0">
                <a:latin typeface="Bookman Old Style" panose="02050604050505020204" pitchFamily="18" charset="0"/>
              </a:rPr>
              <a:t>Labour</a:t>
            </a:r>
            <a:r>
              <a:rPr lang="en-US" sz="2000" dirty="0" smtClean="0">
                <a:latin typeface="Bookman Old Style" panose="02050604050505020204" pitchFamily="18" charset="0"/>
              </a:rPr>
              <a:t> Rs.5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O.H.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7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Selling Price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30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Material will be in stock for on an average 15 days and in process for 1 month ( Assume 50% degree of completion)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Finished Goods will be stock for 1.5 month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Wages are paid with a time lag of 1 month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Credit allowed to Debtors is 1 month  &amp; by suppliers is 2 months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Opening Cash Balance is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85,000/-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Provide 15% margin for contingencies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82364"/>
              </p:ext>
            </p:extLst>
          </p:nvPr>
        </p:nvGraphicFramePr>
        <p:xfrm>
          <a:off x="1744618" y="266821"/>
          <a:ext cx="6490789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Statement</a:t>
                      </a:r>
                      <a:r>
                        <a:rPr lang="en-US" baseline="0" dirty="0" smtClean="0"/>
                        <a:t> of working Capital Requirement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Cash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Raw Materials (25,000*15*0.5/12)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WIP  (25000*13.5*1/12)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4)Finished</a:t>
                      </a:r>
                      <a:r>
                        <a:rPr lang="en-US" baseline="0" dirty="0" smtClean="0"/>
                        <a:t> Goods (25,000*27*1.5/12)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84,375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5) Debtors (25,000*30*1/12)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Current Assets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2,75,625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Calculation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98911"/>
              </p:ext>
            </p:extLst>
          </p:nvPr>
        </p:nvGraphicFramePr>
        <p:xfrm>
          <a:off x="1108891" y="2679095"/>
          <a:ext cx="8128000" cy="295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830459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Component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of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 for WIP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R/M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r>
                        <a:rPr lang="en-US" baseline="0" dirty="0" smtClean="0"/>
                        <a:t> of WIP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Rs.13.5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         5                    3 </a:t>
            </a:r>
            <a:r>
              <a:rPr lang="en-US" dirty="0" err="1" smtClean="0"/>
              <a:t>Crs</a:t>
            </a:r>
            <a:r>
              <a:rPr lang="en-US" dirty="0" smtClean="0"/>
              <a:t> – CL </a:t>
            </a:r>
          </a:p>
          <a:p>
            <a:r>
              <a:rPr lang="en-US" dirty="0" smtClean="0"/>
              <a:t>Wages     5                   2  -CL</a:t>
            </a:r>
          </a:p>
          <a:p>
            <a:r>
              <a:rPr lang="en-US" dirty="0" smtClean="0"/>
              <a:t>OH           5</a:t>
            </a:r>
          </a:p>
          <a:p>
            <a:r>
              <a:rPr lang="en-US" dirty="0" smtClean="0"/>
              <a:t>TC = Rs.15</a:t>
            </a:r>
          </a:p>
          <a:p>
            <a:r>
              <a:rPr lang="en-US" dirty="0" smtClean="0"/>
              <a:t>SP = Rs.20</a:t>
            </a:r>
          </a:p>
          <a:p>
            <a:endParaRPr lang="en-US" dirty="0"/>
          </a:p>
          <a:p>
            <a:r>
              <a:rPr lang="en-US" dirty="0" smtClean="0"/>
              <a:t>Net WC = 15 – 5 = Rs.10/-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4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3193"/>
              </p:ext>
            </p:extLst>
          </p:nvPr>
        </p:nvGraphicFramePr>
        <p:xfrm>
          <a:off x="1744618" y="266821"/>
          <a:ext cx="649078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Liabilities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Creditors</a:t>
                      </a:r>
                      <a:r>
                        <a:rPr lang="en-US" baseline="0" dirty="0" smtClean="0"/>
                        <a:t> (25000*15*2/12)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62,500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Wages (25000*5*1/12)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10,417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Overheads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Current Labilities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72,917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Working Capital (CA-CL)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2,02,708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(+) 15% Contingencies (15%*2,02,708)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30,406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WC requirement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2,33,114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3) From the following calculate working capital requirement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Annual Output :- 60,000 units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Annual Cost Structure :-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R/M Rs.8,00,000</a:t>
            </a:r>
          </a:p>
          <a:p>
            <a:pPr lvl="1"/>
            <a:r>
              <a:rPr lang="en-US" sz="2000" dirty="0" err="1" smtClean="0">
                <a:latin typeface="Bookman Old Style" panose="02050604050505020204" pitchFamily="18" charset="0"/>
              </a:rPr>
              <a:t>Labour</a:t>
            </a:r>
            <a:r>
              <a:rPr lang="en-US" sz="2000" dirty="0" smtClean="0">
                <a:latin typeface="Bookman Old Style" panose="02050604050505020204" pitchFamily="18" charset="0"/>
              </a:rPr>
              <a:t> Rs.5,00,000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O.H.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7,00,000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Sales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30,00,000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Material will be in stock for on an average 15 days and in process for 1 month ( Assume 50% degree of completion for wages &amp; OH , Material 100%)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Finished Goods will be stock for 1.5 month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Wages &amp; OH are paid with a time lag of 1 month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Credit allowed to Debtors is 1 month  &amp; by suppliers is 2 months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Opening Cash Balance is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1,00,000/-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Provide 15% margin for contingencies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8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Advantages of Adequate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Working Capital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Cash Discount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Goodwill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Exploitation of good opportunities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Easy loans</a:t>
            </a:r>
          </a:p>
          <a:p>
            <a:pPr marL="514350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56886"/>
              </p:ext>
            </p:extLst>
          </p:nvPr>
        </p:nvGraphicFramePr>
        <p:xfrm>
          <a:off x="1744618" y="266821"/>
          <a:ext cx="6490789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Statement</a:t>
                      </a:r>
                      <a:r>
                        <a:rPr lang="en-US" baseline="0" dirty="0" smtClean="0"/>
                        <a:t> of working Capital Requirement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Cash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Raw Materials (8,00,000*0.5/12)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33,333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WIP  (14,00,000*1/12)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1,16,667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4)Finished</a:t>
                      </a:r>
                      <a:r>
                        <a:rPr lang="en-US" baseline="0" dirty="0" smtClean="0"/>
                        <a:t> Goods (20,00,000*1.5/12)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(Total</a:t>
                      </a:r>
                      <a:r>
                        <a:rPr lang="en-US" baseline="0" dirty="0" smtClean="0"/>
                        <a:t> Cost of FG= 8,00000+5,00,000+7,00,000 = Rs.20,00,000)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5) Debtors (30,00,000*1/12)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Current Assets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23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Calculation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41102"/>
              </p:ext>
            </p:extLst>
          </p:nvPr>
        </p:nvGraphicFramePr>
        <p:xfrm>
          <a:off x="1108891" y="2679095"/>
          <a:ext cx="8128000" cy="2684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830459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Component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of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for WIP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R/M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r>
                        <a:rPr lang="en-US" baseline="0" dirty="0" smtClean="0"/>
                        <a:t> of WIP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84591"/>
              </p:ext>
            </p:extLst>
          </p:nvPr>
        </p:nvGraphicFramePr>
        <p:xfrm>
          <a:off x="1744618" y="266821"/>
          <a:ext cx="649078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Liabilities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Creditors</a:t>
                      </a:r>
                      <a:r>
                        <a:rPr lang="en-US" baseline="0" dirty="0" smtClean="0"/>
                        <a:t> (8,00,000*2/12)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1,33,334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Wages (5,00,000*1/12)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41,667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Overheads (7,00,000*1/12)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58,334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Current Labilities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2,33,335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Working Capital (CA-CL)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5,16,668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(+) 15% Contingencies (15%*5,16,668)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WC requirement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5,94,168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1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4)From the following calculate working capital requirement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Annual Output :- 60,000 units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Per Unit  Cost Structure :-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R/M Rs.8,</a:t>
            </a:r>
          </a:p>
          <a:p>
            <a:pPr lvl="1"/>
            <a:r>
              <a:rPr lang="en-US" sz="2000" dirty="0" err="1" smtClean="0">
                <a:latin typeface="Bookman Old Style" panose="02050604050505020204" pitchFamily="18" charset="0"/>
              </a:rPr>
              <a:t>Labour</a:t>
            </a:r>
            <a:r>
              <a:rPr lang="en-US" sz="2000" dirty="0" smtClean="0">
                <a:latin typeface="Bookman Old Style" panose="02050604050505020204" pitchFamily="18" charset="0"/>
              </a:rPr>
              <a:t> Rs.4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O.H.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7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Sales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25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Material will be in stock for on an average 15 days and in process for 1 month ( Assume 50% degree of completion for wages &amp; OH , Material 100%)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Finished Goods will be stock for 1.5 month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OH are paid with a time lag of 1 month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Wages are paid on 10</a:t>
            </a:r>
            <a:r>
              <a:rPr lang="en-US" sz="2000" baseline="30000" dirty="0" smtClean="0">
                <a:latin typeface="Bookman Old Style" panose="02050604050505020204" pitchFamily="18" charset="0"/>
              </a:rPr>
              <a:t>th</a:t>
            </a:r>
            <a:r>
              <a:rPr lang="en-US" sz="2000" dirty="0" smtClean="0">
                <a:latin typeface="Bookman Old Style" panose="02050604050505020204" pitchFamily="18" charset="0"/>
              </a:rPr>
              <a:t> day of each month.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20% of the sales will be on cash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Credit allowed to Debtors is 1 month  &amp; by suppliers is 2 months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Opening Cash Balance is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1,00,000/-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Provide 15% margin for contingencies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19804"/>
              </p:ext>
            </p:extLst>
          </p:nvPr>
        </p:nvGraphicFramePr>
        <p:xfrm>
          <a:off x="1744618" y="266821"/>
          <a:ext cx="6490789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Statement</a:t>
                      </a:r>
                      <a:r>
                        <a:rPr lang="en-US" baseline="0" dirty="0" smtClean="0"/>
                        <a:t> of working Capital Requirement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Cash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Cash from Cash</a:t>
                      </a:r>
                      <a:r>
                        <a:rPr lang="en-US" baseline="0" dirty="0" smtClean="0"/>
                        <a:t> sales (20% *(60000*25))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Raw Materials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(60000*8*0.5/12)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WIP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(60000*13.5*1/12)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4)Finished</a:t>
                      </a:r>
                      <a:r>
                        <a:rPr lang="en-US" baseline="0" dirty="0" smtClean="0"/>
                        <a:t> Goods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(60000*19*1.5/12)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1,42,500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5) Debtors (48000*25*1/12)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Sales = 80%*60,000units= 48000units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Current Assets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7,30,000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Calculation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13247"/>
              </p:ext>
            </p:extLst>
          </p:nvPr>
        </p:nvGraphicFramePr>
        <p:xfrm>
          <a:off x="1108891" y="2679095"/>
          <a:ext cx="8128000" cy="295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830459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Component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of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 for WIP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R/M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r>
                        <a:rPr lang="en-US" baseline="0" dirty="0" smtClean="0"/>
                        <a:t> of WIP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18258"/>
              </p:ext>
            </p:extLst>
          </p:nvPr>
        </p:nvGraphicFramePr>
        <p:xfrm>
          <a:off x="1744618" y="266821"/>
          <a:ext cx="6490789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Liabilities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Creditors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(60000*8*2/12)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Wages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(60000*4*1/12)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Overheads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(60000*7*1/12)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35,000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Current Labilities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1,35,000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Working Capital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5,95,000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(+) </a:t>
                      </a:r>
                      <a:r>
                        <a:rPr lang="en-US" baseline="0" dirty="0" smtClean="0"/>
                        <a:t> 15%contingencies(15% * 5,95,000)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89,250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 WC requirement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6,84,250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5) From the following calculate working capital requirement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Annual Output :- 50,000 units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Annual Cost Structure :-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R/M Rs.10,00,000</a:t>
            </a:r>
          </a:p>
          <a:p>
            <a:pPr lvl="1"/>
            <a:r>
              <a:rPr lang="en-US" sz="2000" dirty="0" err="1" smtClean="0">
                <a:latin typeface="Bookman Old Style" panose="02050604050505020204" pitchFamily="18" charset="0"/>
              </a:rPr>
              <a:t>Labour</a:t>
            </a:r>
            <a:r>
              <a:rPr lang="en-US" sz="2000" dirty="0" smtClean="0">
                <a:latin typeface="Bookman Old Style" panose="02050604050505020204" pitchFamily="18" charset="0"/>
              </a:rPr>
              <a:t> Rs.5,00,000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O.H.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5,00,000</a:t>
            </a: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Sales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30,00,000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Material will be in stock for on an average 30 days and in process for 1.5 month ( Assume 50% degree of completion for wages &amp; OH , Material 100%)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Finished Goods will be stock for 1 month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OH are paid with a time lag of 1 month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Credit allowed to Debtors is 1 month  &amp; by suppliers is 2 months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Annual Insurance Premium of the company is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1,50,000/- which is paid quarterly in advance.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Opening Cash Balance is </a:t>
            </a:r>
            <a:r>
              <a:rPr lang="en-US" sz="2000" dirty="0" err="1" smtClean="0">
                <a:latin typeface="Bookman Old Style" panose="02050604050505020204" pitchFamily="18" charset="0"/>
              </a:rPr>
              <a:t>Rs</a:t>
            </a:r>
            <a:r>
              <a:rPr lang="en-US" sz="2000" dirty="0" smtClean="0">
                <a:latin typeface="Bookman Old Style" panose="02050604050505020204" pitchFamily="18" charset="0"/>
              </a:rPr>
              <a:t>. </a:t>
            </a:r>
            <a:r>
              <a:rPr lang="en-US" sz="2000" dirty="0">
                <a:latin typeface="Bookman Old Style" panose="02050604050505020204" pitchFamily="18" charset="0"/>
              </a:rPr>
              <a:t>1</a:t>
            </a:r>
            <a:r>
              <a:rPr lang="en-US" sz="2000" dirty="0" smtClean="0">
                <a:latin typeface="Bookman Old Style" panose="02050604050505020204" pitchFamily="18" charset="0"/>
              </a:rPr>
              <a:t>,00,000/-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Provide 10% margin for contingencies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68150"/>
              </p:ext>
            </p:extLst>
          </p:nvPr>
        </p:nvGraphicFramePr>
        <p:xfrm>
          <a:off x="1744618" y="266821"/>
          <a:ext cx="6490789" cy="637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Statement</a:t>
                      </a:r>
                      <a:r>
                        <a:rPr lang="en-US" baseline="0" dirty="0" smtClean="0"/>
                        <a:t> of working Capital Requirement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Cash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Raw Materials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(10,00,000*1/12)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83,334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WIP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(15,00,000*1.5/12)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1,87,500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4)Finished</a:t>
                      </a:r>
                      <a:r>
                        <a:rPr lang="en-US" baseline="0" dirty="0" smtClean="0"/>
                        <a:t> Goods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(20,00,000*1/12)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1,66,667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5) Debtors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(30,00,000*1/12)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6) Insurance Prem.(Prepaid :- 1,50,000/4)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Current Assets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8,25,000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3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Calculation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98965"/>
              </p:ext>
            </p:extLst>
          </p:nvPr>
        </p:nvGraphicFramePr>
        <p:xfrm>
          <a:off x="1108891" y="2679095"/>
          <a:ext cx="8128000" cy="2684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830459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Component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of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for WIP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R/M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r>
                        <a:rPr lang="en-US" baseline="0" dirty="0" smtClean="0"/>
                        <a:t> of WIP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2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Working Capital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Depending upon the changes in production &amp; sales the need of WC changes</a:t>
            </a:r>
          </a:p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Optimum Working Capital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Dangers in excessive WC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Idle funds which earn no profits for the firm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Heavy investment in inventories . Therefore there are chances of inventory mishandling , waste.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It is the indication of defective credit  policy, poor collection .</a:t>
            </a:r>
          </a:p>
        </p:txBody>
      </p:sp>
    </p:spTree>
    <p:extLst>
      <p:ext uri="{BB962C8B-B14F-4D97-AF65-F5344CB8AC3E}">
        <p14:creationId xmlns:p14="http://schemas.microsoft.com/office/powerpoint/2010/main" val="1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42402"/>
              </p:ext>
            </p:extLst>
          </p:nvPr>
        </p:nvGraphicFramePr>
        <p:xfrm>
          <a:off x="1744618" y="266821"/>
          <a:ext cx="649078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Liabilities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Creditors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(10,00,000*2/12)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1,66,667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Wages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Overheads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41,667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(5,00,000*1/12)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Current Labilities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2,08,334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Working Capital (CA-CL)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6,16,667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(+) </a:t>
                      </a:r>
                      <a:r>
                        <a:rPr lang="en-US" baseline="0" dirty="0" smtClean="0"/>
                        <a:t> 10%contingencies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61,667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 WC requirement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6,78,334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66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3" y="0"/>
            <a:ext cx="10058400" cy="67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38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16843"/>
              </p:ext>
            </p:extLst>
          </p:nvPr>
        </p:nvGraphicFramePr>
        <p:xfrm>
          <a:off x="1744618" y="266821"/>
          <a:ext cx="6490789" cy="637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6) Statement</a:t>
                      </a:r>
                      <a:r>
                        <a:rPr lang="en-US" baseline="0" dirty="0" smtClean="0"/>
                        <a:t> of working Capital Requirement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Raw Materials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2) WIP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Finished</a:t>
                      </a:r>
                      <a:r>
                        <a:rPr lang="en-US" baseline="0" dirty="0" smtClean="0"/>
                        <a:t> Goods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3) Debtors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sales (208000*3/52)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Sales (624000*6/52)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Current Assets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1,29,000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97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26111"/>
              </p:ext>
            </p:extLst>
          </p:nvPr>
        </p:nvGraphicFramePr>
        <p:xfrm>
          <a:off x="1744618" y="266821"/>
          <a:ext cx="649078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Liabilities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Creditors</a:t>
                      </a:r>
                      <a:r>
                        <a:rPr lang="en-US" baseline="0" dirty="0" smtClean="0"/>
                        <a:t> (156000*3/52)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Wages (4,55,000*2/52)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Current Labilities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Working Capital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1,02,500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(+) 10%</a:t>
                      </a:r>
                      <a:r>
                        <a:rPr lang="en-US" baseline="0" dirty="0" smtClean="0"/>
                        <a:t> contingencies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10,250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 WC requirement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1,12,750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25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75" y="0"/>
            <a:ext cx="10058400" cy="66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60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44618" y="266821"/>
          <a:ext cx="6490789" cy="610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7) Statement</a:t>
                      </a:r>
                      <a:r>
                        <a:rPr lang="en-US" baseline="0" dirty="0" smtClean="0"/>
                        <a:t> of working Capital Requirement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Cash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Raw Materials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(1,00,000*4.5*1/12)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WIP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(1,00,000*5.85*1/12)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48,750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4)Finished</a:t>
                      </a:r>
                      <a:r>
                        <a:rPr lang="en-US" baseline="0" dirty="0" smtClean="0"/>
                        <a:t> Goods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(1,00,000*7.2*2/12)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5) Debtors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(1,00,000*7.2*2/12)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Current Assets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3,26,250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656320" y="1146386"/>
          <a:ext cx="273449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246"/>
                <a:gridCol w="1367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Structure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 </a:t>
                      </a:r>
                      <a:r>
                        <a:rPr lang="en-US" dirty="0" err="1" smtClean="0"/>
                        <a:t>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R/M (50%*</a:t>
                      </a:r>
                      <a:r>
                        <a:rPr lang="en-US" baseline="0" dirty="0" smtClean="0"/>
                        <a:t> RS.9)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Labour</a:t>
                      </a:r>
                      <a:r>
                        <a:rPr lang="en-US" baseline="0" dirty="0" smtClean="0"/>
                        <a:t> (20% * Rs.9)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 (10% * Rs.9)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8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Calculation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08891" y="2679095"/>
          <a:ext cx="8128000" cy="295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830459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Component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of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 for WIP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R/M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r>
                        <a:rPr lang="en-US" baseline="0" dirty="0" smtClean="0"/>
                        <a:t> of WIP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44618" y="266821"/>
          <a:ext cx="649078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Liabilities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Creditors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(1,00,000*4.5*1/12)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Wages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Overheads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Current Labilities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Working Capital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2,88,750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60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09" y="0"/>
            <a:ext cx="9941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56158"/>
              </p:ext>
            </p:extLst>
          </p:nvPr>
        </p:nvGraphicFramePr>
        <p:xfrm>
          <a:off x="1744618" y="266821"/>
          <a:ext cx="6490789" cy="622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8) Statement</a:t>
                      </a:r>
                      <a:r>
                        <a:rPr lang="en-US" baseline="0" dirty="0" smtClean="0"/>
                        <a:t> of working Capital Requirement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Cash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Raw Materials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(26000*3*3/52)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WIP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(26000*6*3/52)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4)Finished</a:t>
                      </a:r>
                      <a:r>
                        <a:rPr lang="en-US" baseline="0" dirty="0" smtClean="0"/>
                        <a:t> Goods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(26000*9*2/52)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5) Debtors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(26000*10*8/52)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871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Current Assets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Working Capital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Dangers in inadequate WC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Difficult  to meet day to day expenses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Not able to pay current liabilities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The firm faces tight credit terms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 It ceases growth.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Calculation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31729"/>
              </p:ext>
            </p:extLst>
          </p:nvPr>
        </p:nvGraphicFramePr>
        <p:xfrm>
          <a:off x="1108891" y="2679095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830459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Component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of completion(Assumed)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PU for WIP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R/M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r>
                        <a:rPr lang="en-US" baseline="0" dirty="0" smtClean="0"/>
                        <a:t> of WIP 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6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7369"/>
              </p:ext>
            </p:extLst>
          </p:nvPr>
        </p:nvGraphicFramePr>
        <p:xfrm>
          <a:off x="1744618" y="266821"/>
          <a:ext cx="649078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  <a:gridCol w="1689463"/>
                <a:gridCol w="1460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Liabilities ;-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 Creditors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(26000*3*5/52)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2) Wages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3) Overheads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Current Labilities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Working Capital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1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Sources of working capital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Trade Credit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Bank Facilities:-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Short term loans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Overdraft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Cash credit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Bill discounting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Advance receipts</a:t>
            </a: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4 Accrued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Expenses</a:t>
            </a:r>
          </a:p>
        </p:txBody>
      </p:sp>
    </p:spTree>
    <p:extLst>
      <p:ext uri="{BB962C8B-B14F-4D97-AF65-F5344CB8AC3E}">
        <p14:creationId xmlns:p14="http://schemas.microsoft.com/office/powerpoint/2010/main" val="22744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Factors affecting working capital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Nature of Business , Size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Terms of purchases &amp; sales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Manufacturing cycle, Rapidity of turnover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Dividend policy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Seasonal Variations</a:t>
            </a:r>
          </a:p>
          <a:p>
            <a:pPr marL="514350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88" y="0"/>
            <a:ext cx="7554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 = Gross WC (-) CL = Net WC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1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10" y="0"/>
            <a:ext cx="763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1666</Words>
  <Application>Microsoft Office PowerPoint</Application>
  <PresentationFormat>Widescreen</PresentationFormat>
  <Paragraphs>502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Times New Roman</vt:lpstr>
      <vt:lpstr>Office Theme</vt:lpstr>
      <vt:lpstr>Working Capital</vt:lpstr>
      <vt:lpstr>Advantages of Adequate  Working Capital</vt:lpstr>
      <vt:lpstr>Working Capital</vt:lpstr>
      <vt:lpstr>Working Capital</vt:lpstr>
      <vt:lpstr>Sources of working capital</vt:lpstr>
      <vt:lpstr>Factors affecting working capital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2)From the following calculate working capital requirement </vt:lpstr>
      <vt:lpstr>PowerPoint Presentation</vt:lpstr>
      <vt:lpstr>PowerPoint Presentation</vt:lpstr>
      <vt:lpstr>PowerPoint Presentation</vt:lpstr>
      <vt:lpstr>PowerPoint Presentation</vt:lpstr>
      <vt:lpstr>3) From the following calculate working capital requirement </vt:lpstr>
      <vt:lpstr>PowerPoint Presentation</vt:lpstr>
      <vt:lpstr>PowerPoint Presentation</vt:lpstr>
      <vt:lpstr>PowerPoint Presentation</vt:lpstr>
      <vt:lpstr>4)From the following calculate working capital requirement </vt:lpstr>
      <vt:lpstr>PowerPoint Presentation</vt:lpstr>
      <vt:lpstr>PowerPoint Presentation</vt:lpstr>
      <vt:lpstr>PowerPoint Presentation</vt:lpstr>
      <vt:lpstr>5) From the following calculate working capital requirement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Dixit, Amruta</dc:creator>
  <cp:lastModifiedBy>Dixit, Amruta</cp:lastModifiedBy>
  <cp:revision>42</cp:revision>
  <dcterms:created xsi:type="dcterms:W3CDTF">2021-03-18T05:12:46Z</dcterms:created>
  <dcterms:modified xsi:type="dcterms:W3CDTF">2021-03-30T06:00:14Z</dcterms:modified>
</cp:coreProperties>
</file>