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p:sldMasterIdLst>
    <p:sldMasterId id="2147483756" r:id="rId1"/>
  </p:sldMasterIdLst>
  <p:notesMasterIdLst>
    <p:notesMasterId r:id="rId17"/>
  </p:notesMasterIdLst>
  <p:handoutMasterIdLst>
    <p:handoutMasterId r:id="rId18"/>
  </p:handoutMasterIdLst>
  <p:sldIdLst>
    <p:sldId id="256" r:id="rId2"/>
    <p:sldId id="257" r:id="rId3"/>
    <p:sldId id="258" r:id="rId4"/>
    <p:sldId id="276" r:id="rId5"/>
    <p:sldId id="260" r:id="rId6"/>
    <p:sldId id="261" r:id="rId7"/>
    <p:sldId id="262" r:id="rId8"/>
    <p:sldId id="264" r:id="rId9"/>
    <p:sldId id="265" r:id="rId10"/>
    <p:sldId id="266" r:id="rId11"/>
    <p:sldId id="267" r:id="rId12"/>
    <p:sldId id="269" r:id="rId13"/>
    <p:sldId id="271"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EA8"/>
    <a:srgbClr val="E5EFDA"/>
    <a:srgbClr val="58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86477" autoAdjust="0"/>
  </p:normalViewPr>
  <p:slideViewPr>
    <p:cSldViewPr snapToGrid="0">
      <p:cViewPr varScale="1">
        <p:scale>
          <a:sx n="87" d="100"/>
          <a:sy n="87" d="100"/>
        </p:scale>
        <p:origin x="-341"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97" d="100"/>
          <a:sy n="197" d="100"/>
        </p:scale>
        <p:origin x="-512" y="-28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FFFD21F-F06B-5742-B8EF-6107B76F51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604F32B1-5F21-344D-8F97-EA3284A2D3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C99A1F-E066-E34C-BECB-B2E0A4BE8900}" type="datetimeFigureOut">
              <a:rPr lang="en-US" smtClean="0"/>
              <a:t>4/28/2023</a:t>
            </a:fld>
            <a:endParaRPr lang="en-US"/>
          </a:p>
        </p:txBody>
      </p:sp>
      <p:sp>
        <p:nvSpPr>
          <p:cNvPr id="4" name="Footer Placeholder 3">
            <a:extLst>
              <a:ext uri="{FF2B5EF4-FFF2-40B4-BE49-F238E27FC236}">
                <a16:creationId xmlns="" xmlns:a16="http://schemas.microsoft.com/office/drawing/2014/main" id="{E9920E94-C3E1-B941-A543-FA91240837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559EEA4-480E-7C49-BC0E-6FBE87609A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094A0-95FC-9D46-89B2-8C7882A7E8C0}" type="slidenum">
              <a:rPr lang="en-US" smtClean="0"/>
              <a:t>‹#›</a:t>
            </a:fld>
            <a:endParaRPr lang="en-US"/>
          </a:p>
        </p:txBody>
      </p:sp>
    </p:spTree>
    <p:extLst>
      <p:ext uri="{BB962C8B-B14F-4D97-AF65-F5344CB8AC3E}">
        <p14:creationId xmlns:p14="http://schemas.microsoft.com/office/powerpoint/2010/main" val="4080481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90652-17A3-4C46-86E8-1380FDCA8246}"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5A839-AB80-4709-92FA-7D7A7DE45CE8}" type="slidenum">
              <a:rPr lang="en-US" smtClean="0"/>
              <a:t>‹#›</a:t>
            </a:fld>
            <a:endParaRPr lang="en-US"/>
          </a:p>
        </p:txBody>
      </p:sp>
    </p:spTree>
    <p:extLst>
      <p:ext uri="{BB962C8B-B14F-4D97-AF65-F5344CB8AC3E}">
        <p14:creationId xmlns:p14="http://schemas.microsoft.com/office/powerpoint/2010/main" val="17294185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a:t>
            </a:r>
            <a:r>
              <a:rPr lang="en-US" baseline="0" dirty="0"/>
              <a:t> PowerPoint theme (background, font, and colors) can be changed using the Design tab above</a:t>
            </a:r>
            <a:endParaRPr lang="en-US" dirty="0"/>
          </a:p>
        </p:txBody>
      </p:sp>
    </p:spTree>
    <p:extLst>
      <p:ext uri="{BB962C8B-B14F-4D97-AF65-F5344CB8AC3E}">
        <p14:creationId xmlns:p14="http://schemas.microsoft.com/office/powerpoint/2010/main" val="3596358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a:t>
            </a:r>
            <a:r>
              <a:rPr lang="en-US" baseline="0" dirty="0"/>
              <a:t> slide above showcases your brand management and pricing plans for the future. Customize this slide to portray your future plans for brands. The pricing table data can be edited by right-clicking on the table and selecting Edit Data.</a:t>
            </a:r>
            <a:endParaRPr lang="en-US" dirty="0"/>
          </a:p>
        </p:txBody>
      </p:sp>
    </p:spTree>
    <p:extLst>
      <p:ext uri="{BB962C8B-B14F-4D97-AF65-F5344CB8AC3E}">
        <p14:creationId xmlns:p14="http://schemas.microsoft.com/office/powerpoint/2010/main" val="1906026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Update the table above to reflect your store and sales</a:t>
            </a:r>
            <a:r>
              <a:rPr lang="en-US" baseline="0" dirty="0"/>
              <a:t> person plans for the future, as well as your projected demand.</a:t>
            </a:r>
            <a:endParaRPr lang="en-US" dirty="0"/>
          </a:p>
        </p:txBody>
      </p:sp>
    </p:spTree>
    <p:extLst>
      <p:ext uri="{BB962C8B-B14F-4D97-AF65-F5344CB8AC3E}">
        <p14:creationId xmlns:p14="http://schemas.microsoft.com/office/powerpoint/2010/main" val="81452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5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064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353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44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income statement</a:t>
            </a:r>
            <a:r>
              <a:rPr lang="en-US" baseline="0" dirty="0"/>
              <a:t> can be exported from the game in Quarter 4 (located under Performance Report – Income Statement). Use the export button at the at the top right of the workspace to open Excel, then copy and paste to the slide above</a:t>
            </a:r>
            <a:endParaRPr lang="en-US" dirty="0"/>
          </a:p>
        </p:txBody>
      </p:sp>
    </p:spTree>
    <p:extLst>
      <p:ext uri="{BB962C8B-B14F-4D97-AF65-F5344CB8AC3E}">
        <p14:creationId xmlns:p14="http://schemas.microsoft.com/office/powerpoint/2010/main" val="265323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image above can be exported from the game software by</a:t>
            </a:r>
            <a:r>
              <a:rPr lang="en-US" baseline="0" dirty="0"/>
              <a:t> navigating back to Quarter 3 (located under Performance Report – Market Share). Use the save button to save the image to your PC, then add it to the slide above.</a:t>
            </a:r>
            <a:endParaRPr lang="en-US" dirty="0"/>
          </a:p>
        </p:txBody>
      </p:sp>
    </p:spTree>
    <p:extLst>
      <p:ext uri="{BB962C8B-B14F-4D97-AF65-F5344CB8AC3E}">
        <p14:creationId xmlns:p14="http://schemas.microsoft.com/office/powerpoint/2010/main" val="77304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images above can be found in Quarter, under Performance Report – Strategic Graphs. Click on the individual graphs to view</a:t>
            </a:r>
            <a:r>
              <a:rPr lang="en-US" baseline="0" dirty="0"/>
              <a:t> bar graphs as well. You can choose several graphs that highlight past performance from this section to include on the slide above.</a:t>
            </a:r>
            <a:endParaRPr lang="en-US" dirty="0"/>
          </a:p>
        </p:txBody>
      </p:sp>
    </p:spTree>
    <p:extLst>
      <p:ext uri="{BB962C8B-B14F-4D97-AF65-F5344CB8AC3E}">
        <p14:creationId xmlns:p14="http://schemas.microsoft.com/office/powerpoint/2010/main" val="239662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table above can be filled out with information on your competitors. This information can all be found under</a:t>
            </a:r>
            <a:r>
              <a:rPr lang="en-US" baseline="0" dirty="0"/>
              <a:t> the Marketing Research menu item in the game. Look under Marketing Research – Competitors’ Profiles for a summary report of the market. Insert or Delete rows/columns by right-clicking on the table or use the Table Tools tab.</a:t>
            </a:r>
            <a:endParaRPr lang="en-US" dirty="0"/>
          </a:p>
        </p:txBody>
      </p:sp>
    </p:spTree>
    <p:extLst>
      <p:ext uri="{BB962C8B-B14F-4D97-AF65-F5344CB8AC3E}">
        <p14:creationId xmlns:p14="http://schemas.microsoft.com/office/powerpoint/2010/main" val="2052396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a:t>
            </a:r>
            <a:r>
              <a:rPr lang="en-US" baseline="0" dirty="0"/>
              <a:t> tables above can be used to document a SWOT analysis for your company. </a:t>
            </a:r>
            <a:endParaRPr lang="en-US" dirty="0"/>
          </a:p>
        </p:txBody>
      </p:sp>
    </p:spTree>
    <p:extLst>
      <p:ext uri="{BB962C8B-B14F-4D97-AF65-F5344CB8AC3E}">
        <p14:creationId xmlns:p14="http://schemas.microsoft.com/office/powerpoint/2010/main" val="2389516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defTabSz="931774">
              <a:defRPr/>
            </a:pPr>
            <a:r>
              <a:rPr lang="en-US" dirty="0"/>
              <a:t>Briefly outline your strategies for the future on the slide above.</a:t>
            </a:r>
          </a:p>
        </p:txBody>
      </p:sp>
    </p:spTree>
    <p:extLst>
      <p:ext uri="{BB962C8B-B14F-4D97-AF65-F5344CB8AC3E}">
        <p14:creationId xmlns:p14="http://schemas.microsoft.com/office/powerpoint/2010/main" val="66140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459713-9273-6D4A-B20A-719AFFE710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8273305-7B01-AF40-A010-AC223E76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CF9625B-94DE-6B47-AD55-83427A55516C}"/>
              </a:ext>
            </a:extLst>
          </p:cNvPr>
          <p:cNvSpPr>
            <a:spLocks noGrp="1"/>
          </p:cNvSpPr>
          <p:nvPr>
            <p:ph type="dt" sz="half" idx="10"/>
          </p:nvPr>
        </p:nvSpPr>
        <p:spPr>
          <a:xfrm>
            <a:off x="838200" y="6356350"/>
            <a:ext cx="2743200" cy="365125"/>
          </a:xfrm>
          <a:prstGeom prst="rect">
            <a:avLst/>
          </a:prstGeom>
        </p:spPr>
        <p:txBody>
          <a:bodyPr/>
          <a:lstStyle/>
          <a:p>
            <a:pPr>
              <a:defRPr/>
            </a:pPr>
            <a:endParaRPr lang="en-US"/>
          </a:p>
        </p:txBody>
      </p:sp>
      <p:sp>
        <p:nvSpPr>
          <p:cNvPr id="5" name="Footer Placeholder 4">
            <a:extLst>
              <a:ext uri="{FF2B5EF4-FFF2-40B4-BE49-F238E27FC236}">
                <a16:creationId xmlns="" xmlns:a16="http://schemas.microsoft.com/office/drawing/2014/main" id="{52FEA322-C694-5843-9A2A-3491E18F91B0}"/>
              </a:ext>
            </a:extLst>
          </p:cNvPr>
          <p:cNvSpPr>
            <a:spLocks noGrp="1"/>
          </p:cNvSpPr>
          <p:nvPr>
            <p:ph type="ftr" sz="quarter" idx="11"/>
          </p:nvPr>
        </p:nvSpPr>
        <p:spPr>
          <a:xfrm>
            <a:off x="4038600" y="6356350"/>
            <a:ext cx="4114800" cy="365125"/>
          </a:xfrm>
          <a:prstGeom prst="rect">
            <a:avLst/>
          </a:prstGeom>
        </p:spPr>
        <p:txBody>
          <a:bodyPr/>
          <a:lstStyle/>
          <a:p>
            <a:pPr>
              <a:defRPr/>
            </a:pPr>
            <a:endParaRPr lang="en-US"/>
          </a:p>
        </p:txBody>
      </p:sp>
      <p:sp>
        <p:nvSpPr>
          <p:cNvPr id="6" name="Slide Number Placeholder 5">
            <a:extLst>
              <a:ext uri="{FF2B5EF4-FFF2-40B4-BE49-F238E27FC236}">
                <a16:creationId xmlns="" xmlns:a16="http://schemas.microsoft.com/office/drawing/2014/main" id="{6093621F-9B1D-514C-8117-A258F7269F58}"/>
              </a:ext>
            </a:extLst>
          </p:cNvPr>
          <p:cNvSpPr>
            <a:spLocks noGrp="1"/>
          </p:cNvSpPr>
          <p:nvPr>
            <p:ph type="sldNum" sz="quarter" idx="12"/>
          </p:nvPr>
        </p:nvSpPr>
        <p:spPr>
          <a:xfrm>
            <a:off x="8610600" y="6356350"/>
            <a:ext cx="2743200" cy="365125"/>
          </a:xfrm>
          <a:prstGeom prst="rect">
            <a:avLst/>
          </a:prstGeom>
        </p:spPr>
        <p:txBody>
          <a:bodyPr/>
          <a:lstStyle/>
          <a:p>
            <a:fld id="{3E55C01C-5BA5-467C-A190-4FE8259954DA}" type="slidenum">
              <a:rPr lang="en-US" altLang="en-US" smtClean="0"/>
              <a:pPr/>
              <a:t>‹#›</a:t>
            </a:fld>
            <a:endParaRPr lang="en-US" altLang="en-US"/>
          </a:p>
        </p:txBody>
      </p:sp>
    </p:spTree>
    <p:extLst>
      <p:ext uri="{BB962C8B-B14F-4D97-AF65-F5344CB8AC3E}">
        <p14:creationId xmlns:p14="http://schemas.microsoft.com/office/powerpoint/2010/main" val="381509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D1FAC-6C21-BB4E-8455-BC3D944066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EBBE84B-70BE-1045-B6AE-5CE39A6C3D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2507F6C-9329-9E4B-998C-43B271EAEE6E}"/>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 xmlns:a16="http://schemas.microsoft.com/office/drawing/2014/main" id="{8E49BD30-3DF3-6848-9A3E-159916317A54}"/>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 xmlns:a16="http://schemas.microsoft.com/office/drawing/2014/main" id="{A902D829-49F1-BF4D-AEDF-046C54BB2C3C}"/>
              </a:ext>
            </a:extLst>
          </p:cNvPr>
          <p:cNvSpPr>
            <a:spLocks noGrp="1"/>
          </p:cNvSpPr>
          <p:nvPr>
            <p:ph type="sldNum" sz="quarter" idx="12"/>
          </p:nvPr>
        </p:nvSpPr>
        <p:spPr>
          <a:xfrm>
            <a:off x="8610600" y="6356350"/>
            <a:ext cx="2743200" cy="365125"/>
          </a:xfrm>
          <a:prstGeom prst="rect">
            <a:avLst/>
          </a:prstGeom>
        </p:spPr>
        <p:txBody>
          <a:bodyPr/>
          <a:lstStyle/>
          <a:p>
            <a:fld id="{37B934F3-6F56-48DF-A893-3151FD7110D0}"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373072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771E786-CFB8-3740-B4ED-AE452387E5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858DB1E-81C6-2146-8A66-0E3AD3250F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AF7012-8A44-F843-BEBF-F1A3074BAA2A}"/>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 xmlns:a16="http://schemas.microsoft.com/office/drawing/2014/main" id="{CDD944FC-8219-2545-B728-35184FAD3B0B}"/>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 xmlns:a16="http://schemas.microsoft.com/office/drawing/2014/main" id="{D2DDC2B1-F283-D845-B2D8-B11503BABC9D}"/>
              </a:ext>
            </a:extLst>
          </p:cNvPr>
          <p:cNvSpPr>
            <a:spLocks noGrp="1"/>
          </p:cNvSpPr>
          <p:nvPr>
            <p:ph type="sldNum" sz="quarter" idx="12"/>
          </p:nvPr>
        </p:nvSpPr>
        <p:spPr>
          <a:xfrm>
            <a:off x="8610600" y="6356350"/>
            <a:ext cx="2743200" cy="365125"/>
          </a:xfrm>
          <a:prstGeom prst="rect">
            <a:avLst/>
          </a:prstGeom>
        </p:spPr>
        <p:txBody>
          <a:bodyPr/>
          <a:lstStyle/>
          <a:p>
            <a:fld id="{44B625B7-A09C-4465-8F77-27B9B7754BCF}"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10379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2829BC-2459-8B4C-9942-5382BD42B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D2109F6-20A0-474A-A7E3-08B946E09A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D9CCFC7-8DE9-214D-8F67-F41F9D0C3B6B}"/>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 xmlns:a16="http://schemas.microsoft.com/office/drawing/2014/main" id="{BC0621D4-AB1B-F84D-BD8C-FD66D49B7AC7}"/>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 xmlns:a16="http://schemas.microsoft.com/office/drawing/2014/main" id="{619A94CD-1D44-4944-BE8C-299355D30FA4}"/>
              </a:ext>
            </a:extLst>
          </p:cNvPr>
          <p:cNvSpPr>
            <a:spLocks noGrp="1"/>
          </p:cNvSpPr>
          <p:nvPr>
            <p:ph type="sldNum" sz="quarter" idx="12"/>
          </p:nvPr>
        </p:nvSpPr>
        <p:spPr>
          <a:xfrm>
            <a:off x="8610600" y="6356350"/>
            <a:ext cx="2743200" cy="365125"/>
          </a:xfrm>
          <a:prstGeom prst="rect">
            <a:avLst/>
          </a:prstGeom>
        </p:spPr>
        <p:txBody>
          <a:bodyPr/>
          <a:lstStyle/>
          <a:p>
            <a:fld id="{058F4D24-87C7-4376-B923-953B1954BBEE}"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369798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F0C50-F8F7-DF4B-9EC9-CDE3ED830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EDF1749-24F1-1044-B370-F59442535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850EC02-3C71-234A-B4B8-07158E41786D}"/>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 xmlns:a16="http://schemas.microsoft.com/office/drawing/2014/main" id="{A85217BD-5205-D54B-9889-260E9669F42D}"/>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 xmlns:a16="http://schemas.microsoft.com/office/drawing/2014/main" id="{47D6A23A-6A6C-6C47-8E02-85E42CE926B7}"/>
              </a:ext>
            </a:extLst>
          </p:cNvPr>
          <p:cNvSpPr>
            <a:spLocks noGrp="1"/>
          </p:cNvSpPr>
          <p:nvPr>
            <p:ph type="sldNum" sz="quarter" idx="12"/>
          </p:nvPr>
        </p:nvSpPr>
        <p:spPr>
          <a:xfrm>
            <a:off x="8610600" y="6356350"/>
            <a:ext cx="2743200" cy="365125"/>
          </a:xfrm>
          <a:prstGeom prst="rect">
            <a:avLst/>
          </a:prstGeom>
        </p:spPr>
        <p:txBody>
          <a:bodyPr/>
          <a:lstStyle/>
          <a:p>
            <a:fld id="{7CEA4BC0-B297-4FD9-AD14-D892ECB03288}"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400362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1BC330-5CE0-CA4A-8D05-1E10D5A15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8FD43EA-1DCD-A64D-BD03-9425F4E705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EEFEFDC-595B-0645-B4A9-709BB8DD31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2B2F454-43F7-4D4A-94CB-38035983B125}"/>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6" name="Footer Placeholder 5">
            <a:extLst>
              <a:ext uri="{FF2B5EF4-FFF2-40B4-BE49-F238E27FC236}">
                <a16:creationId xmlns="" xmlns:a16="http://schemas.microsoft.com/office/drawing/2014/main" id="{80708C7E-DB37-6A41-A6CF-116226F95E84}"/>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7" name="Slide Number Placeholder 6">
            <a:extLst>
              <a:ext uri="{FF2B5EF4-FFF2-40B4-BE49-F238E27FC236}">
                <a16:creationId xmlns="" xmlns:a16="http://schemas.microsoft.com/office/drawing/2014/main" id="{725E07A0-7556-F84A-9FB9-7F454AD2AB85}"/>
              </a:ext>
            </a:extLst>
          </p:cNvPr>
          <p:cNvSpPr>
            <a:spLocks noGrp="1"/>
          </p:cNvSpPr>
          <p:nvPr>
            <p:ph type="sldNum" sz="quarter" idx="12"/>
          </p:nvPr>
        </p:nvSpPr>
        <p:spPr>
          <a:xfrm>
            <a:off x="8610600" y="6356350"/>
            <a:ext cx="2743200" cy="365125"/>
          </a:xfrm>
          <a:prstGeom prst="rect">
            <a:avLst/>
          </a:prstGeom>
        </p:spPr>
        <p:txBody>
          <a:bodyPr/>
          <a:lstStyle/>
          <a:p>
            <a:fld id="{7405EA87-448C-47EB-A5BF-D45CA2D54D3C}"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14164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ABCA6-B2D1-E948-9E39-3DA4A6DAF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6C47782-6437-5C45-941C-9B0D2A0FB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73EC81E-8885-0744-8B33-AFFE64DE09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DC2AFCB-9A63-4F4A-9403-0B065C29B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74C04CC1-B8D3-7241-ABF6-39DF39C007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92C93E0-9704-A340-A6BD-FC14A9ACC1D1}"/>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8" name="Footer Placeholder 7">
            <a:extLst>
              <a:ext uri="{FF2B5EF4-FFF2-40B4-BE49-F238E27FC236}">
                <a16:creationId xmlns="" xmlns:a16="http://schemas.microsoft.com/office/drawing/2014/main" id="{DCD3E80D-3D5B-D34A-93C1-8621C22E41DD}"/>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9" name="Slide Number Placeholder 8">
            <a:extLst>
              <a:ext uri="{FF2B5EF4-FFF2-40B4-BE49-F238E27FC236}">
                <a16:creationId xmlns="" xmlns:a16="http://schemas.microsoft.com/office/drawing/2014/main" id="{C4A4D292-A2E8-9141-8D4F-6F14662151FF}"/>
              </a:ext>
            </a:extLst>
          </p:cNvPr>
          <p:cNvSpPr>
            <a:spLocks noGrp="1"/>
          </p:cNvSpPr>
          <p:nvPr>
            <p:ph type="sldNum" sz="quarter" idx="12"/>
          </p:nvPr>
        </p:nvSpPr>
        <p:spPr>
          <a:xfrm>
            <a:off x="8610600" y="6356350"/>
            <a:ext cx="2743200" cy="365125"/>
          </a:xfrm>
          <a:prstGeom prst="rect">
            <a:avLst/>
          </a:prstGeom>
        </p:spPr>
        <p:txBody>
          <a:bodyPr/>
          <a:lstStyle/>
          <a:p>
            <a:fld id="{B903BEF8-8A12-4372-9CEC-88104081EF39}"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67052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DC56C4-6298-5443-999A-9A9EE8CDE269}"/>
              </a:ext>
            </a:extLst>
          </p:cNvPr>
          <p:cNvSpPr>
            <a:spLocks noGrp="1"/>
          </p:cNvSpPr>
          <p:nvPr>
            <p:ph type="title"/>
          </p:nvPr>
        </p:nvSpPr>
        <p:spPr>
          <a:xfrm>
            <a:off x="0" y="0"/>
            <a:ext cx="12192000" cy="1325563"/>
          </a:xfrm>
          <a:solidFill>
            <a:srgbClr val="345EA8"/>
          </a:solidFill>
        </p:spPr>
        <p:txBody>
          <a:bodyPr lIns="457200">
            <a:normAutofit/>
          </a:bodyPr>
          <a:lstStyle>
            <a:lvl1pPr>
              <a:defRPr sz="3200">
                <a:solidFill>
                  <a:schemeClr val="bg1"/>
                </a:solidFill>
              </a:defRPr>
            </a:lvl1pPr>
          </a:lstStyle>
          <a:p>
            <a:r>
              <a:rPr lang="en-US" dirty="0"/>
              <a:t>Click to edit Master title style</a:t>
            </a:r>
          </a:p>
        </p:txBody>
      </p:sp>
      <p:sp>
        <p:nvSpPr>
          <p:cNvPr id="4" name="Footer Placeholder 3">
            <a:extLst>
              <a:ext uri="{FF2B5EF4-FFF2-40B4-BE49-F238E27FC236}">
                <a16:creationId xmlns="" xmlns:a16="http://schemas.microsoft.com/office/drawing/2014/main" id="{B9A137F1-6E28-D849-8ED1-705402A40986}"/>
              </a:ext>
            </a:extLst>
          </p:cNvPr>
          <p:cNvSpPr>
            <a:spLocks noGrp="1"/>
          </p:cNvSpPr>
          <p:nvPr>
            <p:ph type="ftr" sz="quarter" idx="11"/>
          </p:nvPr>
        </p:nvSpPr>
        <p:spPr>
          <a:xfrm>
            <a:off x="0" y="6492873"/>
            <a:ext cx="12192000" cy="365125"/>
          </a:xfrm>
          <a:prstGeom prst="rect">
            <a:avLst/>
          </a:prstGeom>
          <a:solidFill>
            <a:srgbClr val="E5EFDA"/>
          </a:solidFill>
        </p:spPr>
        <p:txBody>
          <a:bodyPr/>
          <a:lstStyle/>
          <a:p>
            <a:pPr>
              <a:defRPr/>
            </a:pPr>
            <a:endParaRPr lang="en-US" dirty="0">
              <a:solidFill>
                <a:srgbClr val="A6B727"/>
              </a:solidFill>
            </a:endParaRPr>
          </a:p>
        </p:txBody>
      </p:sp>
      <p:sp>
        <p:nvSpPr>
          <p:cNvPr id="5" name="Slide Number Placeholder 4">
            <a:extLst>
              <a:ext uri="{FF2B5EF4-FFF2-40B4-BE49-F238E27FC236}">
                <a16:creationId xmlns="" xmlns:a16="http://schemas.microsoft.com/office/drawing/2014/main" id="{52F19F84-780F-FD41-9062-E01D518D1E73}"/>
              </a:ext>
            </a:extLst>
          </p:cNvPr>
          <p:cNvSpPr>
            <a:spLocks noGrp="1"/>
          </p:cNvSpPr>
          <p:nvPr>
            <p:ph type="sldNum" sz="quarter" idx="12"/>
          </p:nvPr>
        </p:nvSpPr>
        <p:spPr>
          <a:xfrm>
            <a:off x="9320463" y="6492874"/>
            <a:ext cx="2743200" cy="365125"/>
          </a:xfrm>
          <a:prstGeom prst="rect">
            <a:avLst/>
          </a:prstGeom>
        </p:spPr>
        <p:txBody>
          <a:bodyPr/>
          <a:lstStyle/>
          <a:p>
            <a:pPr algn="r"/>
            <a:fld id="{4D8F70CE-3F72-42EB-81CB-776146268AED}" type="slidenum">
              <a:rPr lang="en-US" altLang="en-US" smtClean="0">
                <a:solidFill>
                  <a:srgbClr val="A6B727"/>
                </a:solidFill>
              </a:rPr>
              <a:pPr algn="r"/>
              <a:t>‹#›</a:t>
            </a:fld>
            <a:endParaRPr lang="en-US" altLang="en-US" dirty="0">
              <a:solidFill>
                <a:srgbClr val="A6B727"/>
              </a:solidFill>
            </a:endParaRPr>
          </a:p>
        </p:txBody>
      </p:sp>
    </p:spTree>
    <p:extLst>
      <p:ext uri="{BB962C8B-B14F-4D97-AF65-F5344CB8AC3E}">
        <p14:creationId xmlns:p14="http://schemas.microsoft.com/office/powerpoint/2010/main" val="38688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F9A31E-07A1-E54C-9B9C-75C035D7B8BE}"/>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3" name="Footer Placeholder 2">
            <a:extLst>
              <a:ext uri="{FF2B5EF4-FFF2-40B4-BE49-F238E27FC236}">
                <a16:creationId xmlns="" xmlns:a16="http://schemas.microsoft.com/office/drawing/2014/main" id="{C606F249-A86E-8742-AF7B-0357C86E780F}"/>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4" name="Slide Number Placeholder 3">
            <a:extLst>
              <a:ext uri="{FF2B5EF4-FFF2-40B4-BE49-F238E27FC236}">
                <a16:creationId xmlns="" xmlns:a16="http://schemas.microsoft.com/office/drawing/2014/main" id="{3566D2D1-2253-4942-B488-A3DF981A9696}"/>
              </a:ext>
            </a:extLst>
          </p:cNvPr>
          <p:cNvSpPr>
            <a:spLocks noGrp="1"/>
          </p:cNvSpPr>
          <p:nvPr>
            <p:ph type="sldNum" sz="quarter" idx="12"/>
          </p:nvPr>
        </p:nvSpPr>
        <p:spPr>
          <a:xfrm>
            <a:off x="8610600" y="6356350"/>
            <a:ext cx="2743200" cy="365125"/>
          </a:xfrm>
          <a:prstGeom prst="rect">
            <a:avLst/>
          </a:prstGeom>
        </p:spPr>
        <p:txBody>
          <a:bodyPr/>
          <a:lstStyle/>
          <a:p>
            <a:fld id="{68AF15A9-9EBB-458F-A436-EDB3B87C5008}"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181103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E4A78A-4B3C-C74D-A591-F5F532D16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9B55B7A-1DE4-1C4A-BF55-6F9633E58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4E779C7-750A-F04E-8CE9-E0C170049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ABE97AE-6BB3-BD4C-B9EB-951CB70AC334}"/>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6" name="Footer Placeholder 5">
            <a:extLst>
              <a:ext uri="{FF2B5EF4-FFF2-40B4-BE49-F238E27FC236}">
                <a16:creationId xmlns="" xmlns:a16="http://schemas.microsoft.com/office/drawing/2014/main" id="{571A4D9B-F36C-E74A-817C-4B1A14E3B16F}"/>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7" name="Slide Number Placeholder 6">
            <a:extLst>
              <a:ext uri="{FF2B5EF4-FFF2-40B4-BE49-F238E27FC236}">
                <a16:creationId xmlns="" xmlns:a16="http://schemas.microsoft.com/office/drawing/2014/main" id="{518F9D80-471F-D347-B932-2E02A9D68D23}"/>
              </a:ext>
            </a:extLst>
          </p:cNvPr>
          <p:cNvSpPr>
            <a:spLocks noGrp="1"/>
          </p:cNvSpPr>
          <p:nvPr>
            <p:ph type="sldNum" sz="quarter" idx="12"/>
          </p:nvPr>
        </p:nvSpPr>
        <p:spPr>
          <a:xfrm>
            <a:off x="8610600" y="6356350"/>
            <a:ext cx="2743200" cy="365125"/>
          </a:xfrm>
          <a:prstGeom prst="rect">
            <a:avLst/>
          </a:prstGeom>
        </p:spPr>
        <p:txBody>
          <a:bodyPr/>
          <a:lstStyle/>
          <a:p>
            <a:fld id="{96709D50-DAA9-4BCA-AA41-FB9C9A2A4D25}"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63493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3C90E0-D3E1-B04A-BF5D-EEA5690A8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291ED83-9212-0941-91C1-AD184F53E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30F08D-B76A-294A-A699-942F7A84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337AD3C-2603-A140-ACCA-1775F2D03A30}"/>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6" name="Footer Placeholder 5">
            <a:extLst>
              <a:ext uri="{FF2B5EF4-FFF2-40B4-BE49-F238E27FC236}">
                <a16:creationId xmlns="" xmlns:a16="http://schemas.microsoft.com/office/drawing/2014/main" id="{7453BA6C-7557-1045-9A69-987EBFFF23E1}"/>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7" name="Slide Number Placeholder 6">
            <a:extLst>
              <a:ext uri="{FF2B5EF4-FFF2-40B4-BE49-F238E27FC236}">
                <a16:creationId xmlns="" xmlns:a16="http://schemas.microsoft.com/office/drawing/2014/main" id="{225237C5-48DC-034E-8D6E-CFA7DC15C9FB}"/>
              </a:ext>
            </a:extLst>
          </p:cNvPr>
          <p:cNvSpPr>
            <a:spLocks noGrp="1"/>
          </p:cNvSpPr>
          <p:nvPr>
            <p:ph type="sldNum" sz="quarter" idx="12"/>
          </p:nvPr>
        </p:nvSpPr>
        <p:spPr>
          <a:xfrm>
            <a:off x="8610600" y="6356350"/>
            <a:ext cx="2743200" cy="365125"/>
          </a:xfrm>
          <a:prstGeom prst="rect">
            <a:avLst/>
          </a:prstGeom>
        </p:spPr>
        <p:txBody>
          <a:bodyPr/>
          <a:lstStyle/>
          <a:p>
            <a:fld id="{5DACDEDD-4EE6-4A33-AB80-00402221117A}"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209905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3A7629-1214-674F-8ACE-8F35B3C7202E}"/>
              </a:ext>
            </a:extLst>
          </p:cNvPr>
          <p:cNvSpPr>
            <a:spLocks noGrp="1"/>
          </p:cNvSpPr>
          <p:nvPr>
            <p:ph type="title"/>
          </p:nvPr>
        </p:nvSpPr>
        <p:spPr>
          <a:xfrm>
            <a:off x="0" y="0"/>
            <a:ext cx="12192000" cy="1325563"/>
          </a:xfrm>
          <a:prstGeom prst="rect">
            <a:avLst/>
          </a:prstGeom>
          <a:solidFill>
            <a:srgbClr val="345EA8"/>
          </a:solid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2B483B76-E347-1749-BB8D-C80C2CA1A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336524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5EA8"/>
        </a:solidFill>
        <a:effectLst/>
      </p:bgPr>
    </p:bg>
    <p:spTree>
      <p:nvGrpSpPr>
        <p:cNvPr id="1" name=""/>
        <p:cNvGrpSpPr/>
        <p:nvPr/>
      </p:nvGrpSpPr>
      <p:grpSpPr>
        <a:xfrm>
          <a:off x="0" y="0"/>
          <a:ext cx="0" cy="0"/>
          <a:chOff x="0" y="0"/>
          <a:chExt cx="0" cy="0"/>
        </a:xfrm>
      </p:grpSpPr>
      <p:sp>
        <p:nvSpPr>
          <p:cNvPr id="12" name="TextBox 1"/>
          <p:cNvSpPr txBox="1">
            <a:spLocks noChangeArrowheads="1"/>
          </p:cNvSpPr>
          <p:nvPr/>
        </p:nvSpPr>
        <p:spPr bwMode="auto">
          <a:xfrm>
            <a:off x="7101254" y="6399419"/>
            <a:ext cx="3352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altLang="en-US" sz="1200" dirty="0">
                <a:solidFill>
                  <a:srgbClr val="000000"/>
                </a:solidFill>
                <a:latin typeface="Calibri"/>
              </a:rPr>
              <a:t>Copyrighted in its entirety, Ernest R. Cadotte, 2018</a:t>
            </a:r>
          </a:p>
        </p:txBody>
      </p:sp>
      <p:sp>
        <p:nvSpPr>
          <p:cNvPr id="15" name="Subtitle 13"/>
          <p:cNvSpPr txBox="1">
            <a:spLocks/>
          </p:cNvSpPr>
          <p:nvPr/>
        </p:nvSpPr>
        <p:spPr>
          <a:xfrm>
            <a:off x="3314698" y="4328808"/>
            <a:ext cx="5562600" cy="685800"/>
          </a:xfrm>
          <a:prstGeom prst="rect">
            <a:avLst/>
          </a:prstGeom>
        </p:spPr>
        <p:txBody>
          <a:bodyPr vert="horz" anchor="ctr">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buClr>
                <a:srgbClr val="000000">
                  <a:shade val="95000"/>
                </a:srgbClr>
              </a:buClr>
            </a:pPr>
            <a:endParaRPr lang="en-US" sz="2000" dirty="0">
              <a:solidFill>
                <a:srgbClr val="000000"/>
              </a:solidFill>
              <a:latin typeface="Calibri" panose="020F0502020204030204" pitchFamily="34" charset="0"/>
            </a:endParaRPr>
          </a:p>
        </p:txBody>
      </p:sp>
      <p:pic>
        <p:nvPicPr>
          <p:cNvPr id="6" name="Picture 5">
            <a:extLst>
              <a:ext uri="{FF2B5EF4-FFF2-40B4-BE49-F238E27FC236}">
                <a16:creationId xmlns="" xmlns:a16="http://schemas.microsoft.com/office/drawing/2014/main" id="{9FB50DDB-06EE-0546-B11E-A53804939D17}"/>
              </a:ext>
            </a:extLst>
          </p:cNvPr>
          <p:cNvPicPr>
            <a:picLocks noChangeAspect="1"/>
          </p:cNvPicPr>
          <p:nvPr/>
        </p:nvPicPr>
        <p:blipFill>
          <a:blip r:embed="rId3"/>
          <a:stretch>
            <a:fillRect/>
          </a:stretch>
        </p:blipFill>
        <p:spPr>
          <a:xfrm>
            <a:off x="3946910" y="485805"/>
            <a:ext cx="4298177" cy="1991246"/>
          </a:xfrm>
          <a:prstGeom prst="rect">
            <a:avLst/>
          </a:prstGeom>
        </p:spPr>
      </p:pic>
      <p:cxnSp>
        <p:nvCxnSpPr>
          <p:cNvPr id="7" name="Straight Connector 6">
            <a:extLst>
              <a:ext uri="{FF2B5EF4-FFF2-40B4-BE49-F238E27FC236}">
                <a16:creationId xmlns="" xmlns:a16="http://schemas.microsoft.com/office/drawing/2014/main" id="{20B056F9-755B-2945-AD9A-7101C2608B2C}"/>
              </a:ext>
            </a:extLst>
          </p:cNvPr>
          <p:cNvCxnSpPr/>
          <p:nvPr/>
        </p:nvCxnSpPr>
        <p:spPr>
          <a:xfrm>
            <a:off x="3414344" y="3005848"/>
            <a:ext cx="5462954"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57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905419082"/>
              </p:ext>
            </p:extLst>
          </p:nvPr>
        </p:nvGraphicFramePr>
        <p:xfrm>
          <a:off x="6426869" y="4220919"/>
          <a:ext cx="3543300" cy="1814998"/>
        </p:xfrm>
        <a:graphic>
          <a:graphicData uri="http://schemas.openxmlformats.org/drawingml/2006/table">
            <a:tbl>
              <a:tblPr firstRow="1" bandRow="1">
                <a:tableStyleId>{9DCAF9ED-07DC-4A11-8D7F-57B35C25682E}</a:tableStyleId>
              </a:tblPr>
              <a:tblGrid>
                <a:gridCol w="3543300">
                  <a:extLst>
                    <a:ext uri="{9D8B030D-6E8A-4147-A177-3AD203B41FA5}">
                      <a16:colId xmlns="" xmlns:a16="http://schemas.microsoft.com/office/drawing/2014/main" val="20000"/>
                    </a:ext>
                  </a:extLst>
                </a:gridCol>
              </a:tblGrid>
              <a:tr h="351958">
                <a:tc>
                  <a:txBody>
                    <a:bodyPr/>
                    <a:lstStyle/>
                    <a:p>
                      <a:pPr algn="ctr"/>
                      <a:r>
                        <a:rPr lang="en-US" sz="1600" dirty="0">
                          <a:solidFill>
                            <a:schemeClr val="tx1"/>
                          </a:solidFill>
                        </a:rPr>
                        <a:t>Threats</a:t>
                      </a:r>
                    </a:p>
                  </a:txBody>
                  <a:tcPr anchor="ctr"/>
                </a:tc>
                <a:extLst>
                  <a:ext uri="{0D108BD9-81ED-4DB2-BD59-A6C34878D82A}">
                    <a16:rowId xmlns="" xmlns:a16="http://schemas.microsoft.com/office/drawing/2014/main" val="10000"/>
                  </a:ext>
                </a:extLst>
              </a:tr>
              <a:tr h="351958">
                <a:tc>
                  <a:txBody>
                    <a:bodyPr/>
                    <a:lstStyle/>
                    <a:p>
                      <a:pPr algn="ctr"/>
                      <a:endParaRPr lang="en-US" dirty="0"/>
                    </a:p>
                  </a:txBody>
                  <a:tcPr anchor="ctr"/>
                </a:tc>
                <a:extLst>
                  <a:ext uri="{0D108BD9-81ED-4DB2-BD59-A6C34878D82A}">
                    <a16:rowId xmlns="" xmlns:a16="http://schemas.microsoft.com/office/drawing/2014/main" val="10001"/>
                  </a:ext>
                </a:extLst>
              </a:tr>
              <a:tr h="351958">
                <a:tc>
                  <a:txBody>
                    <a:bodyPr/>
                    <a:lstStyle/>
                    <a:p>
                      <a:pPr algn="ctr"/>
                      <a:endParaRPr lang="en-US" dirty="0"/>
                    </a:p>
                  </a:txBody>
                  <a:tcPr anchor="ctr"/>
                </a:tc>
                <a:extLst>
                  <a:ext uri="{0D108BD9-81ED-4DB2-BD59-A6C34878D82A}">
                    <a16:rowId xmlns="" xmlns:a16="http://schemas.microsoft.com/office/drawing/2014/main" val="10002"/>
                  </a:ext>
                </a:extLst>
              </a:tr>
              <a:tr h="351958">
                <a:tc>
                  <a:txBody>
                    <a:bodyPr/>
                    <a:lstStyle/>
                    <a:p>
                      <a:pPr algn="ctr"/>
                      <a:endParaRPr lang="en-US" dirty="0"/>
                    </a:p>
                  </a:txBody>
                  <a:tcPr anchor="ctr"/>
                </a:tc>
                <a:extLst>
                  <a:ext uri="{0D108BD9-81ED-4DB2-BD59-A6C34878D82A}">
                    <a16:rowId xmlns="" xmlns:a16="http://schemas.microsoft.com/office/drawing/2014/main" val="10003"/>
                  </a:ext>
                </a:extLst>
              </a:tr>
              <a:tr h="351958">
                <a:tc>
                  <a:txBody>
                    <a:bodyPr/>
                    <a:lstStyle/>
                    <a:p>
                      <a:pPr algn="ctr"/>
                      <a:endParaRPr lang="en-US" dirty="0"/>
                    </a:p>
                  </a:txBody>
                  <a:tcPr anchor="ct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2612426"/>
              </p:ext>
            </p:extLst>
          </p:nvPr>
        </p:nvGraphicFramePr>
        <p:xfrm>
          <a:off x="2197769" y="4220919"/>
          <a:ext cx="3543300" cy="1814998"/>
        </p:xfrm>
        <a:graphic>
          <a:graphicData uri="http://schemas.openxmlformats.org/drawingml/2006/table">
            <a:tbl>
              <a:tblPr firstRow="1" bandRow="1">
                <a:tableStyleId>{B301B821-A1FF-4177-AEE7-76D212191A09}</a:tableStyleId>
              </a:tblPr>
              <a:tblGrid>
                <a:gridCol w="3543300">
                  <a:extLst>
                    <a:ext uri="{9D8B030D-6E8A-4147-A177-3AD203B41FA5}">
                      <a16:colId xmlns="" xmlns:a16="http://schemas.microsoft.com/office/drawing/2014/main" val="20000"/>
                    </a:ext>
                  </a:extLst>
                </a:gridCol>
              </a:tblGrid>
              <a:tr h="351958">
                <a:tc>
                  <a:txBody>
                    <a:bodyPr/>
                    <a:lstStyle/>
                    <a:p>
                      <a:pPr algn="ctr"/>
                      <a:r>
                        <a:rPr lang="en-US" sz="1600" dirty="0">
                          <a:solidFill>
                            <a:schemeClr val="tx1"/>
                          </a:solidFill>
                        </a:rPr>
                        <a:t>Opportunities</a:t>
                      </a:r>
                    </a:p>
                  </a:txBody>
                  <a:tcPr anchor="ctr"/>
                </a:tc>
                <a:extLst>
                  <a:ext uri="{0D108BD9-81ED-4DB2-BD59-A6C34878D82A}">
                    <a16:rowId xmlns="" xmlns:a16="http://schemas.microsoft.com/office/drawing/2014/main" val="10000"/>
                  </a:ext>
                </a:extLst>
              </a:tr>
              <a:tr h="351958">
                <a:tc>
                  <a:txBody>
                    <a:bodyPr/>
                    <a:lstStyle/>
                    <a:p>
                      <a:pPr algn="ctr"/>
                      <a:endParaRPr lang="en-US" dirty="0"/>
                    </a:p>
                  </a:txBody>
                  <a:tcPr anchor="ctr"/>
                </a:tc>
                <a:extLst>
                  <a:ext uri="{0D108BD9-81ED-4DB2-BD59-A6C34878D82A}">
                    <a16:rowId xmlns="" xmlns:a16="http://schemas.microsoft.com/office/drawing/2014/main" val="10001"/>
                  </a:ext>
                </a:extLst>
              </a:tr>
              <a:tr h="351958">
                <a:tc>
                  <a:txBody>
                    <a:bodyPr/>
                    <a:lstStyle/>
                    <a:p>
                      <a:pPr algn="ctr"/>
                      <a:endParaRPr lang="en-US" dirty="0"/>
                    </a:p>
                  </a:txBody>
                  <a:tcPr anchor="ctr"/>
                </a:tc>
                <a:extLst>
                  <a:ext uri="{0D108BD9-81ED-4DB2-BD59-A6C34878D82A}">
                    <a16:rowId xmlns="" xmlns:a16="http://schemas.microsoft.com/office/drawing/2014/main" val="10002"/>
                  </a:ext>
                </a:extLst>
              </a:tr>
              <a:tr h="351958">
                <a:tc>
                  <a:txBody>
                    <a:bodyPr/>
                    <a:lstStyle/>
                    <a:p>
                      <a:pPr algn="ctr"/>
                      <a:endParaRPr lang="en-US" dirty="0"/>
                    </a:p>
                  </a:txBody>
                  <a:tcPr anchor="ctr"/>
                </a:tc>
                <a:extLst>
                  <a:ext uri="{0D108BD9-81ED-4DB2-BD59-A6C34878D82A}">
                    <a16:rowId xmlns="" xmlns:a16="http://schemas.microsoft.com/office/drawing/2014/main" val="10003"/>
                  </a:ext>
                </a:extLst>
              </a:tr>
              <a:tr h="351958">
                <a:tc>
                  <a:txBody>
                    <a:bodyPr/>
                    <a:lstStyle/>
                    <a:p>
                      <a:pPr algn="ctr"/>
                      <a:endParaRPr lang="en-US" dirty="0"/>
                    </a:p>
                  </a:txBody>
                  <a:tcPr anchor="ctr"/>
                </a:tc>
                <a:extLst>
                  <a:ext uri="{0D108BD9-81ED-4DB2-BD59-A6C34878D82A}">
                    <a16:rowId xmlns=""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25181702"/>
              </p:ext>
            </p:extLst>
          </p:nvPr>
        </p:nvGraphicFramePr>
        <p:xfrm>
          <a:off x="2197769" y="1782519"/>
          <a:ext cx="3543300" cy="1814998"/>
        </p:xfrm>
        <a:graphic>
          <a:graphicData uri="http://schemas.openxmlformats.org/drawingml/2006/table">
            <a:tbl>
              <a:tblPr firstRow="1" bandRow="1">
                <a:tableStyleId>{B301B821-A1FF-4177-AEE7-76D212191A09}</a:tableStyleId>
              </a:tblPr>
              <a:tblGrid>
                <a:gridCol w="3543300">
                  <a:extLst>
                    <a:ext uri="{9D8B030D-6E8A-4147-A177-3AD203B41FA5}">
                      <a16:colId xmlns="" xmlns:a16="http://schemas.microsoft.com/office/drawing/2014/main" val="20000"/>
                    </a:ext>
                  </a:extLst>
                </a:gridCol>
              </a:tblGrid>
              <a:tr h="351958">
                <a:tc>
                  <a:txBody>
                    <a:bodyPr/>
                    <a:lstStyle/>
                    <a:p>
                      <a:pPr algn="ctr"/>
                      <a:r>
                        <a:rPr lang="en-US" sz="1600" dirty="0">
                          <a:solidFill>
                            <a:schemeClr val="tx1"/>
                          </a:solidFill>
                        </a:rPr>
                        <a:t>Strengths</a:t>
                      </a:r>
                    </a:p>
                  </a:txBody>
                  <a:tcPr anchor="ctr"/>
                </a:tc>
                <a:extLst>
                  <a:ext uri="{0D108BD9-81ED-4DB2-BD59-A6C34878D82A}">
                    <a16:rowId xmlns="" xmlns:a16="http://schemas.microsoft.com/office/drawing/2014/main" val="10000"/>
                  </a:ext>
                </a:extLst>
              </a:tr>
              <a:tr h="351958">
                <a:tc>
                  <a:txBody>
                    <a:bodyPr/>
                    <a:lstStyle/>
                    <a:p>
                      <a:pPr algn="ctr"/>
                      <a:endParaRPr lang="en-US" dirty="0"/>
                    </a:p>
                  </a:txBody>
                  <a:tcPr anchor="ctr"/>
                </a:tc>
                <a:extLst>
                  <a:ext uri="{0D108BD9-81ED-4DB2-BD59-A6C34878D82A}">
                    <a16:rowId xmlns="" xmlns:a16="http://schemas.microsoft.com/office/drawing/2014/main" val="10001"/>
                  </a:ext>
                </a:extLst>
              </a:tr>
              <a:tr h="351958">
                <a:tc>
                  <a:txBody>
                    <a:bodyPr/>
                    <a:lstStyle/>
                    <a:p>
                      <a:pPr algn="ctr"/>
                      <a:endParaRPr lang="en-US" dirty="0"/>
                    </a:p>
                  </a:txBody>
                  <a:tcPr anchor="ctr"/>
                </a:tc>
                <a:extLst>
                  <a:ext uri="{0D108BD9-81ED-4DB2-BD59-A6C34878D82A}">
                    <a16:rowId xmlns="" xmlns:a16="http://schemas.microsoft.com/office/drawing/2014/main" val="10002"/>
                  </a:ext>
                </a:extLst>
              </a:tr>
              <a:tr h="351958">
                <a:tc>
                  <a:txBody>
                    <a:bodyPr/>
                    <a:lstStyle/>
                    <a:p>
                      <a:pPr algn="ctr"/>
                      <a:endParaRPr lang="en-US" dirty="0"/>
                    </a:p>
                  </a:txBody>
                  <a:tcPr anchor="ctr"/>
                </a:tc>
                <a:extLst>
                  <a:ext uri="{0D108BD9-81ED-4DB2-BD59-A6C34878D82A}">
                    <a16:rowId xmlns="" xmlns:a16="http://schemas.microsoft.com/office/drawing/2014/main" val="10003"/>
                  </a:ext>
                </a:extLst>
              </a:tr>
              <a:tr h="351958">
                <a:tc>
                  <a:txBody>
                    <a:bodyPr/>
                    <a:lstStyle/>
                    <a:p>
                      <a:pPr algn="ctr"/>
                      <a:endParaRPr lang="en-US" dirty="0"/>
                    </a:p>
                  </a:txBody>
                  <a:tcPr anchor="ctr"/>
                </a:tc>
                <a:extLst>
                  <a:ext uri="{0D108BD9-81ED-4DB2-BD59-A6C34878D82A}">
                    <a16:rowId xmlns=""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90826752"/>
              </p:ext>
            </p:extLst>
          </p:nvPr>
        </p:nvGraphicFramePr>
        <p:xfrm>
          <a:off x="6405098" y="1782519"/>
          <a:ext cx="3543300" cy="1814998"/>
        </p:xfrm>
        <a:graphic>
          <a:graphicData uri="http://schemas.openxmlformats.org/drawingml/2006/table">
            <a:tbl>
              <a:tblPr firstRow="1" bandRow="1">
                <a:tableStyleId>{9DCAF9ED-07DC-4A11-8D7F-57B35C25682E}</a:tableStyleId>
              </a:tblPr>
              <a:tblGrid>
                <a:gridCol w="3543300">
                  <a:extLst>
                    <a:ext uri="{9D8B030D-6E8A-4147-A177-3AD203B41FA5}">
                      <a16:colId xmlns="" xmlns:a16="http://schemas.microsoft.com/office/drawing/2014/main" val="20000"/>
                    </a:ext>
                  </a:extLst>
                </a:gridCol>
              </a:tblGrid>
              <a:tr h="351958">
                <a:tc>
                  <a:txBody>
                    <a:bodyPr/>
                    <a:lstStyle/>
                    <a:p>
                      <a:pPr algn="ctr"/>
                      <a:r>
                        <a:rPr lang="en-US" sz="1600" dirty="0">
                          <a:solidFill>
                            <a:schemeClr val="tx1"/>
                          </a:solidFill>
                        </a:rPr>
                        <a:t>Weaknesses</a:t>
                      </a:r>
                    </a:p>
                  </a:txBody>
                  <a:tcPr anchor="ctr"/>
                </a:tc>
                <a:extLst>
                  <a:ext uri="{0D108BD9-81ED-4DB2-BD59-A6C34878D82A}">
                    <a16:rowId xmlns="" xmlns:a16="http://schemas.microsoft.com/office/drawing/2014/main" val="10000"/>
                  </a:ext>
                </a:extLst>
              </a:tr>
              <a:tr h="351958">
                <a:tc>
                  <a:txBody>
                    <a:bodyPr/>
                    <a:lstStyle/>
                    <a:p>
                      <a:pPr algn="ctr"/>
                      <a:endParaRPr lang="en-US" dirty="0"/>
                    </a:p>
                  </a:txBody>
                  <a:tcPr anchor="ctr"/>
                </a:tc>
                <a:extLst>
                  <a:ext uri="{0D108BD9-81ED-4DB2-BD59-A6C34878D82A}">
                    <a16:rowId xmlns="" xmlns:a16="http://schemas.microsoft.com/office/drawing/2014/main" val="10001"/>
                  </a:ext>
                </a:extLst>
              </a:tr>
              <a:tr h="351958">
                <a:tc>
                  <a:txBody>
                    <a:bodyPr/>
                    <a:lstStyle/>
                    <a:p>
                      <a:pPr algn="ctr"/>
                      <a:endParaRPr lang="en-US" dirty="0"/>
                    </a:p>
                  </a:txBody>
                  <a:tcPr anchor="ctr"/>
                </a:tc>
                <a:extLst>
                  <a:ext uri="{0D108BD9-81ED-4DB2-BD59-A6C34878D82A}">
                    <a16:rowId xmlns="" xmlns:a16="http://schemas.microsoft.com/office/drawing/2014/main" val="10002"/>
                  </a:ext>
                </a:extLst>
              </a:tr>
              <a:tr h="351958">
                <a:tc>
                  <a:txBody>
                    <a:bodyPr/>
                    <a:lstStyle/>
                    <a:p>
                      <a:pPr algn="ctr"/>
                      <a:endParaRPr lang="en-US" dirty="0"/>
                    </a:p>
                  </a:txBody>
                  <a:tcPr anchor="ctr"/>
                </a:tc>
                <a:extLst>
                  <a:ext uri="{0D108BD9-81ED-4DB2-BD59-A6C34878D82A}">
                    <a16:rowId xmlns="" xmlns:a16="http://schemas.microsoft.com/office/drawing/2014/main" val="10003"/>
                  </a:ext>
                </a:extLst>
              </a:tr>
              <a:tr h="351958">
                <a:tc>
                  <a:txBody>
                    <a:bodyPr/>
                    <a:lstStyle/>
                    <a:p>
                      <a:pPr algn="ctr"/>
                      <a:endParaRPr lang="en-US" dirty="0"/>
                    </a:p>
                  </a:txBody>
                  <a:tcPr anchor="ctr"/>
                </a:tc>
                <a:extLst>
                  <a:ext uri="{0D108BD9-81ED-4DB2-BD59-A6C34878D82A}">
                    <a16:rowId xmlns="" xmlns:a16="http://schemas.microsoft.com/office/drawing/2014/main" val="10004"/>
                  </a:ext>
                </a:extLst>
              </a:tr>
            </a:tbl>
          </a:graphicData>
        </a:graphic>
      </p:graphicFrame>
      <p:sp>
        <p:nvSpPr>
          <p:cNvPr id="4" name="Title 3">
            <a:extLst>
              <a:ext uri="{FF2B5EF4-FFF2-40B4-BE49-F238E27FC236}">
                <a16:creationId xmlns="" xmlns:a16="http://schemas.microsoft.com/office/drawing/2014/main" id="{F325EAC6-15F8-0140-8D45-06FE2719DE38}"/>
              </a:ext>
            </a:extLst>
          </p:cNvPr>
          <p:cNvSpPr>
            <a:spLocks noGrp="1"/>
          </p:cNvSpPr>
          <p:nvPr>
            <p:ph type="title"/>
          </p:nvPr>
        </p:nvSpPr>
        <p:spPr/>
        <p:txBody>
          <a:bodyPr>
            <a:normAutofit/>
          </a:bodyPr>
          <a:lstStyle/>
          <a:p>
            <a:r>
              <a:rPr lang="en-US" sz="2800" dirty="0"/>
              <a:t>SWOT Analysis</a:t>
            </a:r>
          </a:p>
        </p:txBody>
      </p:sp>
      <p:sp>
        <p:nvSpPr>
          <p:cNvPr id="8" name="Footer Placeholder 7">
            <a:extLst>
              <a:ext uri="{FF2B5EF4-FFF2-40B4-BE49-F238E27FC236}">
                <a16:creationId xmlns="" xmlns:a16="http://schemas.microsoft.com/office/drawing/2014/main" id="{DD52043E-4113-C04C-9A36-626EED585E94}"/>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 xmlns:a16="http://schemas.microsoft.com/office/drawing/2014/main" id="{6F90EAB2-523B-C84D-A503-6CB4A0DC94DF}"/>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11</a:t>
            </a:fld>
            <a:endParaRPr lang="en-US" altLang="en-US" dirty="0">
              <a:solidFill>
                <a:srgbClr val="A6B727"/>
              </a:solidFill>
            </a:endParaRPr>
          </a:p>
        </p:txBody>
      </p:sp>
    </p:spTree>
    <p:extLst>
      <p:ext uri="{BB962C8B-B14F-4D97-AF65-F5344CB8AC3E}">
        <p14:creationId xmlns:p14="http://schemas.microsoft.com/office/powerpoint/2010/main" val="411577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7018" y="2339557"/>
            <a:ext cx="7194982"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0000"/>
                </a:solidFill>
              </a:rPr>
              <a:t>Product development</a:t>
            </a:r>
          </a:p>
          <a:p>
            <a:pPr marL="285750" indent="-285750">
              <a:lnSpc>
                <a:spcPct val="150000"/>
              </a:lnSpc>
              <a:buFont typeface="Arial" panose="020B0604020202020204" pitchFamily="34" charset="0"/>
              <a:buChar char="•"/>
            </a:pPr>
            <a:r>
              <a:rPr lang="en-US" dirty="0">
                <a:solidFill>
                  <a:srgbClr val="000000"/>
                </a:solidFill>
              </a:rPr>
              <a:t>Good Sales compensation</a:t>
            </a:r>
          </a:p>
          <a:p>
            <a:pPr marL="285750" indent="-285750">
              <a:lnSpc>
                <a:spcPct val="150000"/>
              </a:lnSpc>
              <a:buFont typeface="Arial" panose="020B0604020202020204" pitchFamily="34" charset="0"/>
              <a:buChar char="•"/>
            </a:pPr>
            <a:r>
              <a:rPr lang="en-US" dirty="0">
                <a:solidFill>
                  <a:srgbClr val="000000"/>
                </a:solidFill>
              </a:rPr>
              <a:t>Good worker’s compensation</a:t>
            </a:r>
          </a:p>
          <a:p>
            <a:pPr marL="285750" indent="-285750">
              <a:lnSpc>
                <a:spcPct val="150000"/>
              </a:lnSpc>
              <a:buFont typeface="Arial" panose="020B0604020202020204" pitchFamily="34" charset="0"/>
              <a:buChar char="•"/>
            </a:pPr>
            <a:r>
              <a:rPr lang="en-US" dirty="0">
                <a:solidFill>
                  <a:srgbClr val="000000"/>
                </a:solidFill>
              </a:rPr>
              <a:t>Proper Manufacturing </a:t>
            </a:r>
          </a:p>
          <a:p>
            <a:pPr marL="285750" indent="-285750">
              <a:lnSpc>
                <a:spcPct val="150000"/>
              </a:lnSpc>
              <a:buFont typeface="Arial" panose="020B0604020202020204" pitchFamily="34" charset="0"/>
              <a:buChar char="•"/>
            </a:pPr>
            <a:r>
              <a:rPr lang="en-US" dirty="0">
                <a:solidFill>
                  <a:srgbClr val="000000"/>
                </a:solidFill>
              </a:rPr>
              <a:t>Effective Advertising</a:t>
            </a:r>
          </a:p>
          <a:p>
            <a:pPr marL="285750" indent="-285750">
              <a:lnSpc>
                <a:spcPct val="150000"/>
              </a:lnSpc>
              <a:buFont typeface="Arial" panose="020B0604020202020204" pitchFamily="34" charset="0"/>
              <a:buChar char="•"/>
            </a:pPr>
            <a:r>
              <a:rPr lang="en-US" dirty="0">
                <a:solidFill>
                  <a:srgbClr val="000000"/>
                </a:solidFill>
              </a:rPr>
              <a:t>Market </a:t>
            </a:r>
            <a:r>
              <a:rPr lang="en-US" dirty="0" smtClean="0">
                <a:solidFill>
                  <a:srgbClr val="000000"/>
                </a:solidFill>
              </a:rPr>
              <a:t>Penetration</a:t>
            </a:r>
            <a:endParaRPr lang="en-US" dirty="0">
              <a:solidFill>
                <a:srgbClr val="000000"/>
              </a:solidFill>
            </a:endParaRPr>
          </a:p>
        </p:txBody>
      </p:sp>
      <p:sp>
        <p:nvSpPr>
          <p:cNvPr id="5" name="Title 4">
            <a:extLst>
              <a:ext uri="{FF2B5EF4-FFF2-40B4-BE49-F238E27FC236}">
                <a16:creationId xmlns="" xmlns:a16="http://schemas.microsoft.com/office/drawing/2014/main" id="{1F39D601-0AD3-5D40-8018-87C60F1ECDD3}"/>
              </a:ext>
            </a:extLst>
          </p:cNvPr>
          <p:cNvSpPr>
            <a:spLocks noGrp="1"/>
          </p:cNvSpPr>
          <p:nvPr>
            <p:ph type="title"/>
          </p:nvPr>
        </p:nvSpPr>
        <p:spPr/>
        <p:txBody>
          <a:bodyPr>
            <a:normAutofit/>
          </a:bodyPr>
          <a:lstStyle/>
          <a:p>
            <a:r>
              <a:rPr lang="en-US" sz="2800" dirty="0"/>
              <a:t>Strategies</a:t>
            </a:r>
          </a:p>
        </p:txBody>
      </p:sp>
      <p:sp>
        <p:nvSpPr>
          <p:cNvPr id="8" name="Footer Placeholder 7">
            <a:extLst>
              <a:ext uri="{FF2B5EF4-FFF2-40B4-BE49-F238E27FC236}">
                <a16:creationId xmlns="" xmlns:a16="http://schemas.microsoft.com/office/drawing/2014/main" id="{D69DB9D6-7A94-5447-BE59-A6856E40CC85}"/>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 xmlns:a16="http://schemas.microsoft.com/office/drawing/2014/main" id="{8F463EFB-D9D5-D049-A19E-90E894EB4593}"/>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12</a:t>
            </a:fld>
            <a:endParaRPr lang="en-US" altLang="en-US" dirty="0">
              <a:solidFill>
                <a:srgbClr val="A6B727"/>
              </a:solidFill>
            </a:endParaRPr>
          </a:p>
        </p:txBody>
      </p:sp>
      <p:pic>
        <p:nvPicPr>
          <p:cNvPr id="6" name="Picture 1">
            <a:extLst>
              <a:ext uri="{FF2B5EF4-FFF2-40B4-BE49-F238E27FC236}">
                <a16:creationId xmlns="" xmlns:a16="http://schemas.microsoft.com/office/drawing/2014/main" id="{64266A2C-8B1B-7740-BDE5-75FDD72097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3059" y="2582068"/>
            <a:ext cx="40830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96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734546E-97FE-384C-AB1A-26FFD4A3E957}"/>
              </a:ext>
            </a:extLst>
          </p:cNvPr>
          <p:cNvSpPr>
            <a:spLocks noGrp="1"/>
          </p:cNvSpPr>
          <p:nvPr>
            <p:ph type="title"/>
          </p:nvPr>
        </p:nvSpPr>
        <p:spPr/>
        <p:txBody>
          <a:bodyPr>
            <a:normAutofit/>
          </a:bodyPr>
          <a:lstStyle/>
          <a:p>
            <a:r>
              <a:rPr lang="en-US" sz="2800" dirty="0"/>
              <a:t>Brand Management and Pricing Plans</a:t>
            </a:r>
          </a:p>
        </p:txBody>
      </p:sp>
      <p:sp>
        <p:nvSpPr>
          <p:cNvPr id="8" name="Footer Placeholder 7">
            <a:extLst>
              <a:ext uri="{FF2B5EF4-FFF2-40B4-BE49-F238E27FC236}">
                <a16:creationId xmlns="" xmlns:a16="http://schemas.microsoft.com/office/drawing/2014/main" id="{228D25FC-A9B0-2A44-9913-53ACA8A1F0EE}"/>
              </a:ext>
            </a:extLst>
          </p:cNvPr>
          <p:cNvSpPr>
            <a:spLocks noGrp="1"/>
          </p:cNvSpPr>
          <p:nvPr>
            <p:ph type="ftr" sz="quarter" idx="11"/>
          </p:nvPr>
        </p:nvSpPr>
        <p:spPr/>
        <p:txBody>
          <a:bodyPr/>
          <a:lstStyle/>
          <a:p>
            <a:pPr>
              <a:defRPr/>
            </a:pPr>
            <a:endParaRPr lang="en-US" dirty="0">
              <a:solidFill>
                <a:srgbClr val="A6B727"/>
              </a:solidFill>
            </a:endParaRPr>
          </a:p>
        </p:txBody>
      </p:sp>
      <p:sp>
        <p:nvSpPr>
          <p:cNvPr id="12" name="Slide Number Placeholder 11">
            <a:extLst>
              <a:ext uri="{FF2B5EF4-FFF2-40B4-BE49-F238E27FC236}">
                <a16:creationId xmlns="" xmlns:a16="http://schemas.microsoft.com/office/drawing/2014/main" id="{F34BAFC0-816F-7D4D-A885-163795E4E007}"/>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13</a:t>
            </a:fld>
            <a:endParaRPr lang="en-US" altLang="en-US" dirty="0">
              <a:solidFill>
                <a:srgbClr val="A6B727"/>
              </a:solidFill>
            </a:endParaRPr>
          </a:p>
        </p:txBody>
      </p:sp>
    </p:spTree>
    <p:extLst>
      <p:ext uri="{BB962C8B-B14F-4D97-AF65-F5344CB8AC3E}">
        <p14:creationId xmlns:p14="http://schemas.microsoft.com/office/powerpoint/2010/main" val="415967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0716451"/>
              </p:ext>
            </p:extLst>
          </p:nvPr>
        </p:nvGraphicFramePr>
        <p:xfrm>
          <a:off x="365104" y="1807138"/>
          <a:ext cx="6330991" cy="2460573"/>
        </p:xfrm>
        <a:graphic>
          <a:graphicData uri="http://schemas.openxmlformats.org/drawingml/2006/table">
            <a:tbl>
              <a:tblPr firstRow="1" bandRow="1">
                <a:tableStyleId>{BC89EF96-8CEA-46FF-86C4-4CE0E7609802}</a:tableStyleId>
              </a:tblPr>
              <a:tblGrid>
                <a:gridCol w="1941871">
                  <a:extLst>
                    <a:ext uri="{9D8B030D-6E8A-4147-A177-3AD203B41FA5}">
                      <a16:colId xmlns="" xmlns:a16="http://schemas.microsoft.com/office/drawing/2014/main" val="20000"/>
                    </a:ext>
                  </a:extLst>
                </a:gridCol>
                <a:gridCol w="1463040">
                  <a:extLst>
                    <a:ext uri="{9D8B030D-6E8A-4147-A177-3AD203B41FA5}">
                      <a16:colId xmlns="" xmlns:a16="http://schemas.microsoft.com/office/drawing/2014/main" val="20001"/>
                    </a:ext>
                  </a:extLst>
                </a:gridCol>
                <a:gridCol w="1463040">
                  <a:extLst>
                    <a:ext uri="{9D8B030D-6E8A-4147-A177-3AD203B41FA5}">
                      <a16:colId xmlns="" xmlns:a16="http://schemas.microsoft.com/office/drawing/2014/main" val="20002"/>
                    </a:ext>
                  </a:extLst>
                </a:gridCol>
                <a:gridCol w="1463040">
                  <a:extLst>
                    <a:ext uri="{9D8B030D-6E8A-4147-A177-3AD203B41FA5}">
                      <a16:colId xmlns="" xmlns:a16="http://schemas.microsoft.com/office/drawing/2014/main" val="20003"/>
                    </a:ext>
                  </a:extLst>
                </a:gridCol>
              </a:tblGrid>
              <a:tr h="451339">
                <a:tc>
                  <a:txBody>
                    <a:bodyPr/>
                    <a:lstStyle/>
                    <a:p>
                      <a:pPr algn="ctr" fontAlgn="b"/>
                      <a:r>
                        <a:rPr lang="en-US" sz="1100" u="none" strike="noStrike" dirty="0">
                          <a:effectLst/>
                        </a:rPr>
                        <a:t> </a:t>
                      </a:r>
                      <a:endParaRPr lang="en-US" sz="1100" b="1" i="0" u="none" strike="noStrike" dirty="0">
                        <a:solidFill>
                          <a:schemeClr val="tx1"/>
                        </a:solidFill>
                        <a:effectLst/>
                        <a:latin typeface="Times New Roman"/>
                      </a:endParaRPr>
                    </a:p>
                  </a:txBody>
                  <a:tcPr marL="8037" marR="8037" marT="8037" marB="0" anchor="ctr"/>
                </a:tc>
                <a:tc>
                  <a:txBody>
                    <a:bodyPr/>
                    <a:lstStyle/>
                    <a:p>
                      <a:pPr algn="ctr" fontAlgn="b"/>
                      <a:r>
                        <a:rPr lang="en-US" sz="1800" u="none" strike="noStrike" dirty="0">
                          <a:effectLst/>
                        </a:rPr>
                        <a:t>Quarter </a:t>
                      </a:r>
                      <a:r>
                        <a:rPr lang="en-US" sz="1800" u="none" strike="noStrike" dirty="0" smtClean="0">
                          <a:effectLst/>
                        </a:rPr>
                        <a:t>2</a:t>
                      </a:r>
                      <a:endParaRPr lang="en-US" sz="1800" b="1" i="0" u="none" strike="noStrike" dirty="0">
                        <a:solidFill>
                          <a:schemeClr val="tx1"/>
                        </a:solidFill>
                        <a:effectLst/>
                        <a:latin typeface="Times New Roman"/>
                      </a:endParaRPr>
                    </a:p>
                  </a:txBody>
                  <a:tcPr marL="8037" marR="8037" marT="8037" marB="0" anchor="ctr"/>
                </a:tc>
                <a:tc>
                  <a:txBody>
                    <a:bodyPr/>
                    <a:lstStyle/>
                    <a:p>
                      <a:pPr algn="ctr" fontAlgn="b"/>
                      <a:r>
                        <a:rPr lang="en-US" sz="1800" u="none" strike="noStrike" dirty="0">
                          <a:effectLst/>
                        </a:rPr>
                        <a:t>Quarter </a:t>
                      </a:r>
                      <a:r>
                        <a:rPr lang="en-US" sz="1800" u="none" strike="noStrike" dirty="0" smtClean="0">
                          <a:effectLst/>
                        </a:rPr>
                        <a:t>3</a:t>
                      </a:r>
                      <a:endParaRPr lang="en-US" sz="1800" b="1" i="0" u="none" strike="noStrike" dirty="0">
                        <a:solidFill>
                          <a:schemeClr val="tx1"/>
                        </a:solidFill>
                        <a:effectLst/>
                        <a:latin typeface="Times New Roman"/>
                      </a:endParaRPr>
                    </a:p>
                  </a:txBody>
                  <a:tcPr marL="8037" marR="8037" marT="8037" marB="0" anchor="ctr"/>
                </a:tc>
                <a:tc>
                  <a:txBody>
                    <a:bodyPr/>
                    <a:lstStyle/>
                    <a:p>
                      <a:pPr algn="ctr" fontAlgn="b"/>
                      <a:r>
                        <a:rPr lang="en-US" sz="1800" u="none" strike="noStrike" dirty="0">
                          <a:effectLst/>
                        </a:rPr>
                        <a:t>Quarter </a:t>
                      </a:r>
                      <a:r>
                        <a:rPr lang="en-US" sz="1800" u="none" strike="noStrike" dirty="0" smtClean="0">
                          <a:effectLst/>
                        </a:rPr>
                        <a:t>4</a:t>
                      </a:r>
                      <a:endParaRPr lang="en-US" sz="1800" b="1" i="0" u="none" strike="noStrike" dirty="0">
                        <a:solidFill>
                          <a:schemeClr val="tx1"/>
                        </a:solidFill>
                        <a:effectLst/>
                        <a:latin typeface="Times New Roman"/>
                      </a:endParaRPr>
                    </a:p>
                  </a:txBody>
                  <a:tcPr marL="8037" marR="8037" marT="8037" marB="0" anchor="ctr"/>
                </a:tc>
                <a:extLst>
                  <a:ext uri="{0D108BD9-81ED-4DB2-BD59-A6C34878D82A}">
                    <a16:rowId xmlns="" xmlns:a16="http://schemas.microsoft.com/office/drawing/2014/main" val="10000"/>
                  </a:ext>
                </a:extLst>
              </a:tr>
              <a:tr h="321111">
                <a:tc>
                  <a:txBody>
                    <a:bodyPr/>
                    <a:lstStyle/>
                    <a:p>
                      <a:pPr algn="ctr" fontAlgn="b"/>
                      <a:r>
                        <a:rPr lang="en-US" sz="1400" u="none" strike="noStrike" dirty="0">
                          <a:effectLst/>
                        </a:rPr>
                        <a:t>Open Stores</a:t>
                      </a:r>
                      <a:endParaRPr lang="en-US" sz="1400" b="1" i="0" u="none" strike="noStrike" dirty="0">
                        <a:solidFill>
                          <a:srgbClr val="000000"/>
                        </a:solidFill>
                        <a:effectLst/>
                        <a:latin typeface="Times New Roman"/>
                      </a:endParaRPr>
                    </a:p>
                  </a:txBody>
                  <a:tcPr marL="8037" marR="8037" marT="8037" marB="0" anchor="ctr"/>
                </a:tc>
                <a:tc>
                  <a:txBody>
                    <a:bodyPr/>
                    <a:lstStyle/>
                    <a:p>
                      <a:pPr algn="ctr" fontAlgn="b"/>
                      <a:r>
                        <a:rPr lang="en-US" sz="1400" b="1" i="0" u="none" strike="noStrike" dirty="0" smtClean="0">
                          <a:solidFill>
                            <a:srgbClr val="000000"/>
                          </a:solidFill>
                          <a:effectLst/>
                          <a:latin typeface="Times New Roman"/>
                        </a:rPr>
                        <a:t>0</a:t>
                      </a:r>
                      <a:endParaRPr lang="en-US" sz="1400" b="1" i="0" u="none" strike="noStrike" dirty="0">
                        <a:solidFill>
                          <a:srgbClr val="000000"/>
                        </a:solidFill>
                        <a:effectLst/>
                        <a:latin typeface="Times New Roman"/>
                      </a:endParaRPr>
                    </a:p>
                  </a:txBody>
                  <a:tcPr marL="8037" marR="8037" marT="8037" marB="0" anchor="ctr"/>
                </a:tc>
                <a:tc>
                  <a:txBody>
                    <a:bodyPr/>
                    <a:lstStyle/>
                    <a:p>
                      <a:pPr algn="ctr" fontAlgn="b"/>
                      <a:endParaRPr lang="en-US" sz="1400" b="1" i="0" u="none" strike="noStrike" dirty="0">
                        <a:solidFill>
                          <a:srgbClr val="000000"/>
                        </a:solidFill>
                        <a:effectLst/>
                        <a:latin typeface="Times New Roman"/>
                      </a:endParaRPr>
                    </a:p>
                  </a:txBody>
                  <a:tcPr marL="8037" marR="8037" marT="8037" marB="0" anchor="ctr"/>
                </a:tc>
                <a:tc>
                  <a:txBody>
                    <a:bodyPr/>
                    <a:lstStyle/>
                    <a:p>
                      <a:pPr algn="ctr" fontAlgn="b"/>
                      <a:r>
                        <a:rPr lang="en-US" sz="1400" b="1" i="0" u="none" strike="noStrike" dirty="0" smtClean="0">
                          <a:solidFill>
                            <a:srgbClr val="000000"/>
                          </a:solidFill>
                          <a:effectLst/>
                          <a:latin typeface="Times New Roman"/>
                        </a:rPr>
                        <a:t>3</a:t>
                      </a:r>
                      <a:endParaRPr lang="en-US" sz="1400" b="1" i="0" u="none" strike="noStrike" dirty="0">
                        <a:solidFill>
                          <a:srgbClr val="000000"/>
                        </a:solidFill>
                        <a:effectLst/>
                        <a:latin typeface="Times New Roman"/>
                      </a:endParaRPr>
                    </a:p>
                  </a:txBody>
                  <a:tcPr marL="8037" marR="8037" marT="8037" marB="0" anchor="ctr"/>
                </a:tc>
                <a:extLst>
                  <a:ext uri="{0D108BD9-81ED-4DB2-BD59-A6C34878D82A}">
                    <a16:rowId xmlns="" xmlns:a16="http://schemas.microsoft.com/office/drawing/2014/main" val="10001"/>
                  </a:ext>
                </a:extLst>
              </a:tr>
              <a:tr h="545123">
                <a:tc>
                  <a:txBody>
                    <a:bodyPr/>
                    <a:lstStyle/>
                    <a:p>
                      <a:pPr algn="ctr" fontAlgn="ctr"/>
                      <a:r>
                        <a:rPr lang="en-US" sz="1400" u="none" strike="noStrike" dirty="0">
                          <a:effectLst/>
                        </a:rPr>
                        <a:t>Number of </a:t>
                      </a:r>
                    </a:p>
                    <a:p>
                      <a:pPr algn="ctr" fontAlgn="ctr"/>
                      <a:r>
                        <a:rPr lang="en-US" sz="1400" u="none" strike="noStrike" dirty="0">
                          <a:effectLst/>
                        </a:rPr>
                        <a:t>Sales People</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u="none" strike="noStrike" dirty="0" smtClean="0">
                          <a:effectLst/>
                        </a:rPr>
                        <a:t>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9</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10</a:t>
                      </a:r>
                      <a:endParaRPr lang="en-US" sz="1400" b="0" i="0" u="none" strike="noStrike" dirty="0">
                        <a:solidFill>
                          <a:srgbClr val="000000"/>
                        </a:solidFill>
                        <a:effectLst/>
                        <a:latin typeface="Times New Roman"/>
                      </a:endParaRPr>
                    </a:p>
                  </a:txBody>
                  <a:tcPr marL="8037" marR="8037" marT="8037" marB="0" anchor="ctr"/>
                </a:tc>
                <a:extLst>
                  <a:ext uri="{0D108BD9-81ED-4DB2-BD59-A6C34878D82A}">
                    <a16:rowId xmlns="" xmlns:a16="http://schemas.microsoft.com/office/drawing/2014/main" val="10002"/>
                  </a:ext>
                </a:extLst>
              </a:tr>
              <a:tr h="609600">
                <a:tc>
                  <a:txBody>
                    <a:bodyPr/>
                    <a:lstStyle/>
                    <a:p>
                      <a:pPr algn="ctr" fontAlgn="ctr"/>
                      <a:r>
                        <a:rPr lang="en-US" sz="1400" u="none" strike="noStrike" dirty="0">
                          <a:effectLst/>
                        </a:rPr>
                        <a:t>Unit Demand per Office Sales Person</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u="none" strike="noStrike" dirty="0" smtClean="0">
                          <a:effectLst/>
                        </a:rPr>
                        <a:t>68</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170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310</a:t>
                      </a:r>
                      <a:endParaRPr lang="en-US" sz="1400" b="0" i="0" u="none" strike="noStrike" dirty="0">
                        <a:solidFill>
                          <a:srgbClr val="000000"/>
                        </a:solidFill>
                        <a:effectLst/>
                        <a:latin typeface="Times New Roman"/>
                      </a:endParaRPr>
                    </a:p>
                  </a:txBody>
                  <a:tcPr marL="8037" marR="8037" marT="8037" marB="0" anchor="ctr"/>
                </a:tc>
                <a:extLst>
                  <a:ext uri="{0D108BD9-81ED-4DB2-BD59-A6C34878D82A}">
                    <a16:rowId xmlns="" xmlns:a16="http://schemas.microsoft.com/office/drawing/2014/main" val="10003"/>
                  </a:ext>
                </a:extLst>
              </a:tr>
              <a:tr h="533400">
                <a:tc>
                  <a:txBody>
                    <a:bodyPr/>
                    <a:lstStyle/>
                    <a:p>
                      <a:pPr algn="ctr" fontAlgn="ctr"/>
                      <a:r>
                        <a:rPr lang="en-US" sz="1400" u="none" strike="noStrike" dirty="0">
                          <a:effectLst/>
                        </a:rPr>
                        <a:t>Projected Demand</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u="none" strike="noStrike" dirty="0" smtClean="0">
                          <a:effectLst/>
                        </a:rPr>
                        <a:t>354</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870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1690</a:t>
                      </a:r>
                      <a:endParaRPr lang="en-US" sz="1400" b="0" i="0" u="none" strike="noStrike" dirty="0">
                        <a:solidFill>
                          <a:srgbClr val="000000"/>
                        </a:solidFill>
                        <a:effectLst/>
                        <a:latin typeface="Times New Roman"/>
                      </a:endParaRPr>
                    </a:p>
                  </a:txBody>
                  <a:tcPr marL="8037" marR="8037" marT="8037" marB="0" anchor="ctr"/>
                </a:tc>
                <a:extLst>
                  <a:ext uri="{0D108BD9-81ED-4DB2-BD59-A6C34878D82A}">
                    <a16:rowId xmlns="" xmlns:a16="http://schemas.microsoft.com/office/drawing/2014/main" val="10004"/>
                  </a:ext>
                </a:extLst>
              </a:tr>
            </a:tbl>
          </a:graphicData>
        </a:graphic>
      </p:graphicFrame>
      <p:sp>
        <p:nvSpPr>
          <p:cNvPr id="5" name="Title 4">
            <a:extLst>
              <a:ext uri="{FF2B5EF4-FFF2-40B4-BE49-F238E27FC236}">
                <a16:creationId xmlns="" xmlns:a16="http://schemas.microsoft.com/office/drawing/2014/main" id="{B4DAA7B8-FA44-E94E-9381-070A4EF17127}"/>
              </a:ext>
            </a:extLst>
          </p:cNvPr>
          <p:cNvSpPr>
            <a:spLocks noGrp="1"/>
          </p:cNvSpPr>
          <p:nvPr>
            <p:ph type="title"/>
          </p:nvPr>
        </p:nvSpPr>
        <p:spPr/>
        <p:txBody>
          <a:bodyPr>
            <a:normAutofit/>
          </a:bodyPr>
          <a:lstStyle/>
          <a:p>
            <a:r>
              <a:rPr lang="en-US" sz="2800" dirty="0"/>
              <a:t>Store and Sales Person Plans</a:t>
            </a:r>
          </a:p>
        </p:txBody>
      </p:sp>
      <p:sp>
        <p:nvSpPr>
          <p:cNvPr id="8" name="Footer Placeholder 7">
            <a:extLst>
              <a:ext uri="{FF2B5EF4-FFF2-40B4-BE49-F238E27FC236}">
                <a16:creationId xmlns="" xmlns:a16="http://schemas.microsoft.com/office/drawing/2014/main" id="{14244A0E-9388-9147-B5D6-E507565954C2}"/>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 xmlns:a16="http://schemas.microsoft.com/office/drawing/2014/main" id="{4CFBCA3D-3AFE-E54D-83FE-5C58EDF7770C}"/>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14</a:t>
            </a:fld>
            <a:endParaRPr lang="en-US" altLang="en-US" dirty="0">
              <a:solidFill>
                <a:srgbClr val="A6B727"/>
              </a:solidFill>
            </a:endParaRPr>
          </a:p>
        </p:txBody>
      </p:sp>
      <p:pic>
        <p:nvPicPr>
          <p:cNvPr id="6" name="Picture 5" descr="sales.png">
            <a:extLst>
              <a:ext uri="{FF2B5EF4-FFF2-40B4-BE49-F238E27FC236}">
                <a16:creationId xmlns="" xmlns:a16="http://schemas.microsoft.com/office/drawing/2014/main" id="{8BB65CF1-2CB3-AE42-8456-6D28BC6AB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2870199"/>
            <a:ext cx="4724793" cy="3295317"/>
          </a:xfrm>
          <a:prstGeom prst="rect">
            <a:avLst/>
          </a:prstGeom>
        </p:spPr>
      </p:pic>
    </p:spTree>
    <p:extLst>
      <p:ext uri="{BB962C8B-B14F-4D97-AF65-F5344CB8AC3E}">
        <p14:creationId xmlns:p14="http://schemas.microsoft.com/office/powerpoint/2010/main" val="326138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7" name="Content Placeholder 2"/>
          <p:cNvSpPr txBox="1">
            <a:spLocks/>
          </p:cNvSpPr>
          <p:nvPr/>
        </p:nvSpPr>
        <p:spPr bwMode="auto">
          <a:xfrm>
            <a:off x="4273214" y="1714467"/>
            <a:ext cx="6709611" cy="432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a:buFont typeface="Arial" pitchFamily="34" charset="0"/>
              <a:buChar char="•"/>
            </a:pPr>
            <a:r>
              <a:rPr lang="en-US" kern="0" dirty="0">
                <a:solidFill>
                  <a:srgbClr val="000000"/>
                </a:solidFill>
              </a:rPr>
              <a:t>Covering Expenses by increasing sales 	</a:t>
            </a:r>
            <a:endParaRPr lang="en-US" kern="0" dirty="0" smtClean="0">
              <a:solidFill>
                <a:srgbClr val="000000"/>
              </a:solidFill>
            </a:endParaRPr>
          </a:p>
          <a:p>
            <a:pPr>
              <a:buFont typeface="Arial" pitchFamily="34" charset="0"/>
              <a:buChar char="•"/>
            </a:pPr>
            <a:r>
              <a:rPr lang="en-US" kern="0" dirty="0" smtClean="0">
                <a:solidFill>
                  <a:srgbClr val="000000"/>
                </a:solidFill>
              </a:rPr>
              <a:t>A </a:t>
            </a:r>
            <a:r>
              <a:rPr lang="en-US" kern="0" dirty="0">
                <a:solidFill>
                  <a:srgbClr val="000000"/>
                </a:solidFill>
              </a:rPr>
              <a:t>Better Pricing Model </a:t>
            </a:r>
            <a:endParaRPr lang="en-US" kern="0" dirty="0" smtClean="0">
              <a:solidFill>
                <a:srgbClr val="000000"/>
              </a:solidFill>
            </a:endParaRPr>
          </a:p>
          <a:p>
            <a:pPr>
              <a:buFont typeface="Arial" pitchFamily="34" charset="0"/>
              <a:buChar char="•"/>
            </a:pPr>
            <a:r>
              <a:rPr lang="en-US" kern="0" dirty="0" smtClean="0">
                <a:solidFill>
                  <a:srgbClr val="000000"/>
                </a:solidFill>
              </a:rPr>
              <a:t>More </a:t>
            </a:r>
            <a:r>
              <a:rPr lang="en-US" kern="0" dirty="0">
                <a:solidFill>
                  <a:srgbClr val="000000"/>
                </a:solidFill>
              </a:rPr>
              <a:t>Budget on R &amp; D so that our bikes can be more efficient 	</a:t>
            </a:r>
            <a:endParaRPr lang="en-US" kern="0" dirty="0" smtClean="0">
              <a:solidFill>
                <a:srgbClr val="000000"/>
              </a:solidFill>
            </a:endParaRPr>
          </a:p>
          <a:p>
            <a:pPr>
              <a:buFont typeface="Arial" pitchFamily="34" charset="0"/>
              <a:buChar char="•"/>
            </a:pPr>
            <a:r>
              <a:rPr lang="en-US" kern="0" dirty="0" smtClean="0">
                <a:solidFill>
                  <a:srgbClr val="000000"/>
                </a:solidFill>
              </a:rPr>
              <a:t>Make </a:t>
            </a:r>
            <a:r>
              <a:rPr lang="en-US" kern="0" dirty="0">
                <a:solidFill>
                  <a:srgbClr val="000000"/>
                </a:solidFill>
              </a:rPr>
              <a:t>our EPS strong &amp; </a:t>
            </a:r>
            <a:r>
              <a:rPr lang="en-US" kern="0" dirty="0" smtClean="0">
                <a:solidFill>
                  <a:srgbClr val="000000"/>
                </a:solidFill>
              </a:rPr>
              <a:t>Positive</a:t>
            </a:r>
          </a:p>
          <a:p>
            <a:pPr>
              <a:buFont typeface="Arial" pitchFamily="34" charset="0"/>
              <a:buChar char="•"/>
            </a:pPr>
            <a:r>
              <a:rPr lang="en-US" kern="0" dirty="0" smtClean="0">
                <a:solidFill>
                  <a:srgbClr val="000000"/>
                </a:solidFill>
              </a:rPr>
              <a:t>Hiring </a:t>
            </a:r>
            <a:r>
              <a:rPr lang="en-US" kern="0" dirty="0">
                <a:solidFill>
                  <a:srgbClr val="000000"/>
                </a:solidFill>
              </a:rPr>
              <a:t>staff for better sales</a:t>
            </a:r>
          </a:p>
          <a:p>
            <a:pPr marL="0" indent="0">
              <a:buNone/>
            </a:pPr>
            <a:endParaRPr lang="en-US" kern="0" dirty="0">
              <a:solidFill>
                <a:srgbClr val="000000"/>
              </a:solidFill>
            </a:endParaRPr>
          </a:p>
        </p:txBody>
      </p:sp>
      <p:sp>
        <p:nvSpPr>
          <p:cNvPr id="4" name="Title 3">
            <a:extLst>
              <a:ext uri="{FF2B5EF4-FFF2-40B4-BE49-F238E27FC236}">
                <a16:creationId xmlns="" xmlns:a16="http://schemas.microsoft.com/office/drawing/2014/main" id="{FA280E5C-A6CC-1A42-944F-13A75768FB72}"/>
              </a:ext>
            </a:extLst>
          </p:cNvPr>
          <p:cNvSpPr>
            <a:spLocks noGrp="1"/>
          </p:cNvSpPr>
          <p:nvPr>
            <p:ph type="title"/>
          </p:nvPr>
        </p:nvSpPr>
        <p:spPr/>
        <p:txBody>
          <a:bodyPr>
            <a:normAutofit/>
          </a:bodyPr>
          <a:lstStyle/>
          <a:p>
            <a:r>
              <a:rPr lang="en-US" sz="2800" dirty="0"/>
              <a:t>Financial Strategy</a:t>
            </a:r>
          </a:p>
        </p:txBody>
      </p:sp>
      <p:sp>
        <p:nvSpPr>
          <p:cNvPr id="9" name="Footer Placeholder 8">
            <a:extLst>
              <a:ext uri="{FF2B5EF4-FFF2-40B4-BE49-F238E27FC236}">
                <a16:creationId xmlns="" xmlns:a16="http://schemas.microsoft.com/office/drawing/2014/main" id="{053FB3FC-E075-5542-A43B-75782158743E}"/>
              </a:ext>
            </a:extLst>
          </p:cNvPr>
          <p:cNvSpPr>
            <a:spLocks noGrp="1"/>
          </p:cNvSpPr>
          <p:nvPr>
            <p:ph type="ftr" sz="quarter" idx="11"/>
          </p:nvPr>
        </p:nvSpPr>
        <p:spPr/>
        <p:txBody>
          <a:bodyPr/>
          <a:lstStyle/>
          <a:p>
            <a:pPr>
              <a:defRPr/>
            </a:pPr>
            <a:endParaRPr lang="en-US" dirty="0">
              <a:solidFill>
                <a:srgbClr val="A6B727"/>
              </a:solidFill>
            </a:endParaRPr>
          </a:p>
        </p:txBody>
      </p:sp>
      <p:sp>
        <p:nvSpPr>
          <p:cNvPr id="10" name="Slide Number Placeholder 9">
            <a:extLst>
              <a:ext uri="{FF2B5EF4-FFF2-40B4-BE49-F238E27FC236}">
                <a16:creationId xmlns="" xmlns:a16="http://schemas.microsoft.com/office/drawing/2014/main" id="{9224F0DD-53EB-AE4A-A8AA-21BF5287A026}"/>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15</a:t>
            </a:fld>
            <a:endParaRPr lang="en-US" altLang="en-US" dirty="0">
              <a:solidFill>
                <a:srgbClr val="A6B727"/>
              </a:solidFill>
            </a:endParaRPr>
          </a:p>
        </p:txBody>
      </p:sp>
      <p:pic>
        <p:nvPicPr>
          <p:cNvPr id="8" name="Picture 1">
            <a:extLst>
              <a:ext uri="{FF2B5EF4-FFF2-40B4-BE49-F238E27FC236}">
                <a16:creationId xmlns="" xmlns:a16="http://schemas.microsoft.com/office/drawing/2014/main" id="{C95EA488-F1B8-FD4A-83D6-D4E38F7FE8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19" y="4000407"/>
            <a:ext cx="2025634" cy="1905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236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64718800"/>
              </p:ext>
            </p:extLst>
          </p:nvPr>
        </p:nvGraphicFramePr>
        <p:xfrm>
          <a:off x="1755842" y="2623066"/>
          <a:ext cx="6734019" cy="1752601"/>
        </p:xfrm>
        <a:graphic>
          <a:graphicData uri="http://schemas.openxmlformats.org/drawingml/2006/table">
            <a:tbl>
              <a:tblPr firstRow="1" bandRow="1">
                <a:tableStyleId>{69CF1AB2-1976-4502-BF36-3FF5EA218861}</a:tableStyleId>
              </a:tblPr>
              <a:tblGrid>
                <a:gridCol w="2036630">
                  <a:extLst>
                    <a:ext uri="{9D8B030D-6E8A-4147-A177-3AD203B41FA5}">
                      <a16:colId xmlns="" xmlns:a16="http://schemas.microsoft.com/office/drawing/2014/main" val="20000"/>
                    </a:ext>
                  </a:extLst>
                </a:gridCol>
                <a:gridCol w="1149709">
                  <a:extLst>
                    <a:ext uri="{9D8B030D-6E8A-4147-A177-3AD203B41FA5}">
                      <a16:colId xmlns="" xmlns:a16="http://schemas.microsoft.com/office/drawing/2014/main" val="20001"/>
                    </a:ext>
                  </a:extLst>
                </a:gridCol>
                <a:gridCol w="1642443">
                  <a:extLst>
                    <a:ext uri="{9D8B030D-6E8A-4147-A177-3AD203B41FA5}">
                      <a16:colId xmlns="" xmlns:a16="http://schemas.microsoft.com/office/drawing/2014/main" val="20002"/>
                    </a:ext>
                  </a:extLst>
                </a:gridCol>
                <a:gridCol w="1905237">
                  <a:extLst>
                    <a:ext uri="{9D8B030D-6E8A-4147-A177-3AD203B41FA5}">
                      <a16:colId xmlns="" xmlns:a16="http://schemas.microsoft.com/office/drawing/2014/main" val="20004"/>
                    </a:ext>
                  </a:extLst>
                </a:gridCol>
              </a:tblGrid>
              <a:tr h="1097622">
                <a:tc>
                  <a:txBody>
                    <a:bodyPr/>
                    <a:lstStyle/>
                    <a:p>
                      <a:pPr algn="ctr" rtl="0" fontAlgn="b"/>
                      <a:r>
                        <a:rPr lang="en-US" sz="2000" u="none" strike="noStrike" dirty="0">
                          <a:effectLst/>
                        </a:rPr>
                        <a:t>Total Investment Requested</a:t>
                      </a:r>
                      <a:endParaRPr lang="en-US" sz="20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2000" u="none" strike="noStrike" dirty="0">
                          <a:effectLst/>
                        </a:rPr>
                        <a:t>Per Share</a:t>
                      </a:r>
                      <a:endParaRPr lang="en-US" sz="20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2000" u="none" strike="noStrike" dirty="0">
                          <a:effectLst/>
                        </a:rPr>
                        <a:t>Number of Shares</a:t>
                      </a:r>
                      <a:endParaRPr lang="en-US" sz="20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2000" u="none" strike="noStrike" dirty="0">
                          <a:effectLst/>
                        </a:rPr>
                        <a:t>Return on Investment</a:t>
                      </a:r>
                      <a:endParaRPr lang="en-US" sz="2000" b="0" i="0" u="none" strike="noStrike" dirty="0">
                        <a:solidFill>
                          <a:srgbClr val="000000"/>
                        </a:solidFill>
                        <a:effectLst/>
                        <a:latin typeface="Arial Rounded MT Bold"/>
                      </a:endParaRPr>
                    </a:p>
                  </a:txBody>
                  <a:tcPr marL="9525" marR="9525" marT="9525" marB="0" anchor="ctr"/>
                </a:tc>
                <a:extLst>
                  <a:ext uri="{0D108BD9-81ED-4DB2-BD59-A6C34878D82A}">
                    <a16:rowId xmlns="" xmlns:a16="http://schemas.microsoft.com/office/drawing/2014/main" val="10000"/>
                  </a:ext>
                </a:extLst>
              </a:tr>
              <a:tr h="654979">
                <a:tc>
                  <a:txBody>
                    <a:bodyPr/>
                    <a:lstStyle/>
                    <a:p>
                      <a:pPr algn="ctr" rtl="0" fontAlgn="b"/>
                      <a:r>
                        <a:rPr lang="en-US" sz="1600" u="none" strike="noStrike" dirty="0" smtClean="0">
                          <a:effectLst/>
                        </a:rPr>
                        <a:t>$2,500,000 </a:t>
                      </a:r>
                      <a:endParaRPr lang="en-US" sz="16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1600" u="none" strike="noStrike" dirty="0" smtClean="0">
                          <a:effectLst/>
                        </a:rPr>
                        <a:t>$120</a:t>
                      </a:r>
                      <a:endParaRPr lang="en-US" sz="16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1600" u="none" strike="noStrike" dirty="0" smtClean="0">
                          <a:effectLst/>
                        </a:rPr>
                        <a:t>20833</a:t>
                      </a:r>
                      <a:endParaRPr lang="en-US" sz="16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1600" u="none" strike="noStrike" smtClean="0">
                          <a:effectLst/>
                        </a:rPr>
                        <a:t>567%</a:t>
                      </a:r>
                      <a:endParaRPr lang="en-US" sz="1600" b="0" i="0" u="none" strike="noStrike" dirty="0">
                        <a:solidFill>
                          <a:srgbClr val="000000"/>
                        </a:solidFill>
                        <a:effectLst/>
                        <a:latin typeface="Arial Rounded MT Bold"/>
                      </a:endParaRPr>
                    </a:p>
                  </a:txBody>
                  <a:tcPr marL="9525" marR="9525" marT="9525" marB="0" anchor="ctr"/>
                </a:tc>
                <a:extLst>
                  <a:ext uri="{0D108BD9-81ED-4DB2-BD59-A6C34878D82A}">
                    <a16:rowId xmlns="" xmlns:a16="http://schemas.microsoft.com/office/drawing/2014/main" val="10001"/>
                  </a:ext>
                </a:extLst>
              </a:tr>
            </a:tbl>
          </a:graphicData>
        </a:graphic>
      </p:graphicFrame>
      <p:sp>
        <p:nvSpPr>
          <p:cNvPr id="5" name="Title 4">
            <a:extLst>
              <a:ext uri="{FF2B5EF4-FFF2-40B4-BE49-F238E27FC236}">
                <a16:creationId xmlns="" xmlns:a16="http://schemas.microsoft.com/office/drawing/2014/main" id="{14F6730B-71EB-1048-9B1A-0566F6D9835E}"/>
              </a:ext>
            </a:extLst>
          </p:cNvPr>
          <p:cNvSpPr>
            <a:spLocks noGrp="1"/>
          </p:cNvSpPr>
          <p:nvPr>
            <p:ph type="title"/>
          </p:nvPr>
        </p:nvSpPr>
        <p:spPr/>
        <p:txBody>
          <a:bodyPr>
            <a:normAutofit/>
          </a:bodyPr>
          <a:lstStyle/>
          <a:p>
            <a:r>
              <a:rPr lang="en-US" sz="2800" dirty="0"/>
              <a:t>Projected Return on Investment</a:t>
            </a:r>
          </a:p>
        </p:txBody>
      </p:sp>
      <p:sp>
        <p:nvSpPr>
          <p:cNvPr id="9" name="Footer Placeholder 8">
            <a:extLst>
              <a:ext uri="{FF2B5EF4-FFF2-40B4-BE49-F238E27FC236}">
                <a16:creationId xmlns="" xmlns:a16="http://schemas.microsoft.com/office/drawing/2014/main" id="{1584847F-4C75-E641-B0A2-D9B6D896D8B3}"/>
              </a:ext>
            </a:extLst>
          </p:cNvPr>
          <p:cNvSpPr>
            <a:spLocks noGrp="1"/>
          </p:cNvSpPr>
          <p:nvPr>
            <p:ph type="ftr" sz="quarter" idx="11"/>
          </p:nvPr>
        </p:nvSpPr>
        <p:spPr/>
        <p:txBody>
          <a:bodyPr/>
          <a:lstStyle/>
          <a:p>
            <a:pPr>
              <a:defRPr/>
            </a:pPr>
            <a:endParaRPr lang="en-US" dirty="0">
              <a:solidFill>
                <a:srgbClr val="A6B727"/>
              </a:solidFill>
            </a:endParaRPr>
          </a:p>
        </p:txBody>
      </p:sp>
      <p:sp>
        <p:nvSpPr>
          <p:cNvPr id="10" name="Slide Number Placeholder 9">
            <a:extLst>
              <a:ext uri="{FF2B5EF4-FFF2-40B4-BE49-F238E27FC236}">
                <a16:creationId xmlns="" xmlns:a16="http://schemas.microsoft.com/office/drawing/2014/main" id="{CABFD6E0-9699-4E46-9920-DF964AE638DA}"/>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16</a:t>
            </a:fld>
            <a:endParaRPr lang="en-US" altLang="en-US" dirty="0">
              <a:solidFill>
                <a:srgbClr val="A6B727"/>
              </a:solidFill>
            </a:endParaRPr>
          </a:p>
        </p:txBody>
      </p:sp>
    </p:spTree>
    <p:extLst>
      <p:ext uri="{BB962C8B-B14F-4D97-AF65-F5344CB8AC3E}">
        <p14:creationId xmlns:p14="http://schemas.microsoft.com/office/powerpoint/2010/main" val="128349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132" y="3727568"/>
            <a:ext cx="7621736" cy="1905434"/>
          </a:xfrm>
          <a:prstGeom prst="rect">
            <a:avLst/>
          </a:prstGeom>
        </p:spPr>
      </p:pic>
      <p:sp>
        <p:nvSpPr>
          <p:cNvPr id="6" name="Title 5">
            <a:extLst>
              <a:ext uri="{FF2B5EF4-FFF2-40B4-BE49-F238E27FC236}">
                <a16:creationId xmlns="" xmlns:a16="http://schemas.microsoft.com/office/drawing/2014/main" id="{D951A266-C0B4-5644-BBC7-08D3873DDAEF}"/>
              </a:ext>
            </a:extLst>
          </p:cNvPr>
          <p:cNvSpPr>
            <a:spLocks noGrp="1"/>
          </p:cNvSpPr>
          <p:nvPr>
            <p:ph type="title"/>
          </p:nvPr>
        </p:nvSpPr>
        <p:spPr/>
        <p:txBody>
          <a:bodyPr>
            <a:normAutofit/>
          </a:bodyPr>
          <a:lstStyle/>
          <a:p>
            <a:r>
              <a:rPr lang="en-US" sz="2800" dirty="0"/>
              <a:t>Team Name</a:t>
            </a:r>
          </a:p>
        </p:txBody>
      </p:sp>
      <p:sp>
        <p:nvSpPr>
          <p:cNvPr id="10" name="Footer Placeholder 9">
            <a:extLst>
              <a:ext uri="{FF2B5EF4-FFF2-40B4-BE49-F238E27FC236}">
                <a16:creationId xmlns="" xmlns:a16="http://schemas.microsoft.com/office/drawing/2014/main" id="{D9F66B2C-81F7-2A45-8991-CB49D47BCFEC}"/>
              </a:ext>
            </a:extLst>
          </p:cNvPr>
          <p:cNvSpPr>
            <a:spLocks noGrp="1"/>
          </p:cNvSpPr>
          <p:nvPr>
            <p:ph type="ftr" sz="quarter" idx="11"/>
          </p:nvPr>
        </p:nvSpPr>
        <p:spPr>
          <a:xfrm>
            <a:off x="0" y="6010275"/>
            <a:ext cx="12192000" cy="365125"/>
          </a:xfrm>
        </p:spPr>
        <p:txBody>
          <a:bodyPr/>
          <a:lstStyle/>
          <a:p>
            <a:pPr>
              <a:defRPr/>
            </a:pPr>
            <a:r>
              <a:rPr lang="en-US" sz="4400" dirty="0" smtClean="0">
                <a:solidFill>
                  <a:srgbClr val="A6B727"/>
                </a:solidFill>
              </a:rPr>
              <a:t>VINTAGE LTD</a:t>
            </a:r>
            <a:endParaRPr lang="en-US" sz="4400" dirty="0">
              <a:solidFill>
                <a:srgbClr val="A6B727"/>
              </a:solidFill>
            </a:endParaRPr>
          </a:p>
        </p:txBody>
      </p:sp>
      <p:sp>
        <p:nvSpPr>
          <p:cNvPr id="11" name="Slide Number Placeholder 10">
            <a:extLst>
              <a:ext uri="{FF2B5EF4-FFF2-40B4-BE49-F238E27FC236}">
                <a16:creationId xmlns="" xmlns:a16="http://schemas.microsoft.com/office/drawing/2014/main" id="{8EF9E78A-5F22-194C-8873-A5CDA7215AFA}"/>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3</a:t>
            </a:fld>
            <a:endParaRPr lang="en-US" altLang="en-US" dirty="0">
              <a:solidFill>
                <a:srgbClr val="A6B727"/>
              </a:solidFill>
            </a:endParaRPr>
          </a:p>
        </p:txBody>
      </p:sp>
    </p:spTree>
    <p:extLst>
      <p:ext uri="{BB962C8B-B14F-4D97-AF65-F5344CB8AC3E}">
        <p14:creationId xmlns:p14="http://schemas.microsoft.com/office/powerpoint/2010/main" val="277787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4000" y="1600200"/>
            <a:ext cx="11620500" cy="5078313"/>
          </a:xfrm>
          <a:prstGeom prst="rect">
            <a:avLst/>
          </a:prstGeom>
        </p:spPr>
        <p:txBody>
          <a:bodyPr wrap="square">
            <a:spAutoFit/>
          </a:bodyPr>
          <a:lstStyle/>
          <a:p>
            <a:pPr>
              <a:lnSpc>
                <a:spcPct val="200000"/>
              </a:lnSpc>
            </a:pPr>
            <a:r>
              <a:rPr lang="en-US" sz="2400" b="1" dirty="0" smtClean="0">
                <a:solidFill>
                  <a:srgbClr val="000000"/>
                </a:solidFill>
                <a:latin typeface="Calibri" panose="020F0502020204030204" pitchFamily="34" charset="0"/>
              </a:rPr>
              <a:t>Member Name                        Primary role                     Secondary role</a:t>
            </a:r>
          </a:p>
          <a:p>
            <a:pPr marL="457200" indent="-457200">
              <a:lnSpc>
                <a:spcPct val="200000"/>
              </a:lnSpc>
              <a:buAutoNum type="arabicPeriod"/>
            </a:pPr>
            <a:r>
              <a:rPr lang="en-US" sz="2000" dirty="0" smtClean="0">
                <a:solidFill>
                  <a:srgbClr val="000000"/>
                </a:solidFill>
                <a:latin typeface="Calibri" panose="020F0502020204030204" pitchFamily="34" charset="0"/>
              </a:rPr>
              <a:t>Kush Jain                 President- Overall Leadership              Accounting  &amp; Finance</a:t>
            </a:r>
          </a:p>
          <a:p>
            <a:pPr marL="457200" indent="-457200">
              <a:lnSpc>
                <a:spcPct val="200000"/>
              </a:lnSpc>
              <a:buAutoNum type="arabicPeriod" startAt="2"/>
            </a:pPr>
            <a:r>
              <a:rPr lang="en-US" sz="2000" dirty="0" err="1" smtClean="0">
                <a:solidFill>
                  <a:srgbClr val="000000"/>
                </a:solidFill>
                <a:latin typeface="Calibri" panose="020F0502020204030204" pitchFamily="34" charset="0"/>
              </a:rPr>
              <a:t>Pallav</a:t>
            </a:r>
            <a:r>
              <a:rPr lang="en-US" sz="2000" dirty="0" smtClean="0">
                <a:solidFill>
                  <a:srgbClr val="000000"/>
                </a:solidFill>
                <a:latin typeface="Calibri" panose="020F0502020204030204" pitchFamily="34" charset="0"/>
              </a:rPr>
              <a:t> </a:t>
            </a:r>
            <a:r>
              <a:rPr lang="en-US" sz="2000" dirty="0" err="1" smtClean="0">
                <a:solidFill>
                  <a:srgbClr val="000000"/>
                </a:solidFill>
                <a:latin typeface="Calibri" panose="020F0502020204030204" pitchFamily="34" charset="0"/>
              </a:rPr>
              <a:t>Pathak</a:t>
            </a:r>
            <a:r>
              <a:rPr lang="en-US" sz="2000" dirty="0" smtClean="0">
                <a:solidFill>
                  <a:srgbClr val="000000"/>
                </a:solidFill>
                <a:latin typeface="Calibri" panose="020F0502020204030204" pitchFamily="34" charset="0"/>
              </a:rPr>
              <a:t>               VP – Manufacturing                          VP – Accounting &amp; Finance</a:t>
            </a:r>
          </a:p>
          <a:p>
            <a:pPr marL="457200" indent="-457200">
              <a:lnSpc>
                <a:spcPct val="200000"/>
              </a:lnSpc>
              <a:buAutoNum type="arabicPeriod" startAt="3"/>
            </a:pPr>
            <a:r>
              <a:rPr lang="en-US" sz="2000" dirty="0" err="1" smtClean="0">
                <a:solidFill>
                  <a:srgbClr val="000000"/>
                </a:solidFill>
                <a:latin typeface="Calibri" panose="020F0502020204030204" pitchFamily="34" charset="0"/>
              </a:rPr>
              <a:t>Reet</a:t>
            </a:r>
            <a:r>
              <a:rPr lang="en-US" sz="2000" dirty="0" smtClean="0">
                <a:solidFill>
                  <a:srgbClr val="000000"/>
                </a:solidFill>
                <a:latin typeface="Calibri" panose="020F0502020204030204" pitchFamily="34" charset="0"/>
              </a:rPr>
              <a:t> </a:t>
            </a:r>
            <a:r>
              <a:rPr lang="en-US" sz="2000" dirty="0" err="1" smtClean="0">
                <a:solidFill>
                  <a:srgbClr val="000000"/>
                </a:solidFill>
                <a:latin typeface="Calibri" panose="020F0502020204030204" pitchFamily="34" charset="0"/>
              </a:rPr>
              <a:t>Veerwani</a:t>
            </a:r>
            <a:r>
              <a:rPr lang="en-US" sz="2000" dirty="0" smtClean="0">
                <a:solidFill>
                  <a:srgbClr val="000000"/>
                </a:solidFill>
                <a:latin typeface="Calibri" panose="020F0502020204030204" pitchFamily="34" charset="0"/>
              </a:rPr>
              <a:t>             VP – Human Resources                    VP – Marketing</a:t>
            </a:r>
          </a:p>
          <a:p>
            <a:pPr marL="457200" indent="-457200">
              <a:lnSpc>
                <a:spcPct val="200000"/>
              </a:lnSpc>
              <a:buAutoNum type="arabicPeriod" startAt="3"/>
            </a:pPr>
            <a:r>
              <a:rPr lang="en-US" sz="2000" dirty="0" err="1" smtClean="0">
                <a:solidFill>
                  <a:srgbClr val="000000"/>
                </a:solidFill>
                <a:latin typeface="Calibri" panose="020F0502020204030204" pitchFamily="34" charset="0"/>
              </a:rPr>
              <a:t>Tanishka</a:t>
            </a:r>
            <a:r>
              <a:rPr lang="en-US" sz="2000" dirty="0" smtClean="0">
                <a:solidFill>
                  <a:srgbClr val="000000"/>
                </a:solidFill>
                <a:latin typeface="Calibri" panose="020F0502020204030204" pitchFamily="34" charset="0"/>
              </a:rPr>
              <a:t> </a:t>
            </a:r>
            <a:r>
              <a:rPr lang="en-US" sz="2000" dirty="0" err="1" smtClean="0">
                <a:solidFill>
                  <a:srgbClr val="000000"/>
                </a:solidFill>
                <a:latin typeface="Calibri" panose="020F0502020204030204" pitchFamily="34" charset="0"/>
              </a:rPr>
              <a:t>Khaire</a:t>
            </a:r>
            <a:r>
              <a:rPr lang="en-US" sz="2000" dirty="0" smtClean="0">
                <a:solidFill>
                  <a:srgbClr val="000000"/>
                </a:solidFill>
                <a:latin typeface="Calibri" panose="020F0502020204030204" pitchFamily="34" charset="0"/>
              </a:rPr>
              <a:t>           VP – Accounting &amp; Finance              VP – Business Analytics</a:t>
            </a:r>
          </a:p>
          <a:p>
            <a:pPr marL="457200" indent="-457200">
              <a:lnSpc>
                <a:spcPct val="200000"/>
              </a:lnSpc>
              <a:buAutoNum type="arabicPeriod" startAt="5"/>
            </a:pPr>
            <a:r>
              <a:rPr lang="en-US" sz="2000" dirty="0" err="1" smtClean="0">
                <a:solidFill>
                  <a:srgbClr val="000000"/>
                </a:solidFill>
                <a:latin typeface="Calibri" panose="020F0502020204030204" pitchFamily="34" charset="0"/>
              </a:rPr>
              <a:t>Yashraj</a:t>
            </a:r>
            <a:r>
              <a:rPr lang="en-US" sz="2000" dirty="0" smtClean="0">
                <a:solidFill>
                  <a:srgbClr val="000000"/>
                </a:solidFill>
                <a:latin typeface="Calibri" panose="020F0502020204030204" pitchFamily="34" charset="0"/>
              </a:rPr>
              <a:t> </a:t>
            </a:r>
            <a:r>
              <a:rPr lang="en-US" sz="2000" dirty="0" err="1" smtClean="0">
                <a:solidFill>
                  <a:srgbClr val="000000"/>
                </a:solidFill>
                <a:latin typeface="Calibri" panose="020F0502020204030204" pitchFamily="34" charset="0"/>
              </a:rPr>
              <a:t>Madhrani</a:t>
            </a:r>
            <a:r>
              <a:rPr lang="en-US" sz="2000" dirty="0" smtClean="0">
                <a:solidFill>
                  <a:srgbClr val="000000"/>
                </a:solidFill>
                <a:latin typeface="Calibri" panose="020F0502020204030204" pitchFamily="34" charset="0"/>
              </a:rPr>
              <a:t>        VP – Marketing                                  VP – Sales Management</a:t>
            </a:r>
          </a:p>
          <a:p>
            <a:pPr marL="457200" indent="-457200">
              <a:lnSpc>
                <a:spcPct val="200000"/>
              </a:lnSpc>
              <a:buAutoNum type="arabicPeriod" startAt="5"/>
            </a:pPr>
            <a:r>
              <a:rPr lang="en-US" sz="2000" dirty="0" err="1" smtClean="0">
                <a:solidFill>
                  <a:srgbClr val="000000"/>
                </a:solidFill>
                <a:latin typeface="Calibri" panose="020F0502020204030204" pitchFamily="34" charset="0"/>
              </a:rPr>
              <a:t>Shubham</a:t>
            </a:r>
            <a:r>
              <a:rPr lang="en-US" sz="2000" dirty="0" smtClean="0">
                <a:solidFill>
                  <a:srgbClr val="000000"/>
                </a:solidFill>
                <a:latin typeface="Calibri" panose="020F0502020204030204" pitchFamily="34" charset="0"/>
              </a:rPr>
              <a:t> Kumar         VP – Business Analytics                    VP – Sales Management      </a:t>
            </a:r>
            <a:endParaRPr lang="en-US" sz="2000" dirty="0">
              <a:solidFill>
                <a:srgbClr val="000000"/>
              </a:solidFill>
              <a:latin typeface="Calibri" panose="020F0502020204030204" pitchFamily="34" charset="0"/>
            </a:endParaRPr>
          </a:p>
          <a:p>
            <a:pPr algn="ctr">
              <a:lnSpc>
                <a:spcPct val="200000"/>
              </a:lnSpc>
            </a:pPr>
            <a:r>
              <a:rPr lang="en-US" dirty="0" smtClean="0">
                <a:solidFill>
                  <a:srgbClr val="000000"/>
                </a:solidFill>
                <a:latin typeface="Calibri" panose="020F0502020204030204" pitchFamily="34" charset="0"/>
              </a:rPr>
              <a:t>  </a:t>
            </a:r>
            <a:endParaRPr lang="en-US" dirty="0">
              <a:solidFill>
                <a:srgbClr val="000000"/>
              </a:solidFill>
              <a:latin typeface="Calibri" panose="020F0502020204030204" pitchFamily="34" charset="0"/>
            </a:endParaRPr>
          </a:p>
        </p:txBody>
      </p:sp>
      <p:sp>
        <p:nvSpPr>
          <p:cNvPr id="2" name="Title 1"/>
          <p:cNvSpPr>
            <a:spLocks noGrp="1"/>
          </p:cNvSpPr>
          <p:nvPr>
            <p:ph type="title"/>
          </p:nvPr>
        </p:nvSpPr>
        <p:spPr>
          <a:xfrm>
            <a:off x="0" y="0"/>
            <a:ext cx="12192000" cy="1356360"/>
          </a:xfrm>
          <a:prstGeom prst="rect">
            <a:avLst/>
          </a:prstGeom>
        </p:spPr>
        <p:txBody>
          <a:bodyPr>
            <a:normAutofit/>
          </a:bodyPr>
          <a:lstStyle/>
          <a:p>
            <a:r>
              <a:rPr lang="en-US" sz="2800" dirty="0"/>
              <a:t>Team Members</a:t>
            </a:r>
          </a:p>
        </p:txBody>
      </p:sp>
      <p:sp>
        <p:nvSpPr>
          <p:cNvPr id="6" name="Footer Placeholder 5">
            <a:extLst>
              <a:ext uri="{FF2B5EF4-FFF2-40B4-BE49-F238E27FC236}">
                <a16:creationId xmlns="" xmlns:a16="http://schemas.microsoft.com/office/drawing/2014/main" id="{DE83AAA4-2B63-2E40-AF59-22F08485FB05}"/>
              </a:ext>
            </a:extLst>
          </p:cNvPr>
          <p:cNvSpPr>
            <a:spLocks noGrp="1"/>
          </p:cNvSpPr>
          <p:nvPr>
            <p:ph type="ftr" sz="quarter" idx="11"/>
          </p:nvPr>
        </p:nvSpPr>
        <p:spPr/>
        <p:txBody>
          <a:bodyPr/>
          <a:lstStyle/>
          <a:p>
            <a:pPr>
              <a:defRPr/>
            </a:pPr>
            <a:endParaRPr lang="en-US" dirty="0">
              <a:solidFill>
                <a:srgbClr val="A6B727"/>
              </a:solidFill>
            </a:endParaRPr>
          </a:p>
        </p:txBody>
      </p:sp>
      <p:sp>
        <p:nvSpPr>
          <p:cNvPr id="7" name="Slide Number Placeholder 6">
            <a:extLst>
              <a:ext uri="{FF2B5EF4-FFF2-40B4-BE49-F238E27FC236}">
                <a16:creationId xmlns="" xmlns:a16="http://schemas.microsoft.com/office/drawing/2014/main" id="{5AF49464-FB5F-CB4D-9B4D-B8ACE5D51AC5}"/>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4</a:t>
            </a:fld>
            <a:endParaRPr lang="en-US" altLang="en-US" dirty="0">
              <a:solidFill>
                <a:srgbClr val="A6B727"/>
              </a:solidFill>
            </a:endParaRPr>
          </a:p>
        </p:txBody>
      </p:sp>
    </p:spTree>
    <p:extLst>
      <p:ext uri="{BB962C8B-B14F-4D97-AF65-F5344CB8AC3E}">
        <p14:creationId xmlns:p14="http://schemas.microsoft.com/office/powerpoint/2010/main" val="333527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8900" y="1617377"/>
            <a:ext cx="6096000" cy="2308324"/>
          </a:xfrm>
          <a:prstGeom prst="rect">
            <a:avLst/>
          </a:prstGeom>
        </p:spPr>
        <p:txBody>
          <a:bodyPr wrap="square">
            <a:spAutoFit/>
          </a:bodyPr>
          <a:lstStyle/>
          <a:p>
            <a:pPr algn="ctr"/>
            <a:r>
              <a:rPr lang="en-US" sz="2400" b="1" u="sng" dirty="0">
                <a:solidFill>
                  <a:srgbClr val="000000"/>
                </a:solidFill>
                <a:latin typeface="Calibri" panose="020F0502020204030204" pitchFamily="34" charset="0"/>
              </a:rPr>
              <a:t>Mission Statement</a:t>
            </a:r>
          </a:p>
          <a:p>
            <a:pPr algn="ctr"/>
            <a:r>
              <a:rPr lang="en-US" sz="2000" dirty="0">
                <a:solidFill>
                  <a:srgbClr val="000000"/>
                </a:solidFill>
                <a:latin typeface="Calibri" panose="020F0502020204030204" pitchFamily="34" charset="0"/>
              </a:rPr>
              <a:t>Our mission is to ensure that our customers have access to the best bikes and accessories, to help them to get the most out of their cycling experience. </a:t>
            </a:r>
            <a:r>
              <a:rPr lang="en-US" sz="2000" dirty="0" smtClean="0">
                <a:solidFill>
                  <a:srgbClr val="000000"/>
                </a:solidFill>
                <a:latin typeface="Calibri" panose="020F0502020204030204" pitchFamily="34" charset="0"/>
              </a:rPr>
              <a:t>We </a:t>
            </a:r>
            <a:r>
              <a:rPr lang="en-US" sz="2000" dirty="0">
                <a:solidFill>
                  <a:srgbClr val="000000"/>
                </a:solidFill>
                <a:latin typeface="Calibri" panose="020F0502020204030204" pitchFamily="34" charset="0"/>
              </a:rPr>
              <a:t>want to create an environment where everyone can feel comfortable and safe while biking, and we will always strive to provide the best products and advice that we can.</a:t>
            </a:r>
          </a:p>
        </p:txBody>
      </p:sp>
      <p:sp>
        <p:nvSpPr>
          <p:cNvPr id="3" name="Title 2"/>
          <p:cNvSpPr>
            <a:spLocks noGrp="1"/>
          </p:cNvSpPr>
          <p:nvPr>
            <p:ph type="title"/>
          </p:nvPr>
        </p:nvSpPr>
        <p:spPr>
          <a:xfrm>
            <a:off x="0" y="0"/>
            <a:ext cx="12192000" cy="1325563"/>
          </a:xfrm>
          <a:prstGeom prst="rect">
            <a:avLst/>
          </a:prstGeom>
        </p:spPr>
        <p:txBody>
          <a:bodyPr>
            <a:normAutofit/>
          </a:bodyPr>
          <a:lstStyle/>
          <a:p>
            <a:r>
              <a:rPr lang="en-US" sz="2800" dirty="0"/>
              <a:t>Mission Statement and Objectives</a:t>
            </a:r>
          </a:p>
        </p:txBody>
      </p:sp>
      <p:sp>
        <p:nvSpPr>
          <p:cNvPr id="9" name="Rectangle 8"/>
          <p:cNvSpPr/>
          <p:nvPr/>
        </p:nvSpPr>
        <p:spPr>
          <a:xfrm>
            <a:off x="165100" y="3938638"/>
            <a:ext cx="6019800" cy="2308324"/>
          </a:xfrm>
          <a:prstGeom prst="rect">
            <a:avLst/>
          </a:prstGeom>
        </p:spPr>
        <p:txBody>
          <a:bodyPr wrap="square">
            <a:spAutoFit/>
          </a:bodyPr>
          <a:lstStyle/>
          <a:p>
            <a:pPr algn="ctr"/>
            <a:r>
              <a:rPr lang="en-US" sz="2400" b="1" u="sng" dirty="0">
                <a:solidFill>
                  <a:srgbClr val="000000"/>
                </a:solidFill>
                <a:latin typeface="Calibri" panose="020F0502020204030204" pitchFamily="34" charset="0"/>
              </a:rPr>
              <a:t>Objectives</a:t>
            </a:r>
            <a:endParaRPr lang="en-US" sz="2400" dirty="0">
              <a:solidFill>
                <a:srgbClr val="000000"/>
              </a:solidFill>
              <a:latin typeface="Calibri" panose="020F0502020204030204" pitchFamily="34" charset="0"/>
            </a:endParaRPr>
          </a:p>
          <a:p>
            <a:pPr algn="ctr"/>
            <a:r>
              <a:rPr lang="en-US" dirty="0">
                <a:solidFill>
                  <a:srgbClr val="000000"/>
                </a:solidFill>
                <a:latin typeface="Calibri" panose="020F0502020204030204" pitchFamily="34" charset="0"/>
              </a:rPr>
              <a:t> </a:t>
            </a:r>
            <a:r>
              <a:rPr lang="en-US" sz="2000" dirty="0">
                <a:solidFill>
                  <a:srgbClr val="000000"/>
                </a:solidFill>
                <a:latin typeface="Calibri" panose="020F0502020204030204" pitchFamily="34" charset="0"/>
              </a:rPr>
              <a:t>We are committed to offering a comprehensive range of bikes and accessories that are designed to help people get the most out of their biking experience. We will strive to provide our customers with the best quality products, and ensure that they are always able to get the support and advice they need.</a:t>
            </a:r>
          </a:p>
        </p:txBody>
      </p:sp>
      <p:sp>
        <p:nvSpPr>
          <p:cNvPr id="10" name="Footer Placeholder 9">
            <a:extLst>
              <a:ext uri="{FF2B5EF4-FFF2-40B4-BE49-F238E27FC236}">
                <a16:creationId xmlns="" xmlns:a16="http://schemas.microsoft.com/office/drawing/2014/main" id="{07E2EBE2-E7FB-014B-9CCD-ED4FC3ED3B2D}"/>
              </a:ext>
            </a:extLst>
          </p:cNvPr>
          <p:cNvSpPr>
            <a:spLocks noGrp="1"/>
          </p:cNvSpPr>
          <p:nvPr>
            <p:ph type="ftr" sz="quarter" idx="11"/>
          </p:nvPr>
        </p:nvSpPr>
        <p:spPr/>
        <p:txBody>
          <a:bodyPr/>
          <a:lstStyle/>
          <a:p>
            <a:pPr>
              <a:defRPr/>
            </a:pPr>
            <a:endParaRPr lang="en-US" dirty="0">
              <a:solidFill>
                <a:srgbClr val="A6B727"/>
              </a:solidFill>
            </a:endParaRPr>
          </a:p>
        </p:txBody>
      </p:sp>
      <p:sp>
        <p:nvSpPr>
          <p:cNvPr id="11" name="Slide Number Placeholder 10">
            <a:extLst>
              <a:ext uri="{FF2B5EF4-FFF2-40B4-BE49-F238E27FC236}">
                <a16:creationId xmlns="" xmlns:a16="http://schemas.microsoft.com/office/drawing/2014/main" id="{F6E5B765-0819-0349-A703-FE72A937C239}"/>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5</a:t>
            </a:fld>
            <a:endParaRPr lang="en-US" altLang="en-US" dirty="0">
              <a:solidFill>
                <a:srgbClr val="A6B727"/>
              </a:solidFill>
            </a:endParaRPr>
          </a:p>
        </p:txBody>
      </p:sp>
      <p:pic>
        <p:nvPicPr>
          <p:cNvPr id="7" name="Picture 6" descr="agenda.png">
            <a:extLst>
              <a:ext uri="{FF2B5EF4-FFF2-40B4-BE49-F238E27FC236}">
                <a16:creationId xmlns="" xmlns:a16="http://schemas.microsoft.com/office/drawing/2014/main" id="{A8C470A0-1819-0A40-B7AA-5565E1D94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65175">
            <a:off x="6528467" y="2270265"/>
            <a:ext cx="4566655" cy="3277906"/>
          </a:xfrm>
          <a:prstGeom prst="rect">
            <a:avLst/>
          </a:prstGeom>
        </p:spPr>
      </p:pic>
    </p:spTree>
    <p:extLst>
      <p:ext uri="{BB962C8B-B14F-4D97-AF65-F5344CB8AC3E}">
        <p14:creationId xmlns:p14="http://schemas.microsoft.com/office/powerpoint/2010/main" val="40121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3" name="Title 2"/>
          <p:cNvSpPr>
            <a:spLocks noGrp="1"/>
          </p:cNvSpPr>
          <p:nvPr>
            <p:ph type="title"/>
          </p:nvPr>
        </p:nvSpPr>
        <p:spPr>
          <a:xfrm>
            <a:off x="0" y="0"/>
            <a:ext cx="12192000" cy="1325563"/>
          </a:xfrm>
          <a:prstGeom prst="rect">
            <a:avLst/>
          </a:prstGeom>
        </p:spPr>
        <p:txBody>
          <a:bodyPr>
            <a:normAutofit/>
          </a:bodyPr>
          <a:lstStyle/>
          <a:p>
            <a:r>
              <a:rPr lang="en-US" sz="2800" dirty="0"/>
              <a:t>Target Segments</a:t>
            </a:r>
          </a:p>
        </p:txBody>
      </p:sp>
      <p:sp>
        <p:nvSpPr>
          <p:cNvPr id="8" name="Rectangle 7"/>
          <p:cNvSpPr/>
          <p:nvPr/>
        </p:nvSpPr>
        <p:spPr>
          <a:xfrm>
            <a:off x="5871411" y="2939722"/>
            <a:ext cx="4820652" cy="1938992"/>
          </a:xfrm>
          <a:prstGeom prst="rect">
            <a:avLst/>
          </a:prstGeom>
        </p:spPr>
        <p:txBody>
          <a:bodyPr wrap="square">
            <a:spAutoFit/>
          </a:bodyPr>
          <a:lstStyle/>
          <a:p>
            <a:r>
              <a:rPr lang="en-US" sz="2400" dirty="0">
                <a:solidFill>
                  <a:prstClr val="black"/>
                </a:solidFill>
                <a:latin typeface="Calibri" panose="020F0502020204030204" pitchFamily="34" charset="0"/>
              </a:rPr>
              <a:t>1 </a:t>
            </a:r>
            <a:r>
              <a:rPr lang="en-US" sz="2400" dirty="0" smtClean="0">
                <a:solidFill>
                  <a:prstClr val="black"/>
                </a:solidFill>
                <a:latin typeface="Calibri" panose="020F0502020204030204" pitchFamily="34" charset="0"/>
              </a:rPr>
              <a:t>– SPEED</a:t>
            </a:r>
          </a:p>
          <a:p>
            <a:r>
              <a:rPr lang="en-US" sz="2400" dirty="0" smtClean="0">
                <a:solidFill>
                  <a:prstClr val="black"/>
                </a:solidFill>
                <a:latin typeface="Calibri" panose="020F0502020204030204" pitchFamily="34" charset="0"/>
              </a:rPr>
              <a:t> </a:t>
            </a:r>
          </a:p>
          <a:p>
            <a:r>
              <a:rPr lang="en-US" sz="2400" dirty="0" smtClean="0">
                <a:solidFill>
                  <a:prstClr val="black"/>
                </a:solidFill>
                <a:latin typeface="Calibri" panose="020F0502020204030204" pitchFamily="34" charset="0"/>
              </a:rPr>
              <a:t>2 </a:t>
            </a:r>
            <a:r>
              <a:rPr lang="en-US" sz="2400" dirty="0">
                <a:solidFill>
                  <a:prstClr val="black"/>
                </a:solidFill>
                <a:latin typeface="Calibri" panose="020F0502020204030204" pitchFamily="34" charset="0"/>
              </a:rPr>
              <a:t>- </a:t>
            </a:r>
            <a:r>
              <a:rPr lang="en-US" sz="2400" dirty="0" smtClean="0">
                <a:solidFill>
                  <a:prstClr val="black"/>
                </a:solidFill>
                <a:latin typeface="Calibri" panose="020F0502020204030204" pitchFamily="34" charset="0"/>
              </a:rPr>
              <a:t>RECREATION</a:t>
            </a:r>
            <a:endParaRPr lang="en-US" sz="2400" dirty="0">
              <a:solidFill>
                <a:prstClr val="black"/>
              </a:solidFill>
              <a:latin typeface="Calibri" panose="020F0502020204030204" pitchFamily="34" charset="0"/>
            </a:endParaRPr>
          </a:p>
          <a:p>
            <a:endParaRPr lang="en-US" sz="2400" dirty="0">
              <a:solidFill>
                <a:prstClr val="black"/>
              </a:solidFill>
              <a:latin typeface="Calibri" panose="020F0502020204030204" pitchFamily="34" charset="0"/>
            </a:endParaRPr>
          </a:p>
          <a:p>
            <a:r>
              <a:rPr lang="en-US" sz="2400" dirty="0">
                <a:solidFill>
                  <a:prstClr val="black"/>
                </a:solidFill>
                <a:latin typeface="Calibri" panose="020F0502020204030204" pitchFamily="34" charset="0"/>
              </a:rPr>
              <a:t>3 - </a:t>
            </a:r>
            <a:r>
              <a:rPr lang="en-US" sz="2400" dirty="0" smtClean="0">
                <a:solidFill>
                  <a:prstClr val="black"/>
                </a:solidFill>
                <a:latin typeface="Calibri" panose="020F0502020204030204" pitchFamily="34" charset="0"/>
              </a:rPr>
              <a:t>MOUNTAIN</a:t>
            </a:r>
            <a:endParaRPr lang="en-US" sz="2400" dirty="0">
              <a:solidFill>
                <a:prstClr val="black"/>
              </a:solidFill>
              <a:latin typeface="Calibri" panose="020F0502020204030204" pitchFamily="34" charset="0"/>
            </a:endParaRPr>
          </a:p>
        </p:txBody>
      </p:sp>
      <p:sp>
        <p:nvSpPr>
          <p:cNvPr id="6" name="Footer Placeholder 5">
            <a:extLst>
              <a:ext uri="{FF2B5EF4-FFF2-40B4-BE49-F238E27FC236}">
                <a16:creationId xmlns="" xmlns:a16="http://schemas.microsoft.com/office/drawing/2014/main" id="{7C5A424F-78F3-604A-BABC-A95268665528}"/>
              </a:ext>
            </a:extLst>
          </p:cNvPr>
          <p:cNvSpPr>
            <a:spLocks noGrp="1"/>
          </p:cNvSpPr>
          <p:nvPr>
            <p:ph type="ftr" sz="quarter" idx="11"/>
          </p:nvPr>
        </p:nvSpPr>
        <p:spPr/>
        <p:txBody>
          <a:bodyPr/>
          <a:lstStyle/>
          <a:p>
            <a:pPr>
              <a:defRPr/>
            </a:pPr>
            <a:endParaRPr lang="en-US" dirty="0">
              <a:solidFill>
                <a:srgbClr val="A6B727"/>
              </a:solidFill>
            </a:endParaRPr>
          </a:p>
        </p:txBody>
      </p:sp>
      <p:sp>
        <p:nvSpPr>
          <p:cNvPr id="7" name="Slide Number Placeholder 6">
            <a:extLst>
              <a:ext uri="{FF2B5EF4-FFF2-40B4-BE49-F238E27FC236}">
                <a16:creationId xmlns="" xmlns:a16="http://schemas.microsoft.com/office/drawing/2014/main" id="{3EBA12FD-9709-9B46-9475-FA6EF28E3248}"/>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6</a:t>
            </a:fld>
            <a:endParaRPr lang="en-US" altLang="en-US" dirty="0">
              <a:solidFill>
                <a:srgbClr val="A6B727"/>
              </a:solidFill>
            </a:endParaRPr>
          </a:p>
        </p:txBody>
      </p:sp>
      <p:pic>
        <p:nvPicPr>
          <p:cNvPr id="10" name="Picture 1">
            <a:extLst>
              <a:ext uri="{FF2B5EF4-FFF2-40B4-BE49-F238E27FC236}">
                <a16:creationId xmlns="" xmlns:a16="http://schemas.microsoft.com/office/drawing/2014/main" id="{DF8936E9-2799-E14F-9952-6441A1126691}"/>
              </a:ext>
            </a:extLst>
          </p:cNvPr>
          <p:cNvPicPr>
            <a:picLocks noChangeAspect="1"/>
          </p:cNvPicPr>
          <p:nvPr/>
        </p:nvPicPr>
        <p:blipFill>
          <a:blip r:embed="rId2">
            <a:extLst>
              <a:ext uri="{28A0092B-C50C-407E-A947-70E740481C1C}">
                <a14:useLocalDpi xmlns:a14="http://schemas.microsoft.com/office/drawing/2010/main" val="0"/>
              </a:ext>
            </a:extLst>
          </a:blip>
          <a:srcRect t="-1189" r="19853"/>
          <a:stretch>
            <a:fillRect/>
          </a:stretch>
        </p:blipFill>
        <p:spPr bwMode="auto">
          <a:xfrm>
            <a:off x="1470445" y="2438400"/>
            <a:ext cx="3117958" cy="289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15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B01B209-08A0-D64C-8343-21EB54E92908}"/>
              </a:ext>
            </a:extLst>
          </p:cNvPr>
          <p:cNvSpPr>
            <a:spLocks noGrp="1"/>
          </p:cNvSpPr>
          <p:nvPr>
            <p:ph type="title"/>
          </p:nvPr>
        </p:nvSpPr>
        <p:spPr>
          <a:xfrm>
            <a:off x="0" y="0"/>
            <a:ext cx="4824663" cy="938463"/>
          </a:xfrm>
        </p:spPr>
        <p:txBody>
          <a:bodyPr>
            <a:normAutofit/>
          </a:bodyPr>
          <a:lstStyle/>
          <a:p>
            <a:r>
              <a:rPr lang="en-US" sz="2800" dirty="0"/>
              <a:t>Past Financial Performance</a:t>
            </a:r>
          </a:p>
        </p:txBody>
      </p:sp>
      <p:sp>
        <p:nvSpPr>
          <p:cNvPr id="16" name="Footer Placeholder 15">
            <a:extLst>
              <a:ext uri="{FF2B5EF4-FFF2-40B4-BE49-F238E27FC236}">
                <a16:creationId xmlns="" xmlns:a16="http://schemas.microsoft.com/office/drawing/2014/main" id="{5AE50175-3CAE-C24D-9BBA-8BBA4979BB8C}"/>
              </a:ext>
            </a:extLst>
          </p:cNvPr>
          <p:cNvSpPr>
            <a:spLocks noGrp="1"/>
          </p:cNvSpPr>
          <p:nvPr>
            <p:ph type="ftr" sz="quarter" idx="11"/>
          </p:nvPr>
        </p:nvSpPr>
        <p:spPr/>
        <p:txBody>
          <a:bodyPr/>
          <a:lstStyle/>
          <a:p>
            <a:pPr>
              <a:defRPr/>
            </a:pPr>
            <a:endParaRPr lang="en-US" dirty="0">
              <a:solidFill>
                <a:srgbClr val="A6B727"/>
              </a:solidFill>
            </a:endParaRPr>
          </a:p>
        </p:txBody>
      </p:sp>
      <p:sp>
        <p:nvSpPr>
          <p:cNvPr id="17" name="Slide Number Placeholder 16">
            <a:extLst>
              <a:ext uri="{FF2B5EF4-FFF2-40B4-BE49-F238E27FC236}">
                <a16:creationId xmlns="" xmlns:a16="http://schemas.microsoft.com/office/drawing/2014/main" id="{E77F4F71-EB97-BF4D-9F80-175FF08C2BD7}"/>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7</a:t>
            </a:fld>
            <a:endParaRPr lang="en-US" altLang="en-US" dirty="0">
              <a:solidFill>
                <a:srgbClr val="A6B727"/>
              </a:solidFill>
            </a:endParaRPr>
          </a:p>
        </p:txBody>
      </p:sp>
      <p:pic>
        <p:nvPicPr>
          <p:cNvPr id="9" name="Picture 1" descr="Chart showing brand Price versus Performance. Recreation segment is low-price, low-performance. Mountain segment is mid-price, mid-performance. Speed is high-price, high-performance.">
            <a:extLst>
              <a:ext uri="{FF2B5EF4-FFF2-40B4-BE49-F238E27FC236}">
                <a16:creationId xmlns="" xmlns:a16="http://schemas.microsoft.com/office/drawing/2014/main" id="{2FB38AA8-2E95-914B-ACBA-408074E991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325" y="2246497"/>
            <a:ext cx="4160838"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5363" y="79131"/>
            <a:ext cx="5299364" cy="6330462"/>
          </a:xfrm>
          <a:prstGeom prst="rect">
            <a:avLst/>
          </a:prstGeom>
        </p:spPr>
      </p:pic>
    </p:spTree>
    <p:extLst>
      <p:ext uri="{BB962C8B-B14F-4D97-AF65-F5344CB8AC3E}">
        <p14:creationId xmlns:p14="http://schemas.microsoft.com/office/powerpoint/2010/main" val="120990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8" name="Title 2"/>
          <p:cNvSpPr txBox="1">
            <a:spLocks/>
          </p:cNvSpPr>
          <p:nvPr/>
        </p:nvSpPr>
        <p:spPr>
          <a:xfrm>
            <a:off x="569495" y="1678577"/>
            <a:ext cx="2590800" cy="759823"/>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3600" b="1" kern="1200">
                <a:solidFill>
                  <a:schemeClr val="accent1"/>
                </a:solidFill>
                <a:latin typeface="+mj-lt"/>
                <a:ea typeface="+mj-ea"/>
                <a:cs typeface="+mj-cs"/>
              </a:defRPr>
            </a:lvl1pPr>
          </a:lstStyle>
          <a:p>
            <a:pPr algn="l"/>
            <a:endParaRPr lang="en-US" sz="2400" b="0" dirty="0">
              <a:solidFill>
                <a:schemeClr val="tx1">
                  <a:lumMod val="75000"/>
                  <a:lumOff val="25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Title 5">
            <a:extLst>
              <a:ext uri="{FF2B5EF4-FFF2-40B4-BE49-F238E27FC236}">
                <a16:creationId xmlns="" xmlns:a16="http://schemas.microsoft.com/office/drawing/2014/main" id="{9A144AB2-BDBE-934D-A63A-186971B56BAA}"/>
              </a:ext>
            </a:extLst>
          </p:cNvPr>
          <p:cNvSpPr>
            <a:spLocks noGrp="1"/>
          </p:cNvSpPr>
          <p:nvPr>
            <p:ph type="title"/>
          </p:nvPr>
        </p:nvSpPr>
        <p:spPr/>
        <p:txBody>
          <a:bodyPr>
            <a:normAutofit/>
          </a:bodyPr>
          <a:lstStyle/>
          <a:p>
            <a:r>
              <a:rPr lang="en-US" sz="2800" dirty="0"/>
              <a:t>Past Market Performance</a:t>
            </a:r>
          </a:p>
        </p:txBody>
      </p:sp>
      <p:sp>
        <p:nvSpPr>
          <p:cNvPr id="10" name="Footer Placeholder 9">
            <a:extLst>
              <a:ext uri="{FF2B5EF4-FFF2-40B4-BE49-F238E27FC236}">
                <a16:creationId xmlns="" xmlns:a16="http://schemas.microsoft.com/office/drawing/2014/main" id="{8327B6A2-279E-CB4F-BEF5-05438152331A}"/>
              </a:ext>
            </a:extLst>
          </p:cNvPr>
          <p:cNvSpPr>
            <a:spLocks noGrp="1"/>
          </p:cNvSpPr>
          <p:nvPr>
            <p:ph type="ftr" sz="quarter" idx="11"/>
          </p:nvPr>
        </p:nvSpPr>
        <p:spPr/>
        <p:txBody>
          <a:bodyPr/>
          <a:lstStyle/>
          <a:p>
            <a:pPr>
              <a:defRPr/>
            </a:pPr>
            <a:endParaRPr lang="en-US" dirty="0">
              <a:solidFill>
                <a:srgbClr val="A6B727"/>
              </a:solidFill>
            </a:endParaRPr>
          </a:p>
        </p:txBody>
      </p:sp>
      <p:sp>
        <p:nvSpPr>
          <p:cNvPr id="11" name="Slide Number Placeholder 10">
            <a:extLst>
              <a:ext uri="{FF2B5EF4-FFF2-40B4-BE49-F238E27FC236}">
                <a16:creationId xmlns="" xmlns:a16="http://schemas.microsoft.com/office/drawing/2014/main" id="{357DD762-38A8-D040-8A55-60E15A49470D}"/>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8</a:t>
            </a:fld>
            <a:endParaRPr lang="en-US" altLang="en-US" dirty="0">
              <a:solidFill>
                <a:srgbClr val="A6B727"/>
              </a:solidFill>
            </a:endParaRPr>
          </a:p>
        </p:txBody>
      </p:sp>
      <p:sp>
        <p:nvSpPr>
          <p:cNvPr id="9" name="Title 2">
            <a:extLst>
              <a:ext uri="{FF2B5EF4-FFF2-40B4-BE49-F238E27FC236}">
                <a16:creationId xmlns="" xmlns:a16="http://schemas.microsoft.com/office/drawing/2014/main" id="{C63D895F-6C9C-A540-8EE1-10AE1FB24D46}"/>
              </a:ext>
            </a:extLst>
          </p:cNvPr>
          <p:cNvSpPr txBox="1">
            <a:spLocks/>
          </p:cNvSpPr>
          <p:nvPr/>
        </p:nvSpPr>
        <p:spPr>
          <a:xfrm>
            <a:off x="6102787" y="1681489"/>
            <a:ext cx="2590800" cy="759823"/>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3600" b="1" kern="1200">
                <a:solidFill>
                  <a:schemeClr val="accent1"/>
                </a:solidFill>
                <a:latin typeface="+mj-lt"/>
                <a:ea typeface="+mj-ea"/>
                <a:cs typeface="+mj-cs"/>
              </a:defRPr>
            </a:lvl1pPr>
          </a:lstStyle>
          <a:p>
            <a:pPr algn="l"/>
            <a:endParaRPr lang="en-US" sz="2400" b="0" dirty="0">
              <a:solidFill>
                <a:schemeClr val="tx1">
                  <a:lumMod val="75000"/>
                  <a:lumOff val="25000"/>
                </a:schemeClr>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680" y="2540222"/>
            <a:ext cx="5001946" cy="285825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291" y="2540221"/>
            <a:ext cx="5001947" cy="2858255"/>
          </a:xfrm>
          <a:prstGeom prst="rect">
            <a:avLst/>
          </a:prstGeom>
        </p:spPr>
      </p:pic>
    </p:spTree>
    <p:extLst>
      <p:ext uri="{BB962C8B-B14F-4D97-AF65-F5344CB8AC3E}">
        <p14:creationId xmlns:p14="http://schemas.microsoft.com/office/powerpoint/2010/main" val="411553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5" name="Title 4">
            <a:extLst>
              <a:ext uri="{FF2B5EF4-FFF2-40B4-BE49-F238E27FC236}">
                <a16:creationId xmlns="" xmlns:a16="http://schemas.microsoft.com/office/drawing/2014/main" id="{D56A101B-0F3C-F842-9371-42BA9EFFC3DC}"/>
              </a:ext>
            </a:extLst>
          </p:cNvPr>
          <p:cNvSpPr>
            <a:spLocks noGrp="1"/>
          </p:cNvSpPr>
          <p:nvPr>
            <p:ph type="title"/>
          </p:nvPr>
        </p:nvSpPr>
        <p:spPr/>
        <p:txBody>
          <a:bodyPr>
            <a:normAutofit/>
          </a:bodyPr>
          <a:lstStyle/>
          <a:p>
            <a:r>
              <a:rPr lang="en-US" sz="2800" dirty="0"/>
              <a:t>Past Performance</a:t>
            </a:r>
          </a:p>
        </p:txBody>
      </p:sp>
      <p:sp>
        <p:nvSpPr>
          <p:cNvPr id="11" name="Footer Placeholder 10">
            <a:extLst>
              <a:ext uri="{FF2B5EF4-FFF2-40B4-BE49-F238E27FC236}">
                <a16:creationId xmlns="" xmlns:a16="http://schemas.microsoft.com/office/drawing/2014/main" id="{F2A32ACB-7402-F54C-A718-F477C410898E}"/>
              </a:ext>
            </a:extLst>
          </p:cNvPr>
          <p:cNvSpPr>
            <a:spLocks noGrp="1"/>
          </p:cNvSpPr>
          <p:nvPr>
            <p:ph type="ftr" sz="quarter" idx="11"/>
          </p:nvPr>
        </p:nvSpPr>
        <p:spPr/>
        <p:txBody>
          <a:bodyPr/>
          <a:lstStyle/>
          <a:p>
            <a:pPr>
              <a:defRPr/>
            </a:pPr>
            <a:endParaRPr lang="en-US" dirty="0">
              <a:solidFill>
                <a:srgbClr val="A6B727"/>
              </a:solidFill>
            </a:endParaRPr>
          </a:p>
        </p:txBody>
      </p:sp>
      <p:sp>
        <p:nvSpPr>
          <p:cNvPr id="12" name="Slide Number Placeholder 11">
            <a:extLst>
              <a:ext uri="{FF2B5EF4-FFF2-40B4-BE49-F238E27FC236}">
                <a16:creationId xmlns="" xmlns:a16="http://schemas.microsoft.com/office/drawing/2014/main" id="{19A5DC01-A04D-864C-821A-1A1D83A5CD6C}"/>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9</a:t>
            </a:fld>
            <a:endParaRPr lang="en-US" altLang="en-US" dirty="0">
              <a:solidFill>
                <a:srgbClr val="A6B727"/>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165" y="1600200"/>
            <a:ext cx="3810000" cy="2286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165" y="4062046"/>
            <a:ext cx="3810000" cy="2286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6739" y="2807732"/>
            <a:ext cx="4404947" cy="2642968"/>
          </a:xfrm>
          <a:prstGeom prst="rect">
            <a:avLst/>
          </a:prstGeom>
        </p:spPr>
      </p:pic>
    </p:spTree>
    <p:extLst>
      <p:ext uri="{BB962C8B-B14F-4D97-AF65-F5344CB8AC3E}">
        <p14:creationId xmlns:p14="http://schemas.microsoft.com/office/powerpoint/2010/main" val="253114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16845615"/>
              </p:ext>
            </p:extLst>
          </p:nvPr>
        </p:nvGraphicFramePr>
        <p:xfrm>
          <a:off x="214965" y="1495140"/>
          <a:ext cx="7863840" cy="4962776"/>
        </p:xfrm>
        <a:graphic>
          <a:graphicData uri="http://schemas.openxmlformats.org/drawingml/2006/table">
            <a:tbl>
              <a:tblPr firstRow="1" bandRow="1">
                <a:tableStyleId>{5C22544A-7EE6-4342-B048-85BDC9FD1C3A}</a:tableStyleId>
              </a:tblPr>
              <a:tblGrid>
                <a:gridCol w="237744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20004"/>
                    </a:ext>
                  </a:extLst>
                </a:gridCol>
              </a:tblGrid>
              <a:tr h="987676">
                <a:tc>
                  <a:txBody>
                    <a:bodyPr/>
                    <a:lstStyle/>
                    <a:p>
                      <a:pPr algn="ctr" fontAlgn="ctr"/>
                      <a:endParaRPr lang="en-US" sz="1800" b="1" i="0" u="none" strike="noStrike" dirty="0">
                        <a:solidFill>
                          <a:srgbClr val="000000"/>
                        </a:solidFill>
                        <a:effectLst/>
                        <a:latin typeface="+mn-lt"/>
                      </a:endParaRPr>
                    </a:p>
                  </a:txBody>
                  <a:tcPr marL="12700" marR="12700" marT="12700" marB="0" anchor="ctr"/>
                </a:tc>
                <a:tc>
                  <a:txBody>
                    <a:bodyPr/>
                    <a:lstStyle/>
                    <a:p>
                      <a:pPr algn="ctr" fontAlgn="ctr"/>
                      <a:r>
                        <a:rPr lang="en-US" sz="1800" b="1" i="0" u="none" strike="noStrike" dirty="0" err="1" smtClean="0">
                          <a:solidFill>
                            <a:schemeClr val="bg1"/>
                          </a:solidFill>
                          <a:effectLst/>
                          <a:latin typeface="+mn-lt"/>
                        </a:rPr>
                        <a:t>RoadRash</a:t>
                      </a:r>
                      <a:endParaRPr lang="en-US" sz="1800" b="1" i="0" u="none" strike="noStrike" dirty="0">
                        <a:solidFill>
                          <a:schemeClr val="bg1"/>
                        </a:solidFill>
                        <a:effectLst/>
                        <a:latin typeface="+mn-lt"/>
                      </a:endParaRPr>
                    </a:p>
                  </a:txBody>
                  <a:tcPr marL="12700" marR="12700" marT="12700" marB="0" anchor="ctr"/>
                </a:tc>
                <a:tc>
                  <a:txBody>
                    <a:bodyPr/>
                    <a:lstStyle/>
                    <a:p>
                      <a:pPr algn="ctr" fontAlgn="ctr"/>
                      <a:r>
                        <a:rPr lang="en-US" sz="1800" b="1" i="0" u="none" strike="noStrike" dirty="0" err="1" smtClean="0">
                          <a:solidFill>
                            <a:srgbClr val="000000"/>
                          </a:solidFill>
                          <a:effectLst/>
                          <a:latin typeface="+mn-lt"/>
                        </a:rPr>
                        <a:t>Redwolf</a:t>
                      </a:r>
                      <a:r>
                        <a:rPr lang="en-US" sz="1800" b="1" i="0" u="none" strike="noStrike" dirty="0" smtClean="0">
                          <a:solidFill>
                            <a:srgbClr val="000000"/>
                          </a:solidFill>
                          <a:effectLst/>
                          <a:latin typeface="+mn-lt"/>
                        </a:rPr>
                        <a:t> 6</a:t>
                      </a:r>
                      <a:endParaRPr lang="en-US" sz="1800" b="1" i="0" u="none" strike="noStrike" dirty="0">
                        <a:solidFill>
                          <a:srgbClr val="000000"/>
                        </a:solidFill>
                        <a:effectLst/>
                        <a:latin typeface="+mn-lt"/>
                      </a:endParaRPr>
                    </a:p>
                  </a:txBody>
                  <a:tcPr marL="12700" marR="12700" marT="12700" marB="0" anchor="ctr"/>
                </a:tc>
                <a:tc>
                  <a:txBody>
                    <a:bodyPr/>
                    <a:lstStyle/>
                    <a:p>
                      <a:pPr algn="ctr" fontAlgn="ctr"/>
                      <a:endParaRPr lang="en-US" sz="1800" b="1" i="0" u="none" strike="noStrike" dirty="0">
                        <a:solidFill>
                          <a:srgbClr val="000000"/>
                        </a:solidFill>
                        <a:effectLst/>
                        <a:latin typeface="+mn-lt"/>
                      </a:endParaRPr>
                    </a:p>
                  </a:txBody>
                  <a:tcPr marL="12700" marR="12700" marT="12700" marB="0" anchor="ctr"/>
                </a:tc>
                <a:tc>
                  <a:txBody>
                    <a:bodyPr/>
                    <a:lstStyle/>
                    <a:p>
                      <a:pPr algn="ctr" fontAlgn="ctr"/>
                      <a:endParaRPr lang="en-US" sz="1800" b="1"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0"/>
                  </a:ext>
                </a:extLst>
              </a:tr>
              <a:tr h="365760">
                <a:tc>
                  <a:txBody>
                    <a:bodyPr/>
                    <a:lstStyle/>
                    <a:p>
                      <a:pPr lvl="0" algn="ctr" fontAlgn="ctr"/>
                      <a:r>
                        <a:rPr lang="en-US" sz="1600" u="none" strike="noStrike" dirty="0">
                          <a:effectLst/>
                        </a:rPr>
                        <a:t>Target Markets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a:effectLst/>
                        </a:rPr>
                        <a:t>Rec,</a:t>
                      </a:r>
                      <a:r>
                        <a:rPr lang="en-US" sz="1600" u="none" strike="noStrike" baseline="0" dirty="0">
                          <a:effectLst/>
                        </a:rPr>
                        <a:t> </a:t>
                      </a:r>
                      <a:r>
                        <a:rPr lang="en-US" sz="1600" u="none" strike="noStrike" baseline="0" dirty="0" err="1">
                          <a:effectLst/>
                        </a:rPr>
                        <a:t>Mtn</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1"/>
                  </a:ext>
                </a:extLst>
              </a:tr>
              <a:tr h="365760">
                <a:tc>
                  <a:txBody>
                    <a:bodyPr/>
                    <a:lstStyle/>
                    <a:p>
                      <a:pPr lvl="0" algn="ctr" fontAlgn="ctr"/>
                      <a:r>
                        <a:rPr lang="en-US" sz="1600" u="none" strike="noStrike" dirty="0">
                          <a:effectLst/>
                        </a:rPr>
                        <a:t>Total Demand</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chemeClr val="dk1"/>
                          </a:solidFill>
                          <a:effectLst/>
                          <a:latin typeface="+mn-lt"/>
                        </a:rPr>
                        <a:t>68</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97</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2"/>
                  </a:ext>
                </a:extLst>
              </a:tr>
              <a:tr h="365760">
                <a:tc>
                  <a:txBody>
                    <a:bodyPr/>
                    <a:lstStyle/>
                    <a:p>
                      <a:pPr lvl="0" algn="ctr" fontAlgn="ctr"/>
                      <a:r>
                        <a:rPr lang="en-US" sz="1600" u="none" strike="noStrike" dirty="0">
                          <a:effectLst/>
                        </a:rPr>
                        <a:t>Average Price</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smtClean="0">
                          <a:effectLst/>
                        </a:rPr>
                        <a:t>1550</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1687.5</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3"/>
                  </a:ext>
                </a:extLst>
              </a:tr>
              <a:tr h="365760">
                <a:tc>
                  <a:txBody>
                    <a:bodyPr/>
                    <a:lstStyle/>
                    <a:p>
                      <a:pPr lvl="0" algn="ctr" fontAlgn="ctr"/>
                      <a:r>
                        <a:rPr lang="en-US" sz="1600" u="none" strike="noStrike" dirty="0">
                          <a:effectLst/>
                        </a:rPr>
                        <a:t>Total</a:t>
                      </a:r>
                      <a:r>
                        <a:rPr lang="en-US" sz="1600" u="none" strike="noStrike" baseline="0" dirty="0">
                          <a:effectLst/>
                        </a:rPr>
                        <a:t> Regional Inserts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18</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4"/>
                  </a:ext>
                </a:extLst>
              </a:tr>
              <a:tr h="365760">
                <a:tc>
                  <a:txBody>
                    <a:bodyPr/>
                    <a:lstStyle/>
                    <a:p>
                      <a:pPr lvl="0" algn="ctr" fontAlgn="ctr"/>
                      <a:r>
                        <a:rPr lang="en-US" sz="1600" u="none" strike="noStrike" dirty="0">
                          <a:effectLst/>
                        </a:rPr>
                        <a:t>Number of Web Pages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a:solidFill>
                            <a:schemeClr val="dk1"/>
                          </a:solidFill>
                          <a:effectLst/>
                          <a:latin typeface="+mn-lt"/>
                        </a:rPr>
                        <a:t>3</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3</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5"/>
                  </a:ext>
                </a:extLst>
              </a:tr>
              <a:tr h="548640">
                <a:tc>
                  <a:txBody>
                    <a:bodyPr/>
                    <a:lstStyle/>
                    <a:p>
                      <a:pPr lvl="0" algn="ctr" fontAlgn="ctr"/>
                      <a:r>
                        <a:rPr lang="en-US" sz="1600" u="none" strike="noStrike" dirty="0">
                          <a:effectLst/>
                        </a:rPr>
                        <a:t>Sales Offices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err="1" smtClean="0">
                          <a:effectLst/>
                        </a:rPr>
                        <a:t>Newyork</a:t>
                      </a:r>
                      <a:endParaRPr lang="en-US" sz="1600" u="none" strike="noStrike" dirty="0" smtClean="0">
                        <a:effectLst/>
                      </a:endParaRPr>
                    </a:p>
                    <a:p>
                      <a:pPr algn="ctr" fontAlgn="ctr"/>
                      <a:r>
                        <a:rPr lang="en-US" sz="1600" u="none" strike="noStrike" dirty="0" smtClean="0">
                          <a:effectLst/>
                        </a:rPr>
                        <a:t>Amsterdam</a:t>
                      </a:r>
                      <a:endParaRPr lang="en-US" sz="1600" u="none" strike="noStrike" dirty="0">
                        <a:effectLst/>
                      </a:endParaRPr>
                    </a:p>
                  </a:txBody>
                  <a:tcPr marL="12700" marR="12700" marT="12700" marB="0" anchor="ctr"/>
                </a:tc>
                <a:tc>
                  <a:txBody>
                    <a:bodyPr/>
                    <a:lstStyle/>
                    <a:p>
                      <a:pPr algn="ctr" fontAlgn="ctr"/>
                      <a:r>
                        <a:rPr lang="en-US" sz="1600" u="none" strike="noStrike" dirty="0" err="1" smtClean="0">
                          <a:effectLst/>
                        </a:rPr>
                        <a:t>Newyork</a:t>
                      </a:r>
                      <a:endParaRPr lang="en-US" sz="1600" u="none" strike="noStrike" dirty="0" smtClean="0">
                        <a:effectLst/>
                      </a:endParaRPr>
                    </a:p>
                    <a:p>
                      <a:pPr algn="ctr" fontAlgn="ctr"/>
                      <a:r>
                        <a:rPr lang="en-US" sz="1600" u="none" strike="noStrike" dirty="0" smtClean="0">
                          <a:effectLst/>
                        </a:rPr>
                        <a:t>Amsterdam</a:t>
                      </a: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6"/>
                  </a:ext>
                </a:extLst>
              </a:tr>
              <a:tr h="365760">
                <a:tc>
                  <a:txBody>
                    <a:bodyPr/>
                    <a:lstStyle/>
                    <a:p>
                      <a:pPr lvl="0" algn="ctr" fontAlgn="ctr"/>
                      <a:r>
                        <a:rPr lang="en-US" sz="1600" u="none" strike="noStrike" dirty="0">
                          <a:effectLst/>
                        </a:rPr>
                        <a:t>Sales Force</a:t>
                      </a:r>
                      <a:r>
                        <a:rPr lang="en-US" sz="1600" u="none" strike="noStrike" baseline="0" dirty="0">
                          <a:effectLst/>
                        </a:rPr>
                        <a:t> Compensation</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chemeClr val="dk1"/>
                          </a:solidFill>
                          <a:effectLst/>
                          <a:latin typeface="+mn-lt"/>
                        </a:rPr>
                        <a:t>19824</a:t>
                      </a:r>
                      <a:endParaRPr lang="en-US" sz="1600" b="0" i="0" u="none" strike="noStrike" dirty="0">
                        <a:solidFill>
                          <a:srgbClr val="000000"/>
                        </a:solidFill>
                        <a:effectLst/>
                        <a:latin typeface="+mn-lt"/>
                      </a:endParaRPr>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mn-lt"/>
                        </a:rPr>
                        <a:t>22621</a:t>
                      </a:r>
                      <a:endParaRPr lang="en-US" sz="1600" b="0" i="0" u="none" strike="noStrike" dirty="0">
                        <a:solidFill>
                          <a:srgbClr val="000000"/>
                        </a:solidFill>
                        <a:effectLst/>
                        <a:latin typeface="+mn-lt"/>
                      </a:endParaRPr>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600" b="0" i="0" u="none" strike="noStrike" dirty="0">
                        <a:solidFill>
                          <a:srgbClr val="000000"/>
                        </a:solidFill>
                        <a:effectLst/>
                        <a:latin typeface="+mn-lt"/>
                      </a:endParaRPr>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7"/>
                  </a:ext>
                </a:extLst>
              </a:tr>
              <a:tr h="365760">
                <a:tc>
                  <a:txBody>
                    <a:bodyPr/>
                    <a:lstStyle/>
                    <a:p>
                      <a:pPr lvl="0" algn="ctr" fontAlgn="ctr"/>
                      <a:r>
                        <a:rPr lang="en-US" sz="1600" u="none" strike="noStrike" dirty="0">
                          <a:effectLst/>
                        </a:rPr>
                        <a:t>Sales Force Productivity</a:t>
                      </a:r>
                      <a:endParaRPr lang="en-US" sz="1600" b="0" i="0" u="none" strike="noStrike" dirty="0">
                        <a:solidFill>
                          <a:srgbClr val="000000"/>
                        </a:solidFill>
                        <a:effectLst/>
                        <a:latin typeface="+mn-lt"/>
                      </a:endParaRPr>
                    </a:p>
                  </a:txBody>
                  <a:tcPr marL="12700" marR="12700" marT="12700" marB="0" anchor="ctr"/>
                </a:tc>
                <a:tc>
                  <a:txBody>
                    <a:bodyPr/>
                    <a:lstStyle/>
                    <a:p>
                      <a:pPr algn="ctr"/>
                      <a:r>
                        <a:rPr lang="en-US" dirty="0" smtClean="0"/>
                        <a:t>64%</a:t>
                      </a:r>
                      <a:endParaRPr lang="en-US" dirty="0"/>
                    </a:p>
                  </a:txBody>
                  <a:tcPr marL="12700" marR="12700" marT="12700" marB="0" anchor="ctr"/>
                </a:tc>
                <a:tc>
                  <a:txBody>
                    <a:bodyPr/>
                    <a:lstStyle/>
                    <a:p>
                      <a:pPr algn="ctr" fontAlgn="ctr"/>
                      <a:r>
                        <a:rPr lang="en-US" sz="1600" b="0" i="0" u="none" strike="noStrike" dirty="0" smtClean="0">
                          <a:solidFill>
                            <a:srgbClr val="000000"/>
                          </a:solidFill>
                          <a:effectLst/>
                          <a:latin typeface="+mn-lt"/>
                        </a:rPr>
                        <a:t>75%</a:t>
                      </a: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8"/>
                  </a:ext>
                </a:extLst>
              </a:tr>
              <a:tr h="365760">
                <a:tc>
                  <a:txBody>
                    <a:bodyPr/>
                    <a:lstStyle/>
                    <a:p>
                      <a:pPr lvl="0" algn="ctr" fontAlgn="ctr"/>
                      <a:r>
                        <a:rPr lang="en-US" sz="1600" u="none" strike="noStrike" dirty="0">
                          <a:effectLst/>
                        </a:rPr>
                        <a:t>Worker Compensation</a:t>
                      </a:r>
                      <a:endParaRPr lang="en-US" sz="1600" b="0" i="0" u="none" strike="noStrike" dirty="0">
                        <a:solidFill>
                          <a:srgbClr val="000000"/>
                        </a:solidFill>
                        <a:effectLst/>
                        <a:latin typeface="+mn-lt"/>
                      </a:endParaRPr>
                    </a:p>
                  </a:txBody>
                  <a:tcPr marL="12700" marR="12700" marT="12700" marB="0" anchor="ctr"/>
                </a:tc>
                <a:tc>
                  <a:txBody>
                    <a:bodyPr/>
                    <a:lstStyle/>
                    <a:p>
                      <a:pPr algn="ctr"/>
                      <a:r>
                        <a:rPr lang="en-US" dirty="0" smtClean="0"/>
                        <a:t>63%</a:t>
                      </a:r>
                      <a:endParaRPr lang="en-US" dirty="0"/>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mn-lt"/>
                        </a:rPr>
                        <a:t>75%</a:t>
                      </a: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09"/>
                  </a:ext>
                </a:extLst>
              </a:tr>
              <a:tr h="365760">
                <a:tc>
                  <a:txBody>
                    <a:bodyPr/>
                    <a:lstStyle/>
                    <a:p>
                      <a:pPr lvl="0" algn="ctr" fontAlgn="ctr"/>
                      <a:r>
                        <a:rPr lang="en-US" sz="1600" u="none" strike="noStrike" dirty="0">
                          <a:effectLst/>
                        </a:rPr>
                        <a:t>Worker Productivity</a:t>
                      </a:r>
                      <a:endParaRPr lang="en-US" sz="1600" b="0" i="0" u="none" strike="noStrike" dirty="0">
                        <a:solidFill>
                          <a:srgbClr val="000000"/>
                        </a:solidFill>
                        <a:effectLst/>
                        <a:latin typeface="+mn-lt"/>
                      </a:endParaRPr>
                    </a:p>
                  </a:txBody>
                  <a:tcPr marL="12700" marR="12700" marT="12700" marB="0" anchor="ctr"/>
                </a:tc>
                <a:tc>
                  <a:txBody>
                    <a:bodyPr/>
                    <a:lstStyle/>
                    <a:p>
                      <a:pPr algn="ctr"/>
                      <a:r>
                        <a:rPr lang="en-US" dirty="0" smtClean="0"/>
                        <a:t>63%</a:t>
                      </a:r>
                      <a:endParaRPr lang="en-US" dirty="0"/>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mn-lt"/>
                        </a:rPr>
                        <a:t>75%</a:t>
                      </a:r>
                    </a:p>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 xmlns:a16="http://schemas.microsoft.com/office/drawing/2014/main" val="10010"/>
                  </a:ext>
                </a:extLst>
              </a:tr>
            </a:tbl>
          </a:graphicData>
        </a:graphic>
      </p:graphicFrame>
      <p:sp>
        <p:nvSpPr>
          <p:cNvPr id="4" name="Title 3">
            <a:extLst>
              <a:ext uri="{FF2B5EF4-FFF2-40B4-BE49-F238E27FC236}">
                <a16:creationId xmlns="" xmlns:a16="http://schemas.microsoft.com/office/drawing/2014/main" id="{98B66FF0-DAF0-5E4A-ACDA-7F19D666A6F8}"/>
              </a:ext>
            </a:extLst>
          </p:cNvPr>
          <p:cNvSpPr>
            <a:spLocks noGrp="1"/>
          </p:cNvSpPr>
          <p:nvPr>
            <p:ph type="title"/>
          </p:nvPr>
        </p:nvSpPr>
        <p:spPr/>
        <p:txBody>
          <a:bodyPr>
            <a:normAutofit/>
          </a:bodyPr>
          <a:lstStyle/>
          <a:p>
            <a:r>
              <a:rPr lang="en-US" sz="2800" dirty="0"/>
              <a:t>Competitor Analysis</a:t>
            </a:r>
          </a:p>
        </p:txBody>
      </p:sp>
      <p:sp>
        <p:nvSpPr>
          <p:cNvPr id="8" name="Footer Placeholder 7">
            <a:extLst>
              <a:ext uri="{FF2B5EF4-FFF2-40B4-BE49-F238E27FC236}">
                <a16:creationId xmlns="" xmlns:a16="http://schemas.microsoft.com/office/drawing/2014/main" id="{5A7E3CAA-9B1E-AC41-9F43-6E9010ECAD35}"/>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 xmlns:a16="http://schemas.microsoft.com/office/drawing/2014/main" id="{579206AA-7F71-C948-B8CC-C118D46A5CA3}"/>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10</a:t>
            </a:fld>
            <a:endParaRPr lang="en-US" altLang="en-US" dirty="0">
              <a:solidFill>
                <a:srgbClr val="A6B727"/>
              </a:solidFill>
            </a:endParaRPr>
          </a:p>
        </p:txBody>
      </p:sp>
    </p:spTree>
    <p:extLst>
      <p:ext uri="{BB962C8B-B14F-4D97-AF65-F5344CB8AC3E}">
        <p14:creationId xmlns:p14="http://schemas.microsoft.com/office/powerpoint/2010/main" val="300172031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644</Words>
  <Application>Microsoft Office PowerPoint</Application>
  <PresentationFormat>Custom</PresentationFormat>
  <Paragraphs>132</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Team Name</vt:lpstr>
      <vt:lpstr>Team Members</vt:lpstr>
      <vt:lpstr>Mission Statement and Objectives</vt:lpstr>
      <vt:lpstr>Target Segments</vt:lpstr>
      <vt:lpstr>Past Financial Performance</vt:lpstr>
      <vt:lpstr>Past Market Performance</vt:lpstr>
      <vt:lpstr>Past Performance</vt:lpstr>
      <vt:lpstr>Competitor Analysis</vt:lpstr>
      <vt:lpstr>SWOT Analysis</vt:lpstr>
      <vt:lpstr>Strategies</vt:lpstr>
      <vt:lpstr>Brand Management and Pricing Plans</vt:lpstr>
      <vt:lpstr>Store and Sales Person Plans</vt:lpstr>
      <vt:lpstr>Financial Strategy</vt:lpstr>
      <vt:lpstr>Projected Return on Investment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PowerPoint template is intended for use during Train the Trainers</dc:title>
  <dc:creator>Ernest R. Cadotte</dc:creator>
  <cp:lastModifiedBy>Khaire</cp:lastModifiedBy>
  <cp:revision>51</cp:revision>
  <dcterms:created xsi:type="dcterms:W3CDTF">2018-08-11T11:38:40Z</dcterms:created>
  <dcterms:modified xsi:type="dcterms:W3CDTF">2023-04-28T17:27:47Z</dcterms:modified>
</cp:coreProperties>
</file>