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22"/>
  </p:notesMasterIdLst>
  <p:sldIdLst>
    <p:sldId id="257" r:id="rId5"/>
    <p:sldId id="258" r:id="rId6"/>
    <p:sldId id="259" r:id="rId7"/>
    <p:sldId id="273" r:id="rId8"/>
    <p:sldId id="260" r:id="rId9"/>
    <p:sldId id="261" r:id="rId10"/>
    <p:sldId id="262" r:id="rId11"/>
    <p:sldId id="263" r:id="rId12"/>
    <p:sldId id="264" r:id="rId13"/>
    <p:sldId id="265" r:id="rId14"/>
    <p:sldId id="266" r:id="rId15"/>
    <p:sldId id="274" r:id="rId16"/>
    <p:sldId id="275" r:id="rId17"/>
    <p:sldId id="276" r:id="rId18"/>
    <p:sldId id="270" r:id="rId19"/>
    <p:sldId id="271" r:id="rId20"/>
    <p:sldId id="272"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dotte, Ernest 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4A8"/>
    <a:srgbClr val="E4F3F7"/>
    <a:srgbClr val="006D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62" autoAdjust="0"/>
    <p:restoredTop sz="86410" autoAdjust="0"/>
  </p:normalViewPr>
  <p:slideViewPr>
    <p:cSldViewPr>
      <p:cViewPr varScale="1">
        <p:scale>
          <a:sx n="72" d="100"/>
          <a:sy n="72" d="100"/>
        </p:scale>
        <p:origin x="144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aina Ruddell" userId="5658e492-cac0-4f04-bc9e-dcd526a4d26a" providerId="ADAL" clId="{400787C0-7A67-43E3-B9D0-687B5C80A1B0}"/>
    <pc:docChg chg="modSld">
      <pc:chgData name="Delaina Ruddell" userId="5658e492-cac0-4f04-bc9e-dcd526a4d26a" providerId="ADAL" clId="{400787C0-7A67-43E3-B9D0-687B5C80A1B0}" dt="2023-01-03T16:34:28.534" v="1" actId="20577"/>
      <pc:docMkLst>
        <pc:docMk/>
      </pc:docMkLst>
      <pc:sldChg chg="modSp mod">
        <pc:chgData name="Delaina Ruddell" userId="5658e492-cac0-4f04-bc9e-dcd526a4d26a" providerId="ADAL" clId="{400787C0-7A67-43E3-B9D0-687B5C80A1B0}" dt="2023-01-03T16:34:28.534" v="1" actId="20577"/>
        <pc:sldMkLst>
          <pc:docMk/>
          <pc:sldMk cId="0" sldId="257"/>
        </pc:sldMkLst>
        <pc:spChg chg="mod">
          <ac:chgData name="Delaina Ruddell" userId="5658e492-cac0-4f04-bc9e-dcd526a4d26a" providerId="ADAL" clId="{400787C0-7A67-43E3-B9D0-687B5C80A1B0}" dt="2023-01-03T16:34:28.534" v="1" actId="20577"/>
          <ac:spMkLst>
            <pc:docMk/>
            <pc:sldMk cId="0" sldId="257"/>
            <ac:spMk id="4098" creationId="{00000000-0000-0000-0000-000000000000}"/>
          </ac:spMkLst>
        </pc:spChg>
      </pc:sldChg>
    </pc:docChg>
  </pc:docChgLst>
  <pc:docChgLst>
    <pc:chgData name="Delaina Ruddell" userId="5658e492-cac0-4f04-bc9e-dcd526a4d26a" providerId="ADAL" clId="{C0A2FBBD-2C43-4F11-88A3-21A747D00A36}"/>
    <pc:docChg chg="modSld">
      <pc:chgData name="Delaina Ruddell" userId="5658e492-cac0-4f04-bc9e-dcd526a4d26a" providerId="ADAL" clId="{C0A2FBBD-2C43-4F11-88A3-21A747D00A36}" dt="2021-02-09T17:51:11.479" v="1"/>
      <pc:docMkLst>
        <pc:docMk/>
      </pc:docMkLst>
      <pc:sldChg chg="modSp">
        <pc:chgData name="Delaina Ruddell" userId="5658e492-cac0-4f04-bc9e-dcd526a4d26a" providerId="ADAL" clId="{C0A2FBBD-2C43-4F11-88A3-21A747D00A36}" dt="2021-02-09T17:51:11.479" v="1"/>
        <pc:sldMkLst>
          <pc:docMk/>
          <pc:sldMk cId="0" sldId="260"/>
        </pc:sldMkLst>
        <pc:picChg chg="mod">
          <ac:chgData name="Delaina Ruddell" userId="5658e492-cac0-4f04-bc9e-dcd526a4d26a" providerId="ADAL" clId="{C0A2FBBD-2C43-4F11-88A3-21A747D00A36}" dt="2021-02-09T17:51:11.479" v="1"/>
          <ac:picMkLst>
            <pc:docMk/>
            <pc:sldMk cId="0" sldId="260"/>
            <ac:picMk id="8196" creationId="{00000000-0000-0000-0000-000000000000}"/>
          </ac:picMkLst>
        </pc:picChg>
      </pc:sldChg>
    </pc:docChg>
  </pc:docChgLst>
  <pc:docChgLst>
    <pc:chgData name="Delaina Ruddell" userId="5658e492-cac0-4f04-bc9e-dcd526a4d26a" providerId="ADAL" clId="{831851F3-D008-4D7A-9E38-C449632D25BE}"/>
    <pc:docChg chg="custSel modSld">
      <pc:chgData name="Delaina Ruddell" userId="5658e492-cac0-4f04-bc9e-dcd526a4d26a" providerId="ADAL" clId="{831851F3-D008-4D7A-9E38-C449632D25BE}" dt="2021-01-11T15:31:40.596" v="2" actId="33524"/>
      <pc:docMkLst>
        <pc:docMk/>
      </pc:docMkLst>
      <pc:sldChg chg="modSp mod">
        <pc:chgData name="Delaina Ruddell" userId="5658e492-cac0-4f04-bc9e-dcd526a4d26a" providerId="ADAL" clId="{831851F3-D008-4D7A-9E38-C449632D25BE}" dt="2021-01-11T15:31:40.596" v="2" actId="33524"/>
        <pc:sldMkLst>
          <pc:docMk/>
          <pc:sldMk cId="0" sldId="259"/>
        </pc:sldMkLst>
        <pc:spChg chg="mod">
          <ac:chgData name="Delaina Ruddell" userId="5658e492-cac0-4f04-bc9e-dcd526a4d26a" providerId="ADAL" clId="{831851F3-D008-4D7A-9E38-C449632D25BE}" dt="2021-01-11T15:31:37.886" v="1" actId="20577"/>
          <ac:spMkLst>
            <pc:docMk/>
            <pc:sldMk cId="0" sldId="259"/>
            <ac:spMk id="6" creationId="{00000000-0000-0000-0000-000000000000}"/>
          </ac:spMkLst>
        </pc:spChg>
        <pc:spChg chg="mod">
          <ac:chgData name="Delaina Ruddell" userId="5658e492-cac0-4f04-bc9e-dcd526a4d26a" providerId="ADAL" clId="{831851F3-D008-4D7A-9E38-C449632D25BE}" dt="2021-01-11T15:31:40.596" v="2" actId="33524"/>
          <ac:spMkLst>
            <pc:docMk/>
            <pc:sldMk cId="0" sldId="259"/>
            <ac:spMk id="6146" creationId="{00000000-0000-0000-0000-000000000000}"/>
          </ac:spMkLst>
        </pc:spChg>
      </pc:sldChg>
    </pc:docChg>
  </pc:docChgLst>
  <pc:docChgLst>
    <pc:chgData name="Delaina Ruddell" userId="5658e492-cac0-4f04-bc9e-dcd526a4d26a" providerId="ADAL" clId="{AF79D7EA-D5E8-41B2-B815-1DB367D6E1BE}"/>
    <pc:docChg chg="modSld">
      <pc:chgData name="Delaina Ruddell" userId="5658e492-cac0-4f04-bc9e-dcd526a4d26a" providerId="ADAL" clId="{AF79D7EA-D5E8-41B2-B815-1DB367D6E1BE}" dt="2022-01-18T16:07:31.843" v="1" actId="20577"/>
      <pc:docMkLst>
        <pc:docMk/>
      </pc:docMkLst>
      <pc:sldChg chg="modSp mod">
        <pc:chgData name="Delaina Ruddell" userId="5658e492-cac0-4f04-bc9e-dcd526a4d26a" providerId="ADAL" clId="{AF79D7EA-D5E8-41B2-B815-1DB367D6E1BE}" dt="2022-01-18T16:07:31.843" v="1" actId="20577"/>
        <pc:sldMkLst>
          <pc:docMk/>
          <pc:sldMk cId="0" sldId="257"/>
        </pc:sldMkLst>
        <pc:spChg chg="mod">
          <ac:chgData name="Delaina Ruddell" userId="5658e492-cac0-4f04-bc9e-dcd526a4d26a" providerId="ADAL" clId="{AF79D7EA-D5E8-41B2-B815-1DB367D6E1BE}" dt="2022-01-18T16:07:31.843" v="1" actId="20577"/>
          <ac:spMkLst>
            <pc:docMk/>
            <pc:sldMk cId="0" sldId="257"/>
            <ac:spMk id="40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B04C6FAB-787D-4337-B4B4-BF9B2A2DBE3F}" type="datetime1">
              <a:rPr lang="en-US"/>
              <a:pPr>
                <a:defRPr/>
              </a:pPr>
              <a:t>1/3/2023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61FC89-6E25-469F-AD12-77BF1B033E66}" type="slidenum">
              <a:rPr lang="en-US" altLang="en-US"/>
              <a:pPr/>
              <a:t>‹#›</a:t>
            </a:fld>
            <a:endParaRPr lang="en-US" altLang="en-US" dirty="0"/>
          </a:p>
        </p:txBody>
      </p:sp>
    </p:spTree>
    <p:extLst>
      <p:ext uri="{BB962C8B-B14F-4D97-AF65-F5344CB8AC3E}">
        <p14:creationId xmlns:p14="http://schemas.microsoft.com/office/powerpoint/2010/main" val="757612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61FC89-6E25-469F-AD12-77BF1B033E66}" type="slidenum">
              <a:rPr lang="en-US" altLang="en-US" smtClean="0"/>
              <a:pPr/>
              <a:t>16</a:t>
            </a:fld>
            <a:endParaRPr lang="en-US" altLang="en-US" dirty="0"/>
          </a:p>
        </p:txBody>
      </p:sp>
    </p:spTree>
    <p:extLst>
      <p:ext uri="{BB962C8B-B14F-4D97-AF65-F5344CB8AC3E}">
        <p14:creationId xmlns:p14="http://schemas.microsoft.com/office/powerpoint/2010/main" val="389761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6" name="Rectangle 6"/>
          <p:cNvSpPr>
            <a:spLocks noGrp="1" noChangeArrowheads="1"/>
          </p:cNvSpPr>
          <p:nvPr>
            <p:ph type="sldNum" sz="quarter" idx="12"/>
          </p:nvPr>
        </p:nvSpPr>
        <p:spPr>
          <a:ln/>
        </p:spPr>
        <p:txBody>
          <a:bodyPr/>
          <a:lstStyle>
            <a:lvl1pPr>
              <a:defRPr/>
            </a:lvl1pPr>
          </a:lstStyle>
          <a:p>
            <a:fld id="{EF3A5F24-372E-4FF2-9746-3AEE24B76FDF}" type="slidenum">
              <a:rPr lang="en-US" altLang="en-US" smtClean="0"/>
              <a:pPr/>
              <a:t>‹#›</a:t>
            </a:fld>
            <a:endParaRPr lang="en-US" altLang="en-US" dirty="0"/>
          </a:p>
        </p:txBody>
      </p:sp>
    </p:spTree>
    <p:extLst>
      <p:ext uri="{BB962C8B-B14F-4D97-AF65-F5344CB8AC3E}">
        <p14:creationId xmlns:p14="http://schemas.microsoft.com/office/powerpoint/2010/main" val="179968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33EBE45-3FA7-4844-8D14-13FECEC7A6C5}" type="datetime1">
              <a:rPr lang="en-US" smtClean="0"/>
              <a:pPr>
                <a:defRPr/>
              </a:pPr>
              <a:t>1/3/2023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6" name="Rectangle 6"/>
          <p:cNvSpPr>
            <a:spLocks noGrp="1" noChangeArrowheads="1"/>
          </p:cNvSpPr>
          <p:nvPr>
            <p:ph type="sldNum" sz="quarter" idx="12"/>
          </p:nvPr>
        </p:nvSpPr>
        <p:spPr>
          <a:ln/>
        </p:spPr>
        <p:txBody>
          <a:bodyPr/>
          <a:lstStyle>
            <a:lvl1pPr>
              <a:defRPr/>
            </a:lvl1pPr>
          </a:lstStyle>
          <a:p>
            <a:fld id="{4E7447F2-3D47-4F08-AA7A-E4D4FDB5BA96}" type="slidenum">
              <a:rPr lang="en-US" altLang="en-US" smtClean="0"/>
              <a:pPr/>
              <a:t>‹#›</a:t>
            </a:fld>
            <a:endParaRPr lang="en-US" altLang="en-US" dirty="0"/>
          </a:p>
        </p:txBody>
      </p:sp>
    </p:spTree>
    <p:extLst>
      <p:ext uri="{BB962C8B-B14F-4D97-AF65-F5344CB8AC3E}">
        <p14:creationId xmlns:p14="http://schemas.microsoft.com/office/powerpoint/2010/main" val="238929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1BE81CA-AC71-47B6-8304-57AD84874BC5}" type="datetime1">
              <a:rPr lang="en-US" smtClean="0"/>
              <a:pPr>
                <a:defRPr/>
              </a:pPr>
              <a:t>1/3/2023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6" name="Rectangle 6"/>
          <p:cNvSpPr>
            <a:spLocks noGrp="1" noChangeArrowheads="1"/>
          </p:cNvSpPr>
          <p:nvPr>
            <p:ph type="sldNum" sz="quarter" idx="12"/>
          </p:nvPr>
        </p:nvSpPr>
        <p:spPr>
          <a:ln/>
        </p:spPr>
        <p:txBody>
          <a:bodyPr/>
          <a:lstStyle>
            <a:lvl1pPr>
              <a:defRPr/>
            </a:lvl1pPr>
          </a:lstStyle>
          <a:p>
            <a:fld id="{DD4828B7-3F3A-4B9F-9945-167D3CD6F373}" type="slidenum">
              <a:rPr lang="en-US" altLang="en-US" smtClean="0"/>
              <a:pPr/>
              <a:t>‹#›</a:t>
            </a:fld>
            <a:endParaRPr lang="en-US" altLang="en-US" dirty="0"/>
          </a:p>
        </p:txBody>
      </p:sp>
    </p:spTree>
    <p:extLst>
      <p:ext uri="{BB962C8B-B14F-4D97-AF65-F5344CB8AC3E}">
        <p14:creationId xmlns:p14="http://schemas.microsoft.com/office/powerpoint/2010/main" val="1218564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p:cNvSpPr>
            <a:spLocks noGrp="1"/>
          </p:cNvSpPr>
          <p:nvPr>
            <p:ph type="title"/>
          </p:nvPr>
        </p:nvSpPr>
        <p:spPr>
          <a:xfrm>
            <a:off x="914400" y="1905000"/>
            <a:ext cx="8305800" cy="1143000"/>
          </a:xfrm>
        </p:spPr>
        <p:txBody>
          <a:bodyPr/>
          <a:lstStyle>
            <a:lvl1pPr>
              <a:defRPr sz="3600" b="1">
                <a:solidFill>
                  <a:srgbClr val="006D9E"/>
                </a:solidFill>
              </a:defRPr>
            </a:lvl1pPr>
          </a:lstStyle>
          <a:p>
            <a:r>
              <a:rPr lang="en-US" dirty="0"/>
              <a:t>Click to edit Master title style</a:t>
            </a:r>
          </a:p>
        </p:txBody>
      </p:sp>
      <p:sp>
        <p:nvSpPr>
          <p:cNvPr id="4" name="Footer Placeholder 4"/>
          <p:cNvSpPr>
            <a:spLocks noGrp="1"/>
          </p:cNvSpPr>
          <p:nvPr>
            <p:ph type="ftr" sz="quarter" idx="10"/>
          </p:nvPr>
        </p:nvSpPr>
        <p:spPr>
          <a:xfrm>
            <a:off x="3124200" y="6324600"/>
            <a:ext cx="2895600" cy="365125"/>
          </a:xfrm>
        </p:spPr>
        <p:txBody>
          <a:bodyPr wrap="square" numCol="1" anchorCtr="0" compatLnSpc="1">
            <a:prstTxWarp prst="textNoShape">
              <a:avLst/>
            </a:prstTxWarp>
          </a:bodyPr>
          <a:lstStyle>
            <a:lvl1pPr fontAlgn="base">
              <a:spcBef>
                <a:spcPct val="0"/>
              </a:spcBef>
              <a:spcAft>
                <a:spcPct val="0"/>
              </a:spcAft>
              <a:defRPr sz="800">
                <a:solidFill>
                  <a:srgbClr val="7F7F7F"/>
                </a:solidFill>
                <a:cs typeface="Arial" charset="0"/>
              </a:defRPr>
            </a:lvl1pPr>
          </a:lstStyle>
          <a:p>
            <a:pPr>
              <a:defRPr/>
            </a:pPr>
            <a:r>
              <a:rPr lang="en-US" dirty="0"/>
              <a:t>Copyright 2011 Ernest R. Cadotte</a:t>
            </a:r>
          </a:p>
        </p:txBody>
      </p:sp>
      <p:sp>
        <p:nvSpPr>
          <p:cNvPr id="5" name="Slide Number Placeholder 5"/>
          <p:cNvSpPr>
            <a:spLocks noGrp="1"/>
          </p:cNvSpPr>
          <p:nvPr>
            <p:ph type="sldNum" sz="quarter" idx="11"/>
          </p:nvPr>
        </p:nvSpPr>
        <p:spPr>
          <a:xfrm>
            <a:off x="6934200" y="6324600"/>
            <a:ext cx="2133600" cy="365125"/>
          </a:xfrm>
        </p:spPr>
        <p:txBody>
          <a:bodyPr/>
          <a:lstStyle>
            <a:lvl1pPr>
              <a:defRPr sz="800"/>
            </a:lvl1pPr>
          </a:lstStyle>
          <a:p>
            <a:fld id="{EF3A5F24-372E-4FF2-9746-3AEE24B76FDF}" type="slidenum">
              <a:rPr lang="en-US" altLang="en-US"/>
              <a:pPr/>
              <a:t>‹#›</a:t>
            </a:fld>
            <a:endParaRPr lang="en-US" altLang="en-US" dirty="0"/>
          </a:p>
        </p:txBody>
      </p:sp>
    </p:spTree>
    <p:extLst>
      <p:ext uri="{BB962C8B-B14F-4D97-AF65-F5344CB8AC3E}">
        <p14:creationId xmlns:p14="http://schemas.microsoft.com/office/powerpoint/2010/main" val="326206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6" name="Rectangle 6"/>
          <p:cNvSpPr>
            <a:spLocks noGrp="1" noChangeArrowheads="1"/>
          </p:cNvSpPr>
          <p:nvPr>
            <p:ph type="sldNum" sz="quarter" idx="12"/>
          </p:nvPr>
        </p:nvSpPr>
        <p:spPr>
          <a:ln/>
        </p:spPr>
        <p:txBody>
          <a:bodyPr/>
          <a:lstStyle>
            <a:lvl1pPr>
              <a:defRPr/>
            </a:lvl1pPr>
          </a:lstStyle>
          <a:p>
            <a:fld id="{BB97D218-39A0-471B-AC8C-B342B6DCDFD6}" type="slidenum">
              <a:rPr lang="en-US" altLang="en-US" smtClean="0"/>
              <a:pPr/>
              <a:t>‹#›</a:t>
            </a:fld>
            <a:endParaRPr lang="en-US" altLang="en-US" dirty="0"/>
          </a:p>
        </p:txBody>
      </p:sp>
    </p:spTree>
    <p:extLst>
      <p:ext uri="{BB962C8B-B14F-4D97-AF65-F5344CB8AC3E}">
        <p14:creationId xmlns:p14="http://schemas.microsoft.com/office/powerpoint/2010/main" val="338948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3858C4A-3051-43D1-A429-486325167045}" type="datetime1">
              <a:rPr lang="en-US" smtClean="0"/>
              <a:pPr>
                <a:defRPr/>
              </a:pPr>
              <a:t>1/3/2023</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6" name="Rectangle 6"/>
          <p:cNvSpPr>
            <a:spLocks noGrp="1" noChangeArrowheads="1"/>
          </p:cNvSpPr>
          <p:nvPr>
            <p:ph type="sldNum" sz="quarter" idx="12"/>
          </p:nvPr>
        </p:nvSpPr>
        <p:spPr>
          <a:ln/>
        </p:spPr>
        <p:txBody>
          <a:bodyPr/>
          <a:lstStyle>
            <a:lvl1pPr>
              <a:defRPr/>
            </a:lvl1pPr>
          </a:lstStyle>
          <a:p>
            <a:fld id="{5E5B6736-76E6-4682-8545-1295947B6D6E}" type="slidenum">
              <a:rPr lang="en-US" altLang="en-US" smtClean="0"/>
              <a:pPr/>
              <a:t>‹#›</a:t>
            </a:fld>
            <a:endParaRPr lang="en-US" altLang="en-US" dirty="0"/>
          </a:p>
        </p:txBody>
      </p:sp>
    </p:spTree>
    <p:extLst>
      <p:ext uri="{BB962C8B-B14F-4D97-AF65-F5344CB8AC3E}">
        <p14:creationId xmlns:p14="http://schemas.microsoft.com/office/powerpoint/2010/main" val="329166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CA25365-1DF8-4605-AF5E-8AF8DC934336}" type="datetime1">
              <a:rPr lang="en-US" smtClean="0"/>
              <a:pPr>
                <a:defRPr/>
              </a:pPr>
              <a:t>1/3/2023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7" name="Rectangle 6"/>
          <p:cNvSpPr>
            <a:spLocks noGrp="1" noChangeArrowheads="1"/>
          </p:cNvSpPr>
          <p:nvPr>
            <p:ph type="sldNum" sz="quarter" idx="12"/>
          </p:nvPr>
        </p:nvSpPr>
        <p:spPr>
          <a:ln/>
        </p:spPr>
        <p:txBody>
          <a:bodyPr/>
          <a:lstStyle>
            <a:lvl1pPr>
              <a:defRPr/>
            </a:lvl1pPr>
          </a:lstStyle>
          <a:p>
            <a:fld id="{97607687-FC51-46E7-99AA-A9112392CBC5}" type="slidenum">
              <a:rPr lang="en-US" altLang="en-US" smtClean="0"/>
              <a:pPr/>
              <a:t>‹#›</a:t>
            </a:fld>
            <a:endParaRPr lang="en-US" altLang="en-US" dirty="0"/>
          </a:p>
        </p:txBody>
      </p:sp>
    </p:spTree>
    <p:extLst>
      <p:ext uri="{BB962C8B-B14F-4D97-AF65-F5344CB8AC3E}">
        <p14:creationId xmlns:p14="http://schemas.microsoft.com/office/powerpoint/2010/main" val="110269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92CB8D3D-2BD5-4F46-AED6-B744526AFC5E}" type="datetime1">
              <a:rPr lang="en-US" smtClean="0"/>
              <a:pPr>
                <a:defRPr/>
              </a:pPr>
              <a:t>1/3/2023</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9" name="Rectangle 6"/>
          <p:cNvSpPr>
            <a:spLocks noGrp="1" noChangeArrowheads="1"/>
          </p:cNvSpPr>
          <p:nvPr>
            <p:ph type="sldNum" sz="quarter" idx="12"/>
          </p:nvPr>
        </p:nvSpPr>
        <p:spPr>
          <a:ln/>
        </p:spPr>
        <p:txBody>
          <a:bodyPr/>
          <a:lstStyle>
            <a:lvl1pPr>
              <a:defRPr/>
            </a:lvl1pPr>
          </a:lstStyle>
          <a:p>
            <a:fld id="{64061A73-2B93-4236-8DCB-B68FA4FA8D8E}" type="slidenum">
              <a:rPr lang="en-US" altLang="en-US" smtClean="0"/>
              <a:pPr/>
              <a:t>‹#›</a:t>
            </a:fld>
            <a:endParaRPr lang="en-US" altLang="en-US" dirty="0"/>
          </a:p>
        </p:txBody>
      </p:sp>
    </p:spTree>
    <p:extLst>
      <p:ext uri="{BB962C8B-B14F-4D97-AF65-F5344CB8AC3E}">
        <p14:creationId xmlns:p14="http://schemas.microsoft.com/office/powerpoint/2010/main" val="72291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C5CB91B-AF67-4816-A8A9-73FA57ED526B}" type="datetime1">
              <a:rPr lang="en-US" smtClean="0"/>
              <a:pPr>
                <a:defRPr/>
              </a:pPr>
              <a:t>1/3/2023</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5" name="Rectangle 6"/>
          <p:cNvSpPr>
            <a:spLocks noGrp="1" noChangeArrowheads="1"/>
          </p:cNvSpPr>
          <p:nvPr>
            <p:ph type="sldNum" sz="quarter" idx="12"/>
          </p:nvPr>
        </p:nvSpPr>
        <p:spPr>
          <a:ln/>
        </p:spPr>
        <p:txBody>
          <a:bodyPr/>
          <a:lstStyle>
            <a:lvl1pPr>
              <a:defRPr/>
            </a:lvl1pPr>
          </a:lstStyle>
          <a:p>
            <a:fld id="{107E7872-B664-45C3-B272-8CDD6AD7BCF6}" type="slidenum">
              <a:rPr lang="en-US" altLang="en-US" smtClean="0"/>
              <a:pPr/>
              <a:t>‹#›</a:t>
            </a:fld>
            <a:endParaRPr lang="en-US" altLang="en-US" dirty="0"/>
          </a:p>
        </p:txBody>
      </p:sp>
    </p:spTree>
    <p:extLst>
      <p:ext uri="{BB962C8B-B14F-4D97-AF65-F5344CB8AC3E}">
        <p14:creationId xmlns:p14="http://schemas.microsoft.com/office/powerpoint/2010/main" val="114291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8E41F02-9FE7-4617-A281-74996D8914E1}" type="datetime1">
              <a:rPr lang="en-US" smtClean="0"/>
              <a:pPr>
                <a:defRPr/>
              </a:pPr>
              <a:t>1/3/2023</a:t>
            </a:fld>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4" name="Rectangle 6"/>
          <p:cNvSpPr>
            <a:spLocks noGrp="1" noChangeArrowheads="1"/>
          </p:cNvSpPr>
          <p:nvPr>
            <p:ph type="sldNum" sz="quarter" idx="12"/>
          </p:nvPr>
        </p:nvSpPr>
        <p:spPr>
          <a:ln/>
        </p:spPr>
        <p:txBody>
          <a:bodyPr/>
          <a:lstStyle>
            <a:lvl1pPr>
              <a:defRPr/>
            </a:lvl1pPr>
          </a:lstStyle>
          <a:p>
            <a:fld id="{7FD8249F-D126-4B22-AB80-4DB96278C24D}" type="slidenum">
              <a:rPr lang="en-US" altLang="en-US" smtClean="0"/>
              <a:pPr/>
              <a:t>‹#›</a:t>
            </a:fld>
            <a:endParaRPr lang="en-US" altLang="en-US" dirty="0"/>
          </a:p>
        </p:txBody>
      </p:sp>
    </p:spTree>
    <p:extLst>
      <p:ext uri="{BB962C8B-B14F-4D97-AF65-F5344CB8AC3E}">
        <p14:creationId xmlns:p14="http://schemas.microsoft.com/office/powerpoint/2010/main" val="255612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DCB2586-B539-4702-AD88-2CD5C1CF662A}" type="datetime1">
              <a:rPr lang="en-US" smtClean="0"/>
              <a:pPr>
                <a:defRPr/>
              </a:pPr>
              <a:t>1/3/2023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7" name="Rectangle 6"/>
          <p:cNvSpPr>
            <a:spLocks noGrp="1" noChangeArrowheads="1"/>
          </p:cNvSpPr>
          <p:nvPr>
            <p:ph type="sldNum" sz="quarter" idx="12"/>
          </p:nvPr>
        </p:nvSpPr>
        <p:spPr>
          <a:ln/>
        </p:spPr>
        <p:txBody>
          <a:bodyPr/>
          <a:lstStyle>
            <a:lvl1pPr>
              <a:defRPr/>
            </a:lvl1pPr>
          </a:lstStyle>
          <a:p>
            <a:fld id="{9BA8F315-76A4-4134-BF33-D36F7762B789}" type="slidenum">
              <a:rPr lang="en-US" altLang="en-US" smtClean="0"/>
              <a:pPr/>
              <a:t>‹#›</a:t>
            </a:fld>
            <a:endParaRPr lang="en-US" altLang="en-US" dirty="0"/>
          </a:p>
        </p:txBody>
      </p:sp>
    </p:spTree>
    <p:extLst>
      <p:ext uri="{BB962C8B-B14F-4D97-AF65-F5344CB8AC3E}">
        <p14:creationId xmlns:p14="http://schemas.microsoft.com/office/powerpoint/2010/main" val="23533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B4028E5-6187-4CDE-884A-EB484396D646}" type="datetime1">
              <a:rPr lang="en-US" smtClean="0"/>
              <a:pPr>
                <a:defRPr/>
              </a:pPr>
              <a:t>1/3/2023</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Copyright 2011 Ernest R. Cadotte</a:t>
            </a:r>
          </a:p>
        </p:txBody>
      </p:sp>
      <p:sp>
        <p:nvSpPr>
          <p:cNvPr id="7" name="Rectangle 6"/>
          <p:cNvSpPr>
            <a:spLocks noGrp="1" noChangeArrowheads="1"/>
          </p:cNvSpPr>
          <p:nvPr>
            <p:ph type="sldNum" sz="quarter" idx="12"/>
          </p:nvPr>
        </p:nvSpPr>
        <p:spPr>
          <a:ln/>
        </p:spPr>
        <p:txBody>
          <a:bodyPr/>
          <a:lstStyle>
            <a:lvl1pPr>
              <a:defRPr/>
            </a:lvl1pPr>
          </a:lstStyle>
          <a:p>
            <a:fld id="{397182A1-027D-409D-9ECB-C04711BB77C2}" type="slidenum">
              <a:rPr lang="en-US" altLang="en-US" smtClean="0"/>
              <a:pPr/>
              <a:t>‹#›</a:t>
            </a:fld>
            <a:endParaRPr lang="en-US" altLang="en-US" dirty="0"/>
          </a:p>
        </p:txBody>
      </p:sp>
    </p:spTree>
    <p:extLst>
      <p:ext uri="{BB962C8B-B14F-4D97-AF65-F5344CB8AC3E}">
        <p14:creationId xmlns:p14="http://schemas.microsoft.com/office/powerpoint/2010/main" val="194499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24543"/>
            <a:ext cx="7848600" cy="794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fld id="{205448C7-3B38-4DFA-BDAD-3FF2975A3F25}" type="datetime1">
              <a:rPr lang="en-US" smtClean="0"/>
              <a:pPr>
                <a:defRPr/>
              </a:pPr>
              <a:t>1/3/2023</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r>
              <a:rPr lang="en-US" dirty="0"/>
              <a:t>Copyright 2011 Ernest R. Cadotte</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6206CD2-1D1D-4075-879C-B716C444F868}" type="slidenum">
              <a:rPr lang="en-US" altLang="en-US" smtClean="0"/>
              <a:pPr/>
              <a:t>‹#›</a:t>
            </a:fld>
            <a:endParaRPr lang="en-US" altLang="en-US" dirty="0"/>
          </a:p>
        </p:txBody>
      </p:sp>
      <p:pic>
        <p:nvPicPr>
          <p:cNvPr id="7" name="Picture 6" descr="PP_slideinteriorsolidband.jp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2202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95802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23" r:id="rId12"/>
  </p:sldLayoutIdLst>
  <p:hf sldNum="0" hdr="0" dt="0"/>
  <p:txStyles>
    <p:titleStyle>
      <a:lvl1pPr algn="l" rtl="0" eaLnBrk="1" fontAlgn="base" hangingPunct="1">
        <a:spcBef>
          <a:spcPct val="0"/>
        </a:spcBef>
        <a:spcAft>
          <a:spcPct val="0"/>
        </a:spcAft>
        <a:defRPr sz="3000" b="1">
          <a:solidFill>
            <a:srgbClr val="0F64A8"/>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Calibri"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Calibri"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Calibri"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Calibri"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47700" y="805543"/>
            <a:ext cx="7848600" cy="794657"/>
          </a:xfrm>
        </p:spPr>
        <p:txBody>
          <a:bodyPr anchor="ctr"/>
          <a:lstStyle/>
          <a:p>
            <a:pPr algn="ctr" eaLnBrk="1" hangingPunct="1"/>
            <a:r>
              <a:rPr lang="en-US" altLang="en-US" sz="4000">
                <a:ea typeface="ＭＳ Ｐゴシック" panose="020B0600070205080204" pitchFamily="34" charset="-128"/>
              </a:rPr>
              <a:t>Assessment </a:t>
            </a:r>
            <a:r>
              <a:rPr lang="en-US" altLang="en-US" sz="4000" dirty="0">
                <a:ea typeface="ＭＳ Ｐゴシック" panose="020B0600070205080204" pitchFamily="34" charset="-128"/>
              </a:rPr>
              <a:t>of Learning</a:t>
            </a:r>
          </a:p>
        </p:txBody>
      </p:sp>
      <p:grpSp>
        <p:nvGrpSpPr>
          <p:cNvPr id="4" name="Group 1" descr="&quot;  &quot;"/>
          <p:cNvGrpSpPr>
            <a:grpSpLocks/>
          </p:cNvGrpSpPr>
          <p:nvPr/>
        </p:nvGrpSpPr>
        <p:grpSpPr bwMode="auto">
          <a:xfrm>
            <a:off x="76200" y="2425700"/>
            <a:ext cx="8991600" cy="3975100"/>
            <a:chOff x="76200" y="2666754"/>
            <a:chExt cx="8991600" cy="3975346"/>
          </a:xfrm>
        </p:grpSpPr>
        <p:sp>
          <p:nvSpPr>
            <p:cNvPr id="5" name="Rectangle 4"/>
            <p:cNvSpPr/>
            <p:nvPr/>
          </p:nvSpPr>
          <p:spPr>
            <a:xfrm>
              <a:off x="76200" y="2666754"/>
              <a:ext cx="8991600" cy="3975346"/>
            </a:xfrm>
            <a:prstGeom prst="rect">
              <a:avLst/>
            </a:prstGeom>
            <a:solidFill>
              <a:srgbClr val="0F64A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solidFill>
                  <a:prstClr val="white"/>
                </a:solidFill>
              </a:endParaRPr>
            </a:p>
          </p:txBody>
        </p:sp>
        <p:pic>
          <p:nvPicPr>
            <p:cNvPr id="6" name="Picture 5" descr="&quot;  &quot;"/>
            <p:cNvPicPr>
              <a:picLocks noChangeAspect="1"/>
            </p:cNvPicPr>
            <p:nvPr/>
          </p:nvPicPr>
          <p:blipFill>
            <a:blip r:embed="rId3">
              <a:extLst>
                <a:ext uri="{28A0092B-C50C-407E-A947-70E740481C1C}">
                  <a14:useLocalDpi xmlns:a14="http://schemas.microsoft.com/office/drawing/2010/main" val="0"/>
                </a:ext>
              </a:extLst>
            </a:blip>
            <a:srcRect l="1945" t="32600" r="1666" b="10556"/>
            <a:stretch>
              <a:fillRect/>
            </a:stretch>
          </p:blipFill>
          <p:spPr bwMode="auto">
            <a:xfrm>
              <a:off x="152400" y="2743200"/>
              <a:ext cx="88392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Date Placeholder 1"/>
          <p:cNvSpPr txBox="1">
            <a:spLocks/>
          </p:cNvSpPr>
          <p:nvPr/>
        </p:nvSpPr>
        <p:spPr>
          <a:xfrm>
            <a:off x="6850063" y="6292850"/>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ctr" rtl="0" eaLnBrk="1" fontAlgn="auto" hangingPunct="1">
              <a:spcBef>
                <a:spcPct val="20000"/>
              </a:spcBef>
              <a:spcAft>
                <a:spcPts val="0"/>
              </a:spcAft>
              <a:buChar char="•"/>
              <a:defRPr sz="3200" kern="1200">
                <a:solidFill>
                  <a:schemeClr val="tx1"/>
                </a:solidFill>
                <a:latin typeface="Calibri" panose="020F0502020204030204" pitchFamily="34" charset="0"/>
                <a:ea typeface="ＭＳ Ｐゴシック" panose="020B0600070205080204" pitchFamily="34" charset="-128"/>
                <a:cs typeface="+mn-cs"/>
              </a:defRPr>
            </a:lvl1pPr>
            <a:lvl2pPr marL="741363" indent="-284163" algn="l" rtl="0" eaLnBrk="0" fontAlgn="base" hangingPunct="0">
              <a:spcBef>
                <a:spcPct val="20000"/>
              </a:spcBef>
              <a:spcAft>
                <a:spcPct val="0"/>
              </a:spcAft>
              <a:buChar char="–"/>
              <a:defRPr sz="2800" kern="1200">
                <a:solidFill>
                  <a:schemeClr val="tx1"/>
                </a:solidFill>
                <a:latin typeface="Calibri" panose="020F0502020204030204" pitchFamily="34" charset="0"/>
                <a:ea typeface="ＭＳ Ｐゴシック" panose="020B0600070205080204" pitchFamily="34" charset="-128"/>
                <a:cs typeface="+mn-cs"/>
              </a:defRPr>
            </a:lvl2pPr>
            <a:lvl3pPr marL="1141413" indent="-227013" algn="l" rtl="0" eaLnBrk="0" fontAlgn="base" hangingPunct="0">
              <a:spcBef>
                <a:spcPct val="20000"/>
              </a:spcBef>
              <a:spcAft>
                <a:spcPct val="0"/>
              </a:spcAft>
              <a:buChar char="•"/>
              <a:defRPr sz="2400" kern="1200">
                <a:solidFill>
                  <a:schemeClr val="tx1"/>
                </a:solidFill>
                <a:latin typeface="Calibri" panose="020F0502020204030204" pitchFamily="34" charset="0"/>
                <a:ea typeface="ＭＳ Ｐゴシック" panose="020B0600070205080204" pitchFamily="34" charset="-128"/>
                <a:cs typeface="+mn-cs"/>
              </a:defRPr>
            </a:lvl3pPr>
            <a:lvl4pPr marL="1598613" indent="-227013" algn="l" rtl="0" eaLnBrk="0" fontAlgn="base"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4pPr>
            <a:lvl5pPr marL="2055813" indent="-227013" algn="l" rtl="0" eaLnBrk="0" fontAlgn="base"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5pPr>
            <a:lvl6pPr marL="2513013" indent="-227013" algn="l" defTabSz="914400" rtl="0" eaLnBrk="0" fontAlgn="base" latinLnBrk="0"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6pPr>
            <a:lvl7pPr marL="2970213" indent="-227013" algn="l" defTabSz="914400" rtl="0" eaLnBrk="0" fontAlgn="base" latinLnBrk="0"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7pPr>
            <a:lvl8pPr marL="3427413" indent="-227013" algn="l" defTabSz="914400" rtl="0" eaLnBrk="0" fontAlgn="base" latinLnBrk="0"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8pPr>
            <a:lvl9pPr marL="3884613" indent="-227013" algn="l" defTabSz="914400" rtl="0" eaLnBrk="0" fontAlgn="base" latinLnBrk="0" hangingPunct="0">
              <a:spcBef>
                <a:spcPct val="20000"/>
              </a:spcBef>
              <a:spcAft>
                <a:spcPct val="0"/>
              </a:spcAft>
              <a:buChar char="»"/>
              <a:defRPr sz="2000" kern="1200">
                <a:solidFill>
                  <a:schemeClr val="tx1"/>
                </a:solidFill>
                <a:latin typeface="Calibri" panose="020F0502020204030204" pitchFamily="34" charset="0"/>
                <a:ea typeface="ＭＳ Ｐゴシック" panose="020B0600070205080204" pitchFamily="34" charset="-128"/>
                <a:cs typeface="+mn-cs"/>
              </a:defRPr>
            </a:lvl9pPr>
          </a:lstStyle>
          <a:p>
            <a:pPr algn="r">
              <a:spcBef>
                <a:spcPct val="0"/>
              </a:spcBef>
              <a:buFontTx/>
              <a:buNone/>
              <a:defRPr/>
            </a:pPr>
            <a:fld id="{86DA7950-CC81-4068-9C71-280D9832299D}" type="datetime3">
              <a:rPr lang="en-US" altLang="en-US" sz="1200" smtClean="0">
                <a:solidFill>
                  <a:srgbClr val="000000"/>
                </a:solidFill>
                <a:latin typeface="+mj-lt"/>
              </a:rPr>
              <a:pPr algn="r">
                <a:spcBef>
                  <a:spcPct val="0"/>
                </a:spcBef>
                <a:buFontTx/>
                <a:buNone/>
                <a:defRPr/>
              </a:pPr>
              <a:t>3 January 2023</a:t>
            </a:fld>
            <a:endParaRPr lang="en-US" altLang="en-US" sz="1600" dirty="0">
              <a:solidFill>
                <a:srgbClr val="000000"/>
              </a:solidFill>
              <a:latin typeface="+mj-lt"/>
            </a:endParaRPr>
          </a:p>
        </p:txBody>
      </p:sp>
      <p:sp>
        <p:nvSpPr>
          <p:cNvPr id="8" name="Rectangle 7" descr="&quot;  &quot;"/>
          <p:cNvSpPr/>
          <p:nvPr/>
        </p:nvSpPr>
        <p:spPr>
          <a:xfrm>
            <a:off x="6400800" y="6465888"/>
            <a:ext cx="2133600" cy="315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white"/>
              </a:solidFill>
              <a:latin typeface="+mj-lt"/>
            </a:endParaRPr>
          </a:p>
        </p:txBody>
      </p:sp>
      <p:sp>
        <p:nvSpPr>
          <p:cNvPr id="9" name="TextBox 1"/>
          <p:cNvSpPr txBox="1">
            <a:spLocks noChangeArrowheads="1"/>
          </p:cNvSpPr>
          <p:nvPr/>
        </p:nvSpPr>
        <p:spPr bwMode="auto">
          <a:xfrm>
            <a:off x="5580063" y="6492875"/>
            <a:ext cx="3030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r>
              <a:rPr lang="en-US" altLang="en-US" sz="1200" dirty="0">
                <a:solidFill>
                  <a:srgbClr val="000000"/>
                </a:solidFill>
                <a:latin typeface="+mj-lt"/>
                <a:cs typeface="Times New Roman" panose="02020603050405020304" pitchFamily="18" charset="0"/>
              </a:rPr>
              <a:t>Copyrighted in its entirety, Ernest R. Cadotte,</a:t>
            </a:r>
          </a:p>
        </p:txBody>
      </p:sp>
      <p:pic>
        <p:nvPicPr>
          <p:cNvPr id="10" name="Picture 15" descr="Marketplace Simulations"/>
          <p:cNvPicPr>
            <a:picLocks noChangeAspect="1"/>
          </p:cNvPicPr>
          <p:nvPr/>
        </p:nvPicPr>
        <p:blipFill>
          <a:blip r:embed="rId4">
            <a:extLst>
              <a:ext uri="{28A0092B-C50C-407E-A947-70E740481C1C}">
                <a14:useLocalDpi xmlns:a14="http://schemas.microsoft.com/office/drawing/2010/main" val="0"/>
              </a:ext>
            </a:extLst>
          </a:blip>
          <a:srcRect r="29140" b="75555"/>
          <a:stretch>
            <a:fillRect/>
          </a:stretch>
        </p:blipFill>
        <p:spPr bwMode="auto">
          <a:xfrm>
            <a:off x="5286375" y="4478338"/>
            <a:ext cx="3705225"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Conclusions </a:t>
            </a:r>
            <a:r>
              <a:rPr lang="en-US" altLang="en-US" dirty="0">
                <a:solidFill>
                  <a:schemeClr val="bg1"/>
                </a:solidFill>
                <a:ea typeface="ＭＳ Ｐゴシック" panose="020B0600070205080204" pitchFamily="34" charset="-128"/>
              </a:rPr>
              <a:t>(1 of 3)</a:t>
            </a:r>
          </a:p>
        </p:txBody>
      </p:sp>
      <p:sp>
        <p:nvSpPr>
          <p:cNvPr id="6" name="Rectangle 3"/>
          <p:cNvSpPr txBox="1">
            <a:spLocks noChangeArrowheads="1"/>
          </p:cNvSpPr>
          <p:nvPr/>
        </p:nvSpPr>
        <p:spPr bwMode="auto">
          <a:xfrm>
            <a:off x="838200" y="1866900"/>
            <a:ext cx="70104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200" i="1" kern="0" dirty="0">
                <a:solidFill>
                  <a:srgbClr val="0F64A8"/>
                </a:solidFill>
                <a:ea typeface="굴림" panose="020B0600000101010101" pitchFamily="34" charset="-127"/>
              </a:rPr>
              <a:t>Some people say that they do not need to know the details</a:t>
            </a:r>
            <a:br>
              <a:rPr lang="en-US" altLang="ko-KR" sz="2200" i="1" kern="0" dirty="0">
                <a:solidFill>
                  <a:srgbClr val="0F64A8"/>
                </a:solidFill>
                <a:ea typeface="굴림" panose="020B0600000101010101" pitchFamily="34" charset="-127"/>
              </a:rPr>
            </a:br>
            <a:r>
              <a:rPr lang="en-US" altLang="ko-KR" sz="2200" i="1" kern="0" dirty="0">
                <a:solidFill>
                  <a:srgbClr val="0F64A8"/>
                </a:solidFill>
                <a:ea typeface="굴림" panose="020B0600000101010101" pitchFamily="34" charset="-127"/>
              </a:rPr>
              <a:t>because they know where to find the information when</a:t>
            </a:r>
            <a:br>
              <a:rPr lang="en-US" altLang="ko-KR" sz="2200" i="1" kern="0" dirty="0">
                <a:solidFill>
                  <a:srgbClr val="0F64A8"/>
                </a:solidFill>
                <a:ea typeface="굴림" panose="020B0600000101010101" pitchFamily="34" charset="-127"/>
              </a:rPr>
            </a:br>
            <a:r>
              <a:rPr lang="en-US" altLang="ko-KR" sz="2200" i="1" kern="0" dirty="0">
                <a:solidFill>
                  <a:srgbClr val="0F64A8"/>
                </a:solidFill>
                <a:ea typeface="굴림" panose="020B0600000101010101" pitchFamily="34" charset="-127"/>
              </a:rPr>
              <a:t>they need it. </a:t>
            </a:r>
          </a:p>
          <a:p>
            <a:pPr marL="0" indent="0">
              <a:lnSpc>
                <a:spcPct val="90000"/>
              </a:lnSpc>
              <a:spcBef>
                <a:spcPct val="0"/>
              </a:spcBef>
              <a:spcAft>
                <a:spcPts val="600"/>
              </a:spcAft>
              <a:buNone/>
            </a:pPr>
            <a:endParaRPr lang="en-US" altLang="ko-KR" sz="2200" i="1"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200" b="1" kern="0" dirty="0">
                <a:solidFill>
                  <a:srgbClr val="0F64A8"/>
                </a:solidFill>
                <a:ea typeface="굴림" panose="020B0600000101010101" pitchFamily="34" charset="-127"/>
              </a:rPr>
              <a:t>This is not sufficient</a:t>
            </a:r>
            <a:r>
              <a:rPr lang="en-US" altLang="ko-KR" sz="2200" kern="0" dirty="0">
                <a:solidFill>
                  <a:srgbClr val="0F64A8"/>
                </a:solidFill>
                <a:ea typeface="굴림" panose="020B0600000101010101" pitchFamily="34" charset="-127"/>
              </a:rPr>
              <a:t>: the more that is in your head, the more likely you will be able to make informed decisions, and thus succeed. </a:t>
            </a:r>
          </a:p>
          <a:p>
            <a:pPr marL="0" indent="0">
              <a:lnSpc>
                <a:spcPct val="90000"/>
              </a:lnSpc>
              <a:spcBef>
                <a:spcPct val="0"/>
              </a:spcBef>
              <a:spcAft>
                <a:spcPts val="600"/>
              </a:spcAft>
              <a:buNone/>
            </a:pPr>
            <a:r>
              <a:rPr lang="en-US" altLang="ko-KR" sz="2200" kern="0" dirty="0">
                <a:solidFill>
                  <a:srgbClr val="0F64A8"/>
                </a:solidFill>
                <a:ea typeface="굴림" panose="020B0600000101010101" pitchFamily="34" charset="-127"/>
              </a:rPr>
              <a:t>If you do not know the details, you need to have retained the key conclusions from having analyzed the information. This is a major focus of the assessment.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Conclusions </a:t>
            </a:r>
            <a:r>
              <a:rPr lang="en-US" altLang="en-US" dirty="0">
                <a:solidFill>
                  <a:schemeClr val="bg1"/>
                </a:solidFill>
                <a:ea typeface="ＭＳ Ｐゴシック" panose="020B0600070205080204" pitchFamily="34" charset="-128"/>
              </a:rPr>
              <a:t>(2</a:t>
            </a:r>
            <a:r>
              <a:rPr lang="en-US" altLang="en-US" baseline="0" dirty="0">
                <a:solidFill>
                  <a:schemeClr val="bg1"/>
                </a:solidFill>
                <a:ea typeface="ＭＳ Ｐゴシック" panose="020B0600070205080204" pitchFamily="34" charset="-128"/>
              </a:rPr>
              <a:t> of 3)</a:t>
            </a:r>
            <a:endParaRPr lang="en-US" altLang="en-US" dirty="0">
              <a:solidFill>
                <a:schemeClr val="bg1"/>
              </a:solidFill>
              <a:ea typeface="ＭＳ Ｐゴシック" panose="020B0600070205080204" pitchFamily="34" charset="-128"/>
            </a:endParaRPr>
          </a:p>
        </p:txBody>
      </p:sp>
      <p:sp>
        <p:nvSpPr>
          <p:cNvPr id="6" name="Rectangle 3"/>
          <p:cNvSpPr txBox="1">
            <a:spLocks noChangeArrowheads="1"/>
          </p:cNvSpPr>
          <p:nvPr/>
        </p:nvSpPr>
        <p:spPr bwMode="auto">
          <a:xfrm>
            <a:off x="834571" y="2057400"/>
            <a:ext cx="7467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The more cross-functional knowledge a team has, the more likely it will succeed. </a:t>
            </a:r>
          </a:p>
          <a:p>
            <a:pPr marL="0" indent="0">
              <a:lnSpc>
                <a:spcPct val="90000"/>
              </a:lnSpc>
              <a:spcBef>
                <a:spcPct val="0"/>
              </a:spcBef>
              <a:spcAft>
                <a:spcPts val="600"/>
              </a:spcAft>
              <a:buNone/>
            </a:pPr>
            <a:endParaRPr lang="en-US" altLang="ko-KR" sz="2400"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400" b="1" kern="0" dirty="0">
                <a:solidFill>
                  <a:srgbClr val="0F64A8"/>
                </a:solidFill>
                <a:ea typeface="굴림" panose="020B0600000101010101" pitchFamily="34" charset="-127"/>
              </a:rPr>
              <a:t>It is not enough to know your own area of responsibility. </a:t>
            </a:r>
          </a:p>
          <a:p>
            <a:pPr marL="0" indent="0">
              <a:lnSpc>
                <a:spcPct val="90000"/>
              </a:lnSpc>
              <a:spcBef>
                <a:spcPct val="0"/>
              </a:spcBef>
              <a:spcAft>
                <a:spcPts val="600"/>
              </a:spcAft>
              <a:buNone/>
            </a:pPr>
            <a:endParaRPr lang="en-US" altLang="ko-KR" sz="2400"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You need to have a good understanding of the other functions to be successful. </a:t>
            </a:r>
            <a:endParaRPr lang="en-US" altLang="en-US" sz="2400" kern="0" dirty="0">
              <a:solidFill>
                <a:srgbClr val="0F64A8"/>
              </a:solidFill>
              <a:ea typeface="ＭＳ Ｐゴシック" panose="020B0600070205080204" pitchFamily="34" charset="-128"/>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Conclusions </a:t>
            </a:r>
            <a:r>
              <a:rPr lang="en-US" altLang="en-US" dirty="0">
                <a:solidFill>
                  <a:schemeClr val="bg1"/>
                </a:solidFill>
                <a:ea typeface="ＭＳ Ｐゴシック" panose="020B0600070205080204" pitchFamily="34" charset="-128"/>
              </a:rPr>
              <a:t>(3</a:t>
            </a:r>
            <a:r>
              <a:rPr lang="en-US" altLang="en-US" baseline="0" dirty="0">
                <a:solidFill>
                  <a:schemeClr val="bg1"/>
                </a:solidFill>
                <a:ea typeface="ＭＳ Ｐゴシック" panose="020B0600070205080204" pitchFamily="34" charset="-128"/>
              </a:rPr>
              <a:t> of 3)</a:t>
            </a:r>
            <a:endParaRPr lang="en-US" altLang="en-US" dirty="0">
              <a:solidFill>
                <a:schemeClr val="bg1"/>
              </a:solidFill>
              <a:ea typeface="ＭＳ Ｐゴシック" panose="020B0600070205080204" pitchFamily="34" charset="-128"/>
            </a:endParaRPr>
          </a:p>
        </p:txBody>
      </p:sp>
      <p:sp>
        <p:nvSpPr>
          <p:cNvPr id="6" name="Rectangle 3"/>
          <p:cNvSpPr txBox="1">
            <a:spLocks noChangeArrowheads="1"/>
          </p:cNvSpPr>
          <p:nvPr/>
        </p:nvSpPr>
        <p:spPr bwMode="auto">
          <a:xfrm>
            <a:off x="834571" y="2324100"/>
            <a:ext cx="7467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The more a team shares a common view of the firm's strategy, the more likely it will succeed.  </a:t>
            </a:r>
          </a:p>
          <a:p>
            <a:pPr marL="0" indent="0">
              <a:lnSpc>
                <a:spcPct val="90000"/>
              </a:lnSpc>
              <a:spcBef>
                <a:spcPct val="0"/>
              </a:spcBef>
              <a:spcAft>
                <a:spcPts val="600"/>
              </a:spcAft>
              <a:buNone/>
            </a:pPr>
            <a:endParaRPr lang="en-US" altLang="ko-KR" sz="2400"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Even if team members have not articulated their strategy in a formal way, the more they think alike in terms of strategy, the more likely they will be successful. </a:t>
            </a:r>
          </a:p>
        </p:txBody>
      </p:sp>
    </p:spTree>
    <p:extLst>
      <p:ext uri="{BB962C8B-B14F-4D97-AF65-F5344CB8AC3E}">
        <p14:creationId xmlns:p14="http://schemas.microsoft.com/office/powerpoint/2010/main" val="9577710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Strategy</a:t>
            </a:r>
          </a:p>
        </p:txBody>
      </p:sp>
      <p:sp>
        <p:nvSpPr>
          <p:cNvPr id="4" name="Rectangle 3"/>
          <p:cNvSpPr txBox="1">
            <a:spLocks noChangeArrowheads="1"/>
          </p:cNvSpPr>
          <p:nvPr/>
        </p:nvSpPr>
        <p:spPr bwMode="auto">
          <a:xfrm>
            <a:off x="835572" y="2286000"/>
            <a:ext cx="74676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You will be queried about your team’s strategy.</a:t>
            </a:r>
          </a:p>
          <a:p>
            <a:pPr marL="0" indent="0">
              <a:lnSpc>
                <a:spcPct val="90000"/>
              </a:lnSpc>
              <a:spcBef>
                <a:spcPct val="0"/>
              </a:spcBef>
              <a:spcAft>
                <a:spcPts val="600"/>
              </a:spcAft>
              <a:buNone/>
            </a:pPr>
            <a:endParaRPr lang="en-US" altLang="ko-KR" sz="2400"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You will receive feedback on the degree to which you and your team members agree.</a:t>
            </a:r>
          </a:p>
          <a:p>
            <a:pPr marL="0" indent="0">
              <a:lnSpc>
                <a:spcPct val="90000"/>
              </a:lnSpc>
              <a:spcBef>
                <a:spcPct val="0"/>
              </a:spcBef>
              <a:spcAft>
                <a:spcPts val="600"/>
              </a:spcAft>
              <a:buNone/>
            </a:pPr>
            <a:endParaRPr lang="en-US" altLang="ko-KR" sz="2400" kern="0" dirty="0">
              <a:solidFill>
                <a:srgbClr val="0F64A8"/>
              </a:solidFill>
              <a:ea typeface="굴림" panose="020B0600000101010101" pitchFamily="34" charset="-127"/>
            </a:endParaRPr>
          </a:p>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Your concurrence on your team’s strategy is for your feedback, it will not affect your score on the assessment. </a:t>
            </a:r>
          </a:p>
        </p:txBody>
      </p:sp>
    </p:spTree>
    <p:extLst>
      <p:ext uri="{BB962C8B-B14F-4D97-AF65-F5344CB8AC3E}">
        <p14:creationId xmlns:p14="http://schemas.microsoft.com/office/powerpoint/2010/main" val="72964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Conclusion</a:t>
            </a:r>
          </a:p>
        </p:txBody>
      </p:sp>
      <p:sp>
        <p:nvSpPr>
          <p:cNvPr id="5" name="Rectangle 3"/>
          <p:cNvSpPr txBox="1">
            <a:spLocks noChangeArrowheads="1"/>
          </p:cNvSpPr>
          <p:nvPr/>
        </p:nvSpPr>
        <p:spPr bwMode="auto">
          <a:xfrm>
            <a:off x="834571" y="2886075"/>
            <a:ext cx="7467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400" kern="0" dirty="0">
                <a:solidFill>
                  <a:srgbClr val="0F64A8"/>
                </a:solidFill>
                <a:ea typeface="굴림" panose="020B0600000101010101" pitchFamily="34" charset="-127"/>
              </a:rPr>
              <a:t>If a team has less business, market, and competitive knowledge and a more diffused strategy than competitors, it is working at a disadvantage. </a:t>
            </a:r>
          </a:p>
        </p:txBody>
      </p:sp>
    </p:spTree>
    <p:extLst>
      <p:ext uri="{BB962C8B-B14F-4D97-AF65-F5344CB8AC3E}">
        <p14:creationId xmlns:p14="http://schemas.microsoft.com/office/powerpoint/2010/main" val="40588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Mechanics</a:t>
            </a:r>
          </a:p>
        </p:txBody>
      </p:sp>
      <p:sp>
        <p:nvSpPr>
          <p:cNvPr id="18435" name="Rectangle 4"/>
          <p:cNvSpPr>
            <a:spLocks noChangeArrowheads="1"/>
          </p:cNvSpPr>
          <p:nvPr/>
        </p:nvSpPr>
        <p:spPr bwMode="auto">
          <a:xfrm>
            <a:off x="838200" y="1371600"/>
            <a:ext cx="7620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charset="0"/>
                <a:ea typeface="ＭＳ Ｐゴシック" charset="-128"/>
              </a:defRPr>
            </a:lvl1pPr>
            <a:lvl2pPr marL="742950" indent="-285750" eaLnBrk="0" hangingPunct="0">
              <a:spcBef>
                <a:spcPct val="20000"/>
              </a:spcBef>
              <a:buFont typeface="Arial" charset="0"/>
              <a:buChar char="–"/>
              <a:defRPr sz="2800">
                <a:solidFill>
                  <a:schemeClr val="tx1"/>
                </a:solidFill>
                <a:latin typeface="Calibri" charset="0"/>
                <a:ea typeface="ＭＳ Ｐゴシック" charset="-128"/>
              </a:defRPr>
            </a:lvl2pPr>
            <a:lvl3pPr marL="1143000" indent="-228600" eaLnBrk="0" hangingPunct="0">
              <a:spcBef>
                <a:spcPct val="20000"/>
              </a:spcBef>
              <a:buFont typeface="Arial" charset="0"/>
              <a:buChar char="•"/>
              <a:defRPr sz="2400">
                <a:solidFill>
                  <a:schemeClr val="tx1"/>
                </a:solidFill>
                <a:latin typeface="Calibri" charset="0"/>
                <a:ea typeface="ＭＳ Ｐゴシック" charset="-128"/>
              </a:defRPr>
            </a:lvl3pPr>
            <a:lvl4pPr marL="1600200" indent="-228600" eaLnBrk="0" hangingPunct="0">
              <a:spcBef>
                <a:spcPct val="20000"/>
              </a:spcBef>
              <a:buFont typeface="Arial" charset="0"/>
              <a:buChar char="–"/>
              <a:defRPr sz="2000">
                <a:solidFill>
                  <a:schemeClr val="tx1"/>
                </a:solidFill>
                <a:latin typeface="Calibri" charset="0"/>
                <a:ea typeface="ＭＳ Ｐゴシック" charset="-128"/>
              </a:defRPr>
            </a:lvl4pPr>
            <a:lvl5pPr marL="2057400" indent="-228600" eaLnBrk="0" hangingPunct="0">
              <a:spcBef>
                <a:spcPct val="20000"/>
              </a:spcBef>
              <a:buFont typeface="Arial" charset="0"/>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ea typeface="ＭＳ Ｐゴシック" charset="-128"/>
              </a:defRPr>
            </a:lvl9pPr>
          </a:lstStyle>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There will be about 100 questions </a:t>
            </a:r>
            <a:r>
              <a:rPr lang="en-US" altLang="ko-KR" sz="2400" i="1" dirty="0">
                <a:solidFill>
                  <a:srgbClr val="0F64A8"/>
                </a:solidFill>
                <a:ea typeface="굴림" charset="-127"/>
                <a:cs typeface="Arial" charset="0"/>
              </a:rPr>
              <a:t>[Note to instructors: the number of questions depends on the simulation level] </a:t>
            </a:r>
          </a:p>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It will take about 40 to 50 minutes to complete </a:t>
            </a:r>
            <a:r>
              <a:rPr lang="en-US" altLang="ko-KR" sz="2400" i="1" dirty="0">
                <a:solidFill>
                  <a:srgbClr val="0F64A8"/>
                </a:solidFill>
                <a:ea typeface="굴림" charset="-127"/>
                <a:cs typeface="Arial" charset="0"/>
              </a:rPr>
              <a:t>[Note to instructors: it may be 30-35 minutes for the most basic simulations like Business Fundamentals]</a:t>
            </a:r>
          </a:p>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You need to use a computer to take the assessment during the class time</a:t>
            </a:r>
          </a:p>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The assessment will be delivered online via the Marketplace simulation</a:t>
            </a:r>
          </a:p>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It is not possible to look at the team software while the assessment is underway</a:t>
            </a:r>
          </a:p>
          <a:p>
            <a:pPr marL="342900" indent="-342900" eaLnBrk="1" hangingPunct="1">
              <a:lnSpc>
                <a:spcPct val="90000"/>
              </a:lnSpc>
              <a:spcBef>
                <a:spcPct val="0"/>
              </a:spcBef>
              <a:spcAft>
                <a:spcPts val="600"/>
              </a:spcAft>
              <a:defRPr/>
            </a:pPr>
            <a:r>
              <a:rPr lang="en-US" altLang="ko-KR" sz="2400" dirty="0">
                <a:solidFill>
                  <a:srgbClr val="0F64A8"/>
                </a:solidFill>
                <a:ea typeface="굴림" charset="-127"/>
                <a:cs typeface="Arial" charset="0"/>
              </a:rPr>
              <a:t>Results will be made available after the Quarter is processed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Dashboard</a:t>
            </a:r>
          </a:p>
        </p:txBody>
      </p:sp>
      <p:pic>
        <p:nvPicPr>
          <p:cNvPr id="8" name="Picture 7" descr="Break down by function example scores shown using score gauges with point values for marketing, sales management, finance and accounting, manufacturing, and total points on AO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372" y="1962785"/>
            <a:ext cx="7279255" cy="2932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Difficulty</a:t>
            </a:r>
          </a:p>
        </p:txBody>
      </p:sp>
      <p:sp>
        <p:nvSpPr>
          <p:cNvPr id="6" name="Rectangle 8"/>
          <p:cNvSpPr txBox="1">
            <a:spLocks noChangeArrowheads="1"/>
          </p:cNvSpPr>
          <p:nvPr/>
        </p:nvSpPr>
        <p:spPr bwMode="auto">
          <a:xfrm>
            <a:off x="838200" y="2476500"/>
            <a:ext cx="7391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en-US" sz="2400" kern="0" dirty="0">
                <a:solidFill>
                  <a:srgbClr val="0F64A8"/>
                </a:solidFill>
                <a:ea typeface="ＭＳ Ｐゴシック" panose="020B0600070205080204" pitchFamily="34" charset="-128"/>
              </a:rPr>
              <a:t>The assessment is designed to be challenging. Obtaining a score of 80% correct answers or above is unlikely.</a:t>
            </a:r>
          </a:p>
          <a:p>
            <a:pPr marL="0" indent="0">
              <a:lnSpc>
                <a:spcPct val="90000"/>
              </a:lnSpc>
              <a:spcBef>
                <a:spcPct val="0"/>
              </a:spcBef>
              <a:spcAft>
                <a:spcPts val="600"/>
              </a:spcAft>
              <a:buNone/>
            </a:pPr>
            <a:endParaRPr lang="en-US" altLang="en-US" sz="2400" kern="0" dirty="0">
              <a:solidFill>
                <a:srgbClr val="0F64A8"/>
              </a:solidFill>
              <a:ea typeface="ＭＳ Ｐゴシック" panose="020B0600070205080204" pitchFamily="34" charset="-128"/>
            </a:endParaRPr>
          </a:p>
          <a:p>
            <a:pPr marL="0" indent="0">
              <a:lnSpc>
                <a:spcPct val="90000"/>
              </a:lnSpc>
              <a:spcBef>
                <a:spcPct val="0"/>
              </a:spcBef>
              <a:spcAft>
                <a:spcPts val="600"/>
              </a:spcAft>
              <a:buNone/>
            </a:pPr>
            <a:r>
              <a:rPr lang="en-US" altLang="en-US" sz="2400" kern="0" dirty="0">
                <a:solidFill>
                  <a:srgbClr val="0F64A8"/>
                </a:solidFill>
                <a:ea typeface="ＭＳ Ｐゴシック" panose="020B0600070205080204" pitchFamily="34" charset="-128"/>
              </a:rPr>
              <a:t>As a result, a normal curve will be used to assign grades for all students.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52400"/>
            <a:ext cx="8321040" cy="794657"/>
          </a:xfrm>
        </p:spPr>
        <p:txBody>
          <a:bodyPr/>
          <a:lstStyle/>
          <a:p>
            <a:pPr algn="ctr"/>
            <a:r>
              <a:rPr lang="en-US" dirty="0"/>
              <a:t>Grade Calculation</a:t>
            </a:r>
          </a:p>
        </p:txBody>
      </p:sp>
      <p:graphicFrame>
        <p:nvGraphicFramePr>
          <p:cNvPr id="4" name="Table 3" descr="Grade calculation table showing how the grade can be broken down by points." title="Grade Calculation Table"/>
          <p:cNvGraphicFramePr>
            <a:graphicFrameLocks noGrp="1"/>
          </p:cNvGraphicFramePr>
          <p:nvPr>
            <p:extLst>
              <p:ext uri="{D42A27DB-BD31-4B8C-83A1-F6EECF244321}">
                <p14:modId xmlns:p14="http://schemas.microsoft.com/office/powerpoint/2010/main" val="1005484353"/>
              </p:ext>
            </p:extLst>
          </p:nvPr>
        </p:nvGraphicFramePr>
        <p:xfrm>
          <a:off x="411480" y="1143000"/>
          <a:ext cx="8321040" cy="4636650"/>
        </p:xfrm>
        <a:graphic>
          <a:graphicData uri="http://schemas.openxmlformats.org/drawingml/2006/table">
            <a:tbl>
              <a:tblPr/>
              <a:tblGrid>
                <a:gridCol w="731520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tblGrid>
              <a:tr h="27432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Business Plan</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25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Final Team Presentation</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10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640">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Team Simulation Performance</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A cumulative balanced scorecard for quarters 5 through 8 will be used to judge the success of each firm. A team’s grade will be determined by its relative ranking on the CBS compared to the other firms in its industry.</a:t>
                      </a:r>
                      <a:endParaRPr kumimoji="0" lang="en-US" sz="1100" b="0" i="0" u="none" strike="noStrike" cap="none" normalizeH="0" baseline="0" dirty="0">
                        <a:ln>
                          <a:noFill/>
                        </a:ln>
                        <a:solidFill>
                          <a:srgbClr val="595959"/>
                        </a:solidFill>
                        <a:effectLst/>
                        <a:latin typeface="Calibri"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15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77882">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Ownership of Balanced Scorecard</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Every executive must take responsibility for two of the performance criteria that make up the balanced scorecard. Each person’s evaluation will be determined by how well the firm does in the selected areas in comparison to individuals in different companies that have similar responsibilities.</a:t>
                      </a:r>
                      <a:endParaRPr kumimoji="0" lang="en-US" sz="1100" b="0" i="0" u="none" strike="noStrike" cap="none" normalizeH="0" baseline="0" dirty="0">
                        <a:ln>
                          <a:noFill/>
                        </a:ln>
                        <a:solidFill>
                          <a:srgbClr val="595959"/>
                        </a:solidFill>
                        <a:effectLst/>
                        <a:latin typeface="Calibri"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2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0120">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Online Assurance of Learning Assessment</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The Assurance of Learning Assessment is designed to test 1) your knowledge of your business in terms of </a:t>
                      </a: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marketing, manufacturing, human resource, financial and accounting information, 2) your ability to use the tools</a:t>
                      </a:r>
                      <a:br>
                        <a:rPr kumimoji="0" lang="en-US" sz="1100" b="0" i="1" u="none" strike="noStrike" cap="none" normalizeH="0" baseline="0" dirty="0">
                          <a:ln>
                            <a:noFill/>
                          </a:ln>
                          <a:solidFill>
                            <a:srgbClr val="595959"/>
                          </a:solidFill>
                          <a:effectLst/>
                          <a:latin typeface="Calibri" charset="0"/>
                          <a:ea typeface="Times New Roman" charset="0"/>
                        </a:rPr>
                      </a:br>
                      <a:r>
                        <a:rPr kumimoji="0" lang="en-US" sz="1100" b="0" i="1" u="none" strike="noStrike" cap="none" normalizeH="0" baseline="0" dirty="0">
                          <a:ln>
                            <a:noFill/>
                          </a:ln>
                          <a:solidFill>
                            <a:srgbClr val="595959"/>
                          </a:solidFill>
                          <a:effectLst/>
                          <a:latin typeface="Calibri" charset="0"/>
                          <a:ea typeface="Times New Roman" charset="0"/>
                        </a:rPr>
                        <a:t>of management to understand your current position in the market, and 3) your ability to develop an integrative perspective of your business.</a:t>
                      </a:r>
                      <a:endParaRPr kumimoji="0" lang="en-US" sz="1100" b="0" i="0" u="none" strike="noStrike" cap="none" normalizeH="0" baseline="0" dirty="0">
                        <a:ln>
                          <a:noFill/>
                        </a:ln>
                        <a:solidFill>
                          <a:srgbClr val="595959"/>
                        </a:solidFill>
                        <a:effectLst/>
                        <a:latin typeface="Calibri" charset="0"/>
                        <a:cs typeface="Calibri" charset="0"/>
                      </a:endParaRPr>
                    </a:p>
                  </a:txBody>
                  <a:tcPr marL="182880" marT="7941" marB="7941" anchor="ctr" horzOverflow="overflow">
                    <a:lnL w="12700" cap="flat" cmpd="sng" algn="ctr">
                      <a:solidFill>
                        <a:schemeClr val="tx1"/>
                      </a:solidFill>
                      <a:prstDash val="solid"/>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F3F7"/>
                    </a:solid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5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4F3F7"/>
                    </a:solidFill>
                  </a:tcPr>
                </a:tc>
                <a:extLst>
                  <a:ext uri="{0D108BD9-81ED-4DB2-BD59-A6C34878D82A}">
                    <a16:rowId xmlns:a16="http://schemas.microsoft.com/office/drawing/2014/main" val="10004"/>
                  </a:ext>
                </a:extLst>
              </a:tr>
              <a:tr h="566928">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Executive Briefing Contribution</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Every executive must demonstrate mastery of the information and decisions within his/her areas of responsibility</a:t>
                      </a: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 plus integrate his/her responsibilities with the rest of the organization so as to maximize its total performance.</a:t>
                      </a:r>
                      <a:endParaRPr kumimoji="0" lang="en-US" sz="1100" b="0" i="0" u="none" strike="noStrike" cap="none" normalizeH="0" baseline="0" dirty="0">
                        <a:ln>
                          <a:noFill/>
                        </a:ln>
                        <a:solidFill>
                          <a:srgbClr val="595959"/>
                        </a:solidFill>
                        <a:effectLst/>
                        <a:latin typeface="Calibri"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20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60120">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400" b="0" i="0" u="none" strike="noStrike" cap="none" normalizeH="0" baseline="0" dirty="0">
                          <a:ln>
                            <a:noFill/>
                          </a:ln>
                          <a:solidFill>
                            <a:srgbClr val="006D9E"/>
                          </a:solidFill>
                          <a:effectLst/>
                          <a:latin typeface="Calibri" charset="0"/>
                          <a:ea typeface="Times New Roman" charset="0"/>
                        </a:rPr>
                        <a:t>Peer Evaluation</a:t>
                      </a:r>
                      <a:endParaRPr kumimoji="0" lang="en-US" sz="1400" b="0" i="0" u="none" strike="noStrike" cap="none" normalizeH="0" baseline="0" dirty="0">
                        <a:ln>
                          <a:noFill/>
                        </a:ln>
                        <a:solidFill>
                          <a:srgbClr val="006D9E"/>
                        </a:solidFill>
                        <a:effectLst/>
                        <a:latin typeface="Calibri" charset="0"/>
                        <a:ea typeface="Times New Roman" charset="0"/>
                        <a:cs typeface="Calibri" charset="0"/>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en-US" sz="1100" b="0" i="1" u="none" strike="noStrike" cap="none" normalizeH="0" baseline="0" dirty="0">
                          <a:ln>
                            <a:noFill/>
                          </a:ln>
                          <a:solidFill>
                            <a:srgbClr val="595959"/>
                          </a:solidFill>
                          <a:effectLst/>
                          <a:latin typeface="Calibri" charset="0"/>
                          <a:ea typeface="Times New Roman" charset="0"/>
                        </a:rPr>
                        <a:t>Everyone on the team must do his/her share of the work. And, good interpersonal skills are necessary to keep the team moving in a positive direction. To judge the contribution of each team member, three (3) peer evaluations will be administered.  A peer evaluation score of 4.0 or higher will earn 1 point.  A score of less than 4.0 will result in the loss of points. Up to 6 points can be lost for each peer evaluation.</a:t>
                      </a:r>
                      <a:endParaRPr kumimoji="0" lang="en-US" sz="1100" b="0" i="0" u="none" strike="noStrike" cap="none" normalizeH="0" baseline="0" dirty="0">
                        <a:ln>
                          <a:noFill/>
                        </a:ln>
                        <a:solidFill>
                          <a:srgbClr val="595959"/>
                        </a:solidFill>
                        <a:effectLst/>
                        <a:latin typeface="Calibri"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200"/>
                        </a:lnSpc>
                        <a:spcBef>
                          <a:spcPct val="0"/>
                        </a:spcBef>
                        <a:spcAft>
                          <a:spcPct val="0"/>
                        </a:spcAft>
                        <a:buClrTx/>
                        <a:buSzTx/>
                        <a:buFontTx/>
                        <a:buNone/>
                        <a:tabLst/>
                      </a:pPr>
                      <a:r>
                        <a:rPr kumimoji="0" lang="en-US" sz="1200" b="0" i="0" u="none" strike="noStrike" cap="none" normalizeH="0" baseline="0" dirty="0">
                          <a:ln>
                            <a:noFill/>
                          </a:ln>
                          <a:solidFill>
                            <a:srgbClr val="006D9E"/>
                          </a:solidFill>
                          <a:effectLst/>
                          <a:latin typeface="Calibri" charset="0"/>
                          <a:ea typeface="Times New Roman" charset="0"/>
                        </a:rPr>
                        <a:t>3 points</a:t>
                      </a:r>
                      <a:endParaRPr kumimoji="0" lang="en-US" sz="1200" b="0" i="0" u="none" strike="noStrike" cap="none" normalizeH="0" baseline="0" dirty="0">
                        <a:ln>
                          <a:noFill/>
                        </a:ln>
                        <a:solidFill>
                          <a:srgbClr val="006D9E"/>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Calibri" charset="0"/>
                          <a:ea typeface="Times New Roman" charset="0"/>
                        </a:rPr>
                        <a:t> Total</a:t>
                      </a:r>
                      <a:endParaRPr kumimoji="0" lang="en-US" sz="1600" b="0" i="0" u="none" strike="noStrike" cap="none" normalizeH="0" baseline="0" dirty="0">
                        <a:ln>
                          <a:noFill/>
                        </a:ln>
                        <a:solidFill>
                          <a:schemeClr val="bg1"/>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solidFill>
                      <a:srgbClr val="0F64A8"/>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Calibri" charset="0"/>
                          <a:ea typeface="Times New Roman" charset="0"/>
                        </a:rPr>
                        <a:t>80 points</a:t>
                      </a:r>
                      <a:endParaRPr kumimoji="0" lang="en-US" sz="1200" b="0" i="0" u="none" strike="noStrike" cap="none" normalizeH="0" baseline="0" dirty="0">
                        <a:ln>
                          <a:noFill/>
                        </a:ln>
                        <a:solidFill>
                          <a:schemeClr val="bg1"/>
                        </a:solidFill>
                        <a:effectLst/>
                        <a:latin typeface="Calibri" charset="0"/>
                        <a:ea typeface="Times New Roman" charset="0"/>
                        <a:cs typeface="Calibri" charset="0"/>
                      </a:endParaRPr>
                    </a:p>
                  </a:txBody>
                  <a:tcPr marL="182880" marT="7941" marB="7941" anchor="ctr" horzOverflow="overflow">
                    <a:lnL w="12700" cap="flat" cmpd="sng" algn="ctr">
                      <a:solidFill>
                        <a:srgbClr val="7F7F7F"/>
                      </a:solidFill>
                      <a:prstDash val="dot"/>
                      <a:round/>
                      <a:headEnd type="none" w="med" len="med"/>
                      <a:tailEnd type="none" w="med" len="med"/>
                    </a:lnL>
                    <a:lnR w="12700" cap="flat" cmpd="sng" algn="ctr">
                      <a:solidFill>
                        <a:srgbClr val="7F7F7F"/>
                      </a:solidFill>
                      <a:prstDash val="dot"/>
                      <a:round/>
                      <a:headEnd type="none" w="med" len="med"/>
                      <a:tailEnd type="none" w="med" len="med"/>
                    </a:lnR>
                    <a:lnT w="12700" cap="flat" cmpd="sng" algn="ctr">
                      <a:solidFill>
                        <a:srgbClr val="7F7F7F"/>
                      </a:solidFill>
                      <a:prstDash val="dot"/>
                      <a:round/>
                      <a:headEnd type="none" w="med" len="med"/>
                      <a:tailEnd type="none" w="med" len="med"/>
                    </a:lnT>
                    <a:lnB w="12700" cap="flat" cmpd="sng" algn="ctr">
                      <a:solidFill>
                        <a:srgbClr val="7F7F7F"/>
                      </a:solidFill>
                      <a:prstDash val="dot"/>
                      <a:round/>
                      <a:headEnd type="none" w="med" len="med"/>
                      <a:tailEnd type="none" w="med" len="med"/>
                    </a:lnB>
                    <a:lnTlToBr>
                      <a:noFill/>
                    </a:lnTlToBr>
                    <a:lnBlToTr>
                      <a:noFill/>
                    </a:lnBlToTr>
                    <a:solidFill>
                      <a:srgbClr val="0F64A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Smart Businesspeople Know Their Numbers</a:t>
            </a:r>
          </a:p>
        </p:txBody>
      </p:sp>
      <p:sp>
        <p:nvSpPr>
          <p:cNvPr id="6" name="Rectangle 7"/>
          <p:cNvSpPr txBox="1">
            <a:spLocks noChangeArrowheads="1"/>
          </p:cNvSpPr>
          <p:nvPr/>
        </p:nvSpPr>
        <p:spPr bwMode="auto">
          <a:xfrm>
            <a:off x="838200" y="3048000"/>
            <a:ext cx="7239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fontAlgn="auto">
              <a:spcAft>
                <a:spcPts val="0"/>
              </a:spcAft>
              <a:buNone/>
              <a:defRPr/>
            </a:pPr>
            <a:r>
              <a:rPr lang="en-US" sz="2400" b="1" kern="0" dirty="0">
                <a:solidFill>
                  <a:srgbClr val="0F64A8"/>
                </a:solidFill>
                <a:ea typeface="+mn-ea"/>
                <a:cs typeface="+mn-cs"/>
              </a:rPr>
              <a:t>In order to manage by the numbers, you need to know the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Critical Thinking Assessment</a:t>
            </a:r>
          </a:p>
        </p:txBody>
      </p:sp>
      <p:sp>
        <p:nvSpPr>
          <p:cNvPr id="5" name="Content Placeholder 2"/>
          <p:cNvSpPr txBox="1">
            <a:spLocks/>
          </p:cNvSpPr>
          <p:nvPr/>
        </p:nvSpPr>
        <p:spPr bwMode="auto">
          <a:xfrm>
            <a:off x="457200" y="21717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gn="ctr">
              <a:buNone/>
            </a:pPr>
            <a:r>
              <a:rPr lang="en-US" altLang="en-US" sz="2400" b="1" kern="0" dirty="0">
                <a:solidFill>
                  <a:srgbClr val="0F64A8"/>
                </a:solidFill>
                <a:ea typeface="ＭＳ Ｐゴシック" panose="020B0600070205080204" pitchFamily="34" charset="-128"/>
              </a:rPr>
              <a:t>Teaching the managerial skill of making sense of dynamic environments has been noted as a critical aspect of management education (Swandt 2005).</a:t>
            </a:r>
            <a:endParaRPr lang="en-US" altLang="en-US" sz="2400" kern="0" dirty="0">
              <a:solidFill>
                <a:srgbClr val="0F64A8"/>
              </a:solidFill>
              <a:ea typeface="ＭＳ Ｐゴシック" panose="020B0600070205080204" pitchFamily="34" charset="-128"/>
            </a:endParaRPr>
          </a:p>
          <a:p>
            <a:endParaRPr lang="en-US" altLang="en-US" sz="2400" b="1" kern="0" dirty="0">
              <a:solidFill>
                <a:srgbClr val="0F64A8"/>
              </a:solidFill>
              <a:ea typeface="ＭＳ Ｐゴシック" panose="020B0600070205080204" pitchFamily="34" charset="-128"/>
            </a:endParaRPr>
          </a:p>
          <a:p>
            <a:pPr marL="0" indent="0" algn="ctr">
              <a:buNone/>
            </a:pPr>
            <a:r>
              <a:rPr lang="en-US" altLang="en-US" sz="2400" i="1" kern="0" dirty="0">
                <a:solidFill>
                  <a:srgbClr val="0F64A8"/>
                </a:solidFill>
                <a:ea typeface="ＭＳ Ｐゴシック" panose="020B0600070205080204" pitchFamily="34" charset="-128"/>
              </a:rPr>
              <a:t>The ability to assess this type of critical thinking has been a major challenge in teaching.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Situational Awareness</a:t>
            </a:r>
          </a:p>
        </p:txBody>
      </p:sp>
      <p:sp>
        <p:nvSpPr>
          <p:cNvPr id="8" name="Rectangle 3"/>
          <p:cNvSpPr txBox="1">
            <a:spLocks noChangeArrowheads="1"/>
          </p:cNvSpPr>
          <p:nvPr/>
        </p:nvSpPr>
        <p:spPr bwMode="auto">
          <a:xfrm>
            <a:off x="4800600" y="1597251"/>
            <a:ext cx="3429000"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nSpc>
                <a:spcPct val="90000"/>
              </a:lnSpc>
              <a:spcBef>
                <a:spcPct val="0"/>
              </a:spcBef>
              <a:spcAft>
                <a:spcPts val="600"/>
              </a:spcAft>
              <a:buNone/>
            </a:pPr>
            <a:r>
              <a:rPr lang="en-US" altLang="ko-KR" sz="2000" kern="0" dirty="0">
                <a:solidFill>
                  <a:srgbClr val="0F64A8"/>
                </a:solidFill>
                <a:ea typeface="굴림" panose="020B0600000101010101" pitchFamily="34" charset="-127"/>
              </a:rPr>
              <a:t>This concept originated in the </a:t>
            </a:r>
            <a:br>
              <a:rPr lang="en-US" altLang="ko-KR" sz="2000" kern="0" dirty="0">
                <a:solidFill>
                  <a:srgbClr val="0F64A8"/>
                </a:solidFill>
                <a:ea typeface="굴림" panose="020B0600000101010101" pitchFamily="34" charset="-127"/>
              </a:rPr>
            </a:br>
            <a:r>
              <a:rPr lang="en-US" altLang="ko-KR" sz="2000" kern="0" dirty="0">
                <a:solidFill>
                  <a:srgbClr val="0F64A8"/>
                </a:solidFill>
                <a:ea typeface="굴림" panose="020B0600000101010101" pitchFamily="34" charset="-127"/>
              </a:rPr>
              <a:t>aviation industry. </a:t>
            </a:r>
          </a:p>
          <a:p>
            <a:pPr marL="0" indent="0">
              <a:lnSpc>
                <a:spcPct val="90000"/>
              </a:lnSpc>
              <a:spcBef>
                <a:spcPct val="0"/>
              </a:spcBef>
              <a:spcAft>
                <a:spcPts val="600"/>
              </a:spcAft>
              <a:buNone/>
            </a:pPr>
            <a:r>
              <a:rPr lang="en-US" altLang="ko-KR" sz="2000" kern="0" dirty="0">
                <a:solidFill>
                  <a:srgbClr val="0F64A8"/>
                </a:solidFill>
                <a:ea typeface="굴림" panose="020B0600000101010101" pitchFamily="34" charset="-127"/>
              </a:rPr>
              <a:t>The industry wanted a procedure to evaluate a pilot’s situational awareness in highly dynamic situations. </a:t>
            </a:r>
          </a:p>
          <a:p>
            <a:pPr marL="0" indent="0">
              <a:lnSpc>
                <a:spcPct val="90000"/>
              </a:lnSpc>
              <a:spcBef>
                <a:spcPct val="0"/>
              </a:spcBef>
              <a:spcAft>
                <a:spcPts val="600"/>
              </a:spcAft>
              <a:buNone/>
            </a:pPr>
            <a:r>
              <a:rPr lang="en-US" altLang="ko-KR" sz="2000" kern="0" dirty="0">
                <a:solidFill>
                  <a:srgbClr val="0F64A8"/>
                </a:solidFill>
                <a:ea typeface="굴림" panose="020B0600000101010101" pitchFamily="34" charset="-127"/>
              </a:rPr>
              <a:t>Flight personnel stepped into an aviation simulation requiring multiple decision-making opportunities.  </a:t>
            </a:r>
          </a:p>
        </p:txBody>
      </p:sp>
      <p:sp>
        <p:nvSpPr>
          <p:cNvPr id="8197" name="Rectangle 5"/>
          <p:cNvSpPr>
            <a:spLocks noChangeArrowheads="1"/>
          </p:cNvSpPr>
          <p:nvPr/>
        </p:nvSpPr>
        <p:spPr bwMode="auto">
          <a:xfrm>
            <a:off x="838200" y="4800600"/>
            <a:ext cx="7696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ko-KR" sz="2000" dirty="0">
                <a:solidFill>
                  <a:srgbClr val="0F64A8"/>
                </a:solidFill>
                <a:ea typeface="굴림" panose="020B0600000101010101" pitchFamily="34" charset="-127"/>
                <a:cs typeface="Calibri" panose="020F0502020204030204" pitchFamily="34" charset="0"/>
              </a:rPr>
              <a:t>At one or more points, the simulations were frozen and subjects were asked a battery of questions related to the three levels of SA. Their responses were compared to objective truth to arrive at a measure of SA. </a:t>
            </a:r>
            <a:endParaRPr lang="en-US" altLang="en-US" sz="2000" dirty="0">
              <a:solidFill>
                <a:srgbClr val="0F64A8"/>
              </a:solidFill>
              <a:ea typeface="굴림" panose="020B0600000101010101" pitchFamily="34" charset="-127"/>
              <a:cs typeface="Calibri" panose="020F0502020204030204" pitchFamily="34" charset="0"/>
            </a:endParaRPr>
          </a:p>
        </p:txBody>
      </p:sp>
      <p:pic>
        <p:nvPicPr>
          <p:cNvPr id="8196" name="Picture 6" descr="&quot;  &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94908"/>
            <a:ext cx="3276600" cy="24590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chor="ctr"/>
          <a:lstStyle/>
          <a:p>
            <a:pPr eaLnBrk="1" hangingPunct="1"/>
            <a:r>
              <a:rPr lang="en-US" altLang="ko-KR" dirty="0">
                <a:ea typeface="굴림" panose="020B0600000101010101" pitchFamily="34" charset="-127"/>
              </a:rPr>
              <a:t>Situational Awareness Cont.</a:t>
            </a:r>
            <a:endParaRPr lang="en-US" altLang="en-US" dirty="0">
              <a:ea typeface="ＭＳ Ｐゴシック" panose="020B0600070205080204" pitchFamily="34" charset="-128"/>
            </a:endParaRPr>
          </a:p>
        </p:txBody>
      </p:sp>
      <p:sp>
        <p:nvSpPr>
          <p:cNvPr id="6" name="Rectangle 3"/>
          <p:cNvSpPr txBox="1">
            <a:spLocks noChangeArrowheads="1"/>
          </p:cNvSpPr>
          <p:nvPr/>
        </p:nvSpPr>
        <p:spPr bwMode="auto">
          <a:xfrm>
            <a:off x="838200" y="1752600"/>
            <a:ext cx="7391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buNone/>
            </a:pPr>
            <a:r>
              <a:rPr lang="en-US" altLang="ko-KR" sz="2400" kern="0" dirty="0">
                <a:solidFill>
                  <a:srgbClr val="0F64A8"/>
                </a:solidFill>
                <a:ea typeface="굴림" panose="020B0600000101010101" pitchFamily="34" charset="-127"/>
              </a:rPr>
              <a:t>The ability to </a:t>
            </a:r>
            <a:r>
              <a:rPr lang="en-US" altLang="ko-KR" sz="2400" b="1" i="1" kern="0" dirty="0">
                <a:solidFill>
                  <a:srgbClr val="0F64A8"/>
                </a:solidFill>
                <a:ea typeface="굴림" panose="020B0600000101010101" pitchFamily="34" charset="-127"/>
              </a:rPr>
              <a:t>perceive</a:t>
            </a:r>
            <a:r>
              <a:rPr lang="en-US" altLang="ko-KR" sz="2400" kern="0" dirty="0">
                <a:solidFill>
                  <a:srgbClr val="0F64A8"/>
                </a:solidFill>
                <a:ea typeface="굴림" panose="020B0600000101010101" pitchFamily="34" charset="-127"/>
              </a:rPr>
              <a:t> elements within the environment (level 1), </a:t>
            </a:r>
          </a:p>
          <a:p>
            <a:pPr marL="0" indent="0">
              <a:buNone/>
            </a:pPr>
            <a:endParaRPr lang="en-US" altLang="ko-KR" sz="2400" kern="0" dirty="0">
              <a:solidFill>
                <a:srgbClr val="0F64A8"/>
              </a:solidFill>
              <a:ea typeface="굴림" panose="020B0600000101010101" pitchFamily="34" charset="-127"/>
            </a:endParaRPr>
          </a:p>
          <a:p>
            <a:pPr marL="0" indent="0">
              <a:buNone/>
            </a:pPr>
            <a:r>
              <a:rPr lang="en-US" altLang="ko-KR" sz="2400" kern="0" dirty="0">
                <a:solidFill>
                  <a:srgbClr val="0F64A8"/>
                </a:solidFill>
                <a:ea typeface="굴림" panose="020B0600000101010101" pitchFamily="34" charset="-127"/>
              </a:rPr>
              <a:t>to </a:t>
            </a:r>
            <a:r>
              <a:rPr lang="en-US" altLang="ko-KR" sz="2400" b="1" i="1" kern="0" dirty="0">
                <a:solidFill>
                  <a:srgbClr val="0F64A8"/>
                </a:solidFill>
                <a:ea typeface="굴림" panose="020B0600000101010101" pitchFamily="34" charset="-127"/>
              </a:rPr>
              <a:t>comprehend</a:t>
            </a:r>
            <a:r>
              <a:rPr lang="en-US" altLang="ko-KR" sz="2400" kern="0" dirty="0">
                <a:solidFill>
                  <a:srgbClr val="0F64A8"/>
                </a:solidFill>
                <a:ea typeface="굴림" panose="020B0600000101010101" pitchFamily="34" charset="-127"/>
              </a:rPr>
              <a:t> the meaning of these elements (level 2), and </a:t>
            </a:r>
          </a:p>
          <a:p>
            <a:pPr marL="0" indent="0">
              <a:buNone/>
            </a:pPr>
            <a:endParaRPr lang="en-US" altLang="ko-KR" sz="2400" kern="0" dirty="0">
              <a:solidFill>
                <a:srgbClr val="0F64A8"/>
              </a:solidFill>
              <a:ea typeface="굴림" panose="020B0600000101010101" pitchFamily="34" charset="-127"/>
            </a:endParaRPr>
          </a:p>
          <a:p>
            <a:pPr marL="0" indent="0">
              <a:buNone/>
            </a:pPr>
            <a:r>
              <a:rPr lang="en-US" altLang="ko-KR" sz="2400" kern="0" dirty="0">
                <a:solidFill>
                  <a:srgbClr val="0F64A8"/>
                </a:solidFill>
                <a:ea typeface="굴림" panose="020B0600000101010101" pitchFamily="34" charset="-127"/>
              </a:rPr>
              <a:t>to </a:t>
            </a:r>
            <a:r>
              <a:rPr lang="en-US" altLang="ko-KR" sz="2400" b="1" i="1" kern="0" dirty="0">
                <a:solidFill>
                  <a:srgbClr val="0F64A8"/>
                </a:solidFill>
                <a:ea typeface="굴림" panose="020B0600000101010101" pitchFamily="34" charset="-127"/>
              </a:rPr>
              <a:t>project</a:t>
            </a:r>
            <a:r>
              <a:rPr lang="en-US" altLang="ko-KR" sz="2400" kern="0" dirty="0">
                <a:solidFill>
                  <a:srgbClr val="0F64A8"/>
                </a:solidFill>
                <a:ea typeface="굴림" panose="020B0600000101010101" pitchFamily="34" charset="-127"/>
              </a:rPr>
              <a:t> the status of these elements in the future (level 3) (Endsley, 1988). </a:t>
            </a:r>
            <a:endParaRPr lang="en-US" altLang="en-US" sz="2400" kern="0" dirty="0">
              <a:solidFill>
                <a:srgbClr val="0F64A8"/>
              </a:solidFill>
              <a:ea typeface="ＭＳ Ｐゴシック" panose="020B0600070205080204" pitchFamily="34"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The Test</a:t>
            </a:r>
          </a:p>
        </p:txBody>
      </p:sp>
      <p:sp>
        <p:nvSpPr>
          <p:cNvPr id="6" name="Rectangle 3"/>
          <p:cNvSpPr txBox="1">
            <a:spLocks noChangeArrowheads="1"/>
          </p:cNvSpPr>
          <p:nvPr/>
        </p:nvSpPr>
        <p:spPr bwMode="auto">
          <a:xfrm>
            <a:off x="838200" y="1524000"/>
            <a:ext cx="7391400" cy="380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Knowledge of operations, market, and competition</a:t>
            </a:r>
          </a:p>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Integrative skills – knowledge of all functions</a:t>
            </a:r>
          </a:p>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Ability to use of the tools of management to draw important conclusions </a:t>
            </a:r>
          </a:p>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Awareness of firm’s SWOT</a:t>
            </a:r>
          </a:p>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Ability to anticipate competitor moves and one’s own position in the future</a:t>
            </a:r>
          </a:p>
          <a:p>
            <a:pPr marL="0" indent="0">
              <a:spcBef>
                <a:spcPct val="0"/>
              </a:spcBef>
              <a:spcAft>
                <a:spcPts val="1200"/>
              </a:spcAft>
              <a:buNone/>
            </a:pPr>
            <a:r>
              <a:rPr lang="en-US" altLang="en-US" sz="2400" kern="0" dirty="0">
                <a:solidFill>
                  <a:srgbClr val="0F64A8"/>
                </a:solidFill>
                <a:ea typeface="ＭＳ Ｐゴシック" panose="020B0600070205080204" pitchFamily="34" charset="-128"/>
              </a:rPr>
              <a:t>Agreement on firm’s strategy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Question Focus</a:t>
            </a:r>
          </a:p>
        </p:txBody>
      </p:sp>
      <p:sp>
        <p:nvSpPr>
          <p:cNvPr id="5" name="Rectangle 3"/>
          <p:cNvSpPr txBox="1">
            <a:spLocks noChangeArrowheads="1"/>
          </p:cNvSpPr>
          <p:nvPr/>
        </p:nvSpPr>
        <p:spPr bwMode="auto">
          <a:xfrm>
            <a:off x="838200" y="1143000"/>
            <a:ext cx="7543800" cy="508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spcBef>
                <a:spcPct val="0"/>
              </a:spcBef>
              <a:spcAft>
                <a:spcPts val="1200"/>
              </a:spcAft>
              <a:buFont typeface="Arial" charset="0"/>
              <a:buNone/>
              <a:defRPr/>
            </a:pPr>
            <a:r>
              <a:rPr lang="en-US" altLang="ko-KR" sz="2400" kern="0" dirty="0">
                <a:solidFill>
                  <a:srgbClr val="0F64A8"/>
                </a:solidFill>
                <a:ea typeface="굴림" charset="-127"/>
              </a:rPr>
              <a:t>Questions will focus on your firm’s internal operations, the</a:t>
            </a:r>
            <a:br>
              <a:rPr lang="en-US" altLang="ko-KR" sz="2400" kern="0" dirty="0">
                <a:solidFill>
                  <a:srgbClr val="0F64A8"/>
                </a:solidFill>
                <a:ea typeface="굴림" charset="-127"/>
              </a:rPr>
            </a:br>
            <a:r>
              <a:rPr lang="en-US" altLang="ko-KR" sz="2400" kern="0" dirty="0">
                <a:solidFill>
                  <a:srgbClr val="0F64A8"/>
                </a:solidFill>
                <a:ea typeface="굴림" charset="-127"/>
              </a:rPr>
              <a:t>competition, and the market.</a:t>
            </a:r>
          </a:p>
          <a:p>
            <a:pPr marL="0" indent="0">
              <a:spcBef>
                <a:spcPct val="0"/>
              </a:spcBef>
              <a:spcAft>
                <a:spcPts val="1200"/>
              </a:spcAft>
              <a:buFont typeface="Arial" charset="0"/>
              <a:buNone/>
              <a:defRPr/>
            </a:pPr>
            <a:r>
              <a:rPr lang="en-US" altLang="ko-KR" sz="2400" kern="0" dirty="0">
                <a:solidFill>
                  <a:srgbClr val="0F64A8"/>
                </a:solidFill>
                <a:ea typeface="굴림" charset="-127"/>
              </a:rPr>
              <a:t>Questions will be asked about your strengths, weaknesses,</a:t>
            </a:r>
            <a:br>
              <a:rPr lang="en-US" altLang="ko-KR" sz="2400" kern="0" dirty="0">
                <a:solidFill>
                  <a:srgbClr val="0F64A8"/>
                </a:solidFill>
                <a:ea typeface="굴림" charset="-127"/>
              </a:rPr>
            </a:br>
            <a:r>
              <a:rPr lang="en-US" altLang="ko-KR" sz="2400" kern="0" dirty="0">
                <a:solidFill>
                  <a:srgbClr val="0F64A8"/>
                </a:solidFill>
                <a:ea typeface="굴림" charset="-127"/>
              </a:rPr>
              <a:t>opportunities, and threats.</a:t>
            </a:r>
          </a:p>
          <a:p>
            <a:pPr marL="0" indent="0">
              <a:spcBef>
                <a:spcPct val="0"/>
              </a:spcBef>
              <a:spcAft>
                <a:spcPts val="1200"/>
              </a:spcAft>
              <a:buFont typeface="Arial" charset="0"/>
              <a:buNone/>
              <a:defRPr/>
            </a:pPr>
            <a:r>
              <a:rPr lang="en-US" altLang="ko-KR" sz="2400" kern="0" dirty="0">
                <a:solidFill>
                  <a:srgbClr val="0F64A8"/>
                </a:solidFill>
                <a:ea typeface="굴림" charset="-127"/>
              </a:rPr>
              <a:t>Questions will be asked about your position in the market in Q5 and your predictions for Q6. </a:t>
            </a:r>
            <a:r>
              <a:rPr lang="en-US" altLang="ko-KR" sz="2400" i="1" kern="0" dirty="0">
                <a:solidFill>
                  <a:srgbClr val="0F64A8"/>
                </a:solidFill>
                <a:ea typeface="굴림" charset="-127"/>
              </a:rPr>
              <a:t>[Note to instructors: Quarter references depend on when the Assessment is administered]</a:t>
            </a:r>
          </a:p>
          <a:p>
            <a:pPr marL="0" indent="0">
              <a:spcBef>
                <a:spcPct val="0"/>
              </a:spcBef>
              <a:spcAft>
                <a:spcPts val="1200"/>
              </a:spcAft>
              <a:buFont typeface="Arial" charset="0"/>
              <a:buNone/>
              <a:defRPr/>
            </a:pPr>
            <a:r>
              <a:rPr lang="en-US" altLang="ko-KR" sz="2400" kern="0" dirty="0">
                <a:solidFill>
                  <a:srgbClr val="0F64A8"/>
                </a:solidFill>
                <a:ea typeface="굴림" charset="-127"/>
              </a:rPr>
              <a:t>A number of questions will ask you for specific information on your current business. </a:t>
            </a:r>
          </a:p>
          <a:p>
            <a:pPr marL="0" indent="0">
              <a:spcBef>
                <a:spcPct val="0"/>
              </a:spcBef>
              <a:spcAft>
                <a:spcPts val="1200"/>
              </a:spcAft>
              <a:buFont typeface="Arial" charset="0"/>
              <a:buNone/>
              <a:defRPr/>
            </a:pPr>
            <a:r>
              <a:rPr lang="en-US" altLang="ko-KR" sz="2400" kern="0" dirty="0">
                <a:solidFill>
                  <a:srgbClr val="0F64A8"/>
                </a:solidFill>
                <a:ea typeface="굴림" charset="-127"/>
              </a:rPr>
              <a:t>Several questions will ask you to interpret the various management reports that are available to you.</a:t>
            </a:r>
          </a:p>
          <a:p>
            <a:pPr marL="0" indent="0">
              <a:spcBef>
                <a:spcPct val="0"/>
              </a:spcBef>
              <a:spcAft>
                <a:spcPts val="1200"/>
              </a:spcAft>
              <a:buFont typeface="Arial" charset="0"/>
              <a:buNone/>
              <a:defRPr/>
            </a:pPr>
            <a:endParaRPr lang="en-US" altLang="ko-KR" sz="2400" kern="0" dirty="0">
              <a:solidFill>
                <a:srgbClr val="0F64A8"/>
              </a:solidFill>
              <a:ea typeface="굴림" charset="-127"/>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chor="ctr"/>
          <a:lstStyle/>
          <a:p>
            <a:pPr eaLnBrk="1" hangingPunct="1"/>
            <a:r>
              <a:rPr lang="en-US" altLang="en-US" dirty="0">
                <a:ea typeface="ＭＳ Ｐゴシック" panose="020B0600070205080204" pitchFamily="34" charset="-128"/>
              </a:rPr>
              <a:t>Conclusions from Prior Tests</a:t>
            </a:r>
          </a:p>
        </p:txBody>
      </p:sp>
      <p:sp>
        <p:nvSpPr>
          <p:cNvPr id="6" name="Rectangle 3"/>
          <p:cNvSpPr txBox="1">
            <a:spLocks noChangeArrowheads="1"/>
          </p:cNvSpPr>
          <p:nvPr/>
        </p:nvSpPr>
        <p:spPr bwMode="auto">
          <a:xfrm>
            <a:off x="1104900" y="2286000"/>
            <a:ext cx="6934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lgn="ctr">
              <a:lnSpc>
                <a:spcPct val="90000"/>
              </a:lnSpc>
              <a:spcBef>
                <a:spcPct val="0"/>
              </a:spcBef>
              <a:buNone/>
            </a:pPr>
            <a:r>
              <a:rPr lang="en-US" altLang="ko-KR" kern="0" dirty="0">
                <a:solidFill>
                  <a:srgbClr val="0F64A8"/>
                </a:solidFill>
                <a:ea typeface="굴림" panose="020B0600000101010101" pitchFamily="34" charset="-127"/>
              </a:rPr>
              <a:t>Players that </a:t>
            </a:r>
            <a:r>
              <a:rPr lang="en-US" altLang="ko-KR" b="1" kern="0" dirty="0">
                <a:solidFill>
                  <a:srgbClr val="0F64A8"/>
                </a:solidFill>
                <a:ea typeface="굴림" panose="020B0600000101010101" pitchFamily="34" charset="-127"/>
              </a:rPr>
              <a:t>know more</a:t>
            </a:r>
            <a:r>
              <a:rPr lang="en-US" altLang="ko-KR" kern="0" dirty="0">
                <a:solidFill>
                  <a:srgbClr val="0F64A8"/>
                </a:solidFill>
                <a:ea typeface="굴림" panose="020B0600000101010101" pitchFamily="34" charset="-127"/>
              </a:rPr>
              <a:t> about </a:t>
            </a:r>
            <a:br>
              <a:rPr lang="en-US" altLang="ko-KR" kern="0" dirty="0">
                <a:solidFill>
                  <a:srgbClr val="0F64A8"/>
                </a:solidFill>
                <a:ea typeface="굴림" panose="020B0600000101010101" pitchFamily="34" charset="-127"/>
              </a:rPr>
            </a:br>
            <a:r>
              <a:rPr lang="en-US" altLang="ko-KR" kern="0" dirty="0">
                <a:solidFill>
                  <a:srgbClr val="0F64A8"/>
                </a:solidFill>
                <a:ea typeface="굴림" panose="020B0600000101010101" pitchFamily="34" charset="-127"/>
              </a:rPr>
              <a:t>their internal operations, the competition, and the market are more likely to </a:t>
            </a:r>
            <a:r>
              <a:rPr lang="en-US" altLang="ko-KR" b="1" kern="0" dirty="0">
                <a:solidFill>
                  <a:srgbClr val="0F64A8"/>
                </a:solidFill>
                <a:ea typeface="굴림" panose="020B0600000101010101" pitchFamily="34" charset="-127"/>
              </a:rPr>
              <a:t>perform better</a:t>
            </a:r>
            <a:r>
              <a:rPr lang="en-US" altLang="ko-KR" kern="0" dirty="0">
                <a:solidFill>
                  <a:srgbClr val="0F64A8"/>
                </a:solidFill>
                <a:ea typeface="굴림" panose="020B0600000101010101" pitchFamily="34" charset="-127"/>
              </a:rPr>
              <a:t> in the simulation and in business.</a:t>
            </a:r>
          </a:p>
        </p:txBody>
      </p:sp>
    </p:spTree>
  </p:cSld>
  <p:clrMapOvr>
    <a:masterClrMapping/>
  </p:clrMapOvr>
  <p:transition/>
</p:sld>
</file>

<file path=ppt/theme/theme1.xml><?xml version="1.0" encoding="utf-8"?>
<a:theme xmlns:a="http://schemas.openxmlformats.org/drawingml/2006/main" name="Theme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xpo">
      <a:majorFont>
        <a:latin typeface="Calibri"/>
        <a:ea typeface=""/>
        <a:cs typeface=""/>
        <a:font script="Jpan" typeface="ＭＳ ゴシック"/>
      </a:majorFont>
      <a:minorFont>
        <a:latin typeface="Calibri"/>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0DC376E4-97C0-4C5E-9738-C443164FCEAC}" vid="{D654FD4C-3677-4FFA-B564-39EF0061F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F338530D782AD4799089BEE01DF44EB" ma:contentTypeVersion="10" ma:contentTypeDescription="Create a new document." ma:contentTypeScope="" ma:versionID="59a5b3c686c3f926d76279c2c249cc1c">
  <xsd:schema xmlns:xsd="http://www.w3.org/2001/XMLSchema" xmlns:xs="http://www.w3.org/2001/XMLSchema" xmlns:p="http://schemas.microsoft.com/office/2006/metadata/properties" xmlns:ns2="be36a598-5103-4372-b1d4-54a86220a266" xmlns:ns3="01302c8d-9617-4b6b-bad9-252c77fa4978" targetNamespace="http://schemas.microsoft.com/office/2006/metadata/properties" ma:root="true" ma:fieldsID="19c2ec1f6a8bf96e3f1feff8b28ba5e9" ns2:_="" ns3:_="">
    <xsd:import namespace="be36a598-5103-4372-b1d4-54a86220a266"/>
    <xsd:import namespace="01302c8d-9617-4b6b-bad9-252c77fa497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36a598-5103-4372-b1d4-54a86220a2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302c8d-9617-4b6b-bad9-252c77fa497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002ADF-568F-4AB5-A2F7-6F48CC3A7D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A51000-521B-4A0E-8122-2063A9BEF0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36a598-5103-4372-b1d4-54a86220a266"/>
    <ds:schemaRef ds:uri="01302c8d-9617-4b6b-bad9-252c77fa49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71407E-CD38-46D0-BD4A-20BC45E0E3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PC theme</Template>
  <TotalTime>1810</TotalTime>
  <Words>1128</Words>
  <Application>Microsoft Office PowerPoint</Application>
  <PresentationFormat>On-screen Show (4:3)</PresentationFormat>
  <Paragraphs>95</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Theme2</vt:lpstr>
      <vt:lpstr>Assessment of Learning</vt:lpstr>
      <vt:lpstr>Grade Calculation</vt:lpstr>
      <vt:lpstr>Smart Businesspeople Know Their Numbers</vt:lpstr>
      <vt:lpstr>Critical Thinking Assessment</vt:lpstr>
      <vt:lpstr>Situational Awareness</vt:lpstr>
      <vt:lpstr>Situational Awareness Cont.</vt:lpstr>
      <vt:lpstr>The Test</vt:lpstr>
      <vt:lpstr>Question Focus</vt:lpstr>
      <vt:lpstr>Conclusions from Prior Tests</vt:lpstr>
      <vt:lpstr>Conclusions (1 of 3)</vt:lpstr>
      <vt:lpstr>Conclusions (2 of 3)</vt:lpstr>
      <vt:lpstr>Conclusions (3 of 3)</vt:lpstr>
      <vt:lpstr>Questions on Strategy</vt:lpstr>
      <vt:lpstr>Overall Conclusion</vt:lpstr>
      <vt:lpstr>Mechanics</vt:lpstr>
      <vt:lpstr>Knowledge Dashboard</vt:lpstr>
      <vt:lpstr>Difficulty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Learning</dc:title>
  <dc:creator>Ernest R. Cadotte</dc:creator>
  <cp:lastModifiedBy>Delaina Ruddell</cp:lastModifiedBy>
  <cp:revision>56</cp:revision>
  <dcterms:created xsi:type="dcterms:W3CDTF">2011-02-18T14:48:32Z</dcterms:created>
  <dcterms:modified xsi:type="dcterms:W3CDTF">2023-01-03T16:34:29Z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0x010100AF338530D782AD4799089BEE01DF44EB</vt:lpwstr>
  </property>
</Properties>
</file>