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522993-9612-4049-AA9B-2BC30F6BA1B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B4E7487-5FEB-42E0-97B7-E8E8C42941E8}">
      <dgm:prSet/>
      <dgm:spPr/>
      <dgm:t>
        <a:bodyPr/>
        <a:lstStyle/>
        <a:p>
          <a:r>
            <a:rPr lang="en-IN"/>
            <a:t>Integrity, Independence, and Objectivity</a:t>
          </a:r>
          <a:endParaRPr lang="en-US"/>
        </a:p>
      </dgm:t>
    </dgm:pt>
    <dgm:pt modelId="{1249386A-F225-46CB-B7A3-1EE6B2C335A7}" type="parTrans" cxnId="{4D18B82A-44B2-497D-9AED-8B58990A98F3}">
      <dgm:prSet/>
      <dgm:spPr/>
      <dgm:t>
        <a:bodyPr/>
        <a:lstStyle/>
        <a:p>
          <a:endParaRPr lang="en-US"/>
        </a:p>
      </dgm:t>
    </dgm:pt>
    <dgm:pt modelId="{526020D0-48DC-421F-9A7B-8609EB9E7C05}" type="sibTrans" cxnId="{4D18B82A-44B2-497D-9AED-8B58990A98F3}">
      <dgm:prSet/>
      <dgm:spPr/>
      <dgm:t>
        <a:bodyPr/>
        <a:lstStyle/>
        <a:p>
          <a:endParaRPr lang="en-US"/>
        </a:p>
      </dgm:t>
    </dgm:pt>
    <dgm:pt modelId="{757895AF-6E91-43FC-AABD-14E3BD2482E9}">
      <dgm:prSet/>
      <dgm:spPr/>
      <dgm:t>
        <a:bodyPr/>
        <a:lstStyle/>
        <a:p>
          <a:r>
            <a:rPr lang="en-IN"/>
            <a:t>Confidentiality</a:t>
          </a:r>
          <a:endParaRPr lang="en-US"/>
        </a:p>
      </dgm:t>
    </dgm:pt>
    <dgm:pt modelId="{7903BE3F-E7B2-4250-88C5-CA34FE392F1B}" type="parTrans" cxnId="{5FDD83AA-0217-4B60-BCA1-E2A972F9EF7D}">
      <dgm:prSet/>
      <dgm:spPr/>
      <dgm:t>
        <a:bodyPr/>
        <a:lstStyle/>
        <a:p>
          <a:endParaRPr lang="en-US"/>
        </a:p>
      </dgm:t>
    </dgm:pt>
    <dgm:pt modelId="{0D2BDDB8-FF2C-4245-BCE3-73638671727A}" type="sibTrans" cxnId="{5FDD83AA-0217-4B60-BCA1-E2A972F9EF7D}">
      <dgm:prSet/>
      <dgm:spPr/>
      <dgm:t>
        <a:bodyPr/>
        <a:lstStyle/>
        <a:p>
          <a:endParaRPr lang="en-US"/>
        </a:p>
      </dgm:t>
    </dgm:pt>
    <dgm:pt modelId="{4AF52D61-C3A8-419C-BED1-66AD10E9A49C}">
      <dgm:prSet/>
      <dgm:spPr/>
      <dgm:t>
        <a:bodyPr/>
        <a:lstStyle/>
        <a:p>
          <a:r>
            <a:rPr lang="en-IN"/>
            <a:t>Skills and competence</a:t>
          </a:r>
          <a:endParaRPr lang="en-US"/>
        </a:p>
      </dgm:t>
    </dgm:pt>
    <dgm:pt modelId="{AA66DDB7-6CE2-4453-B72F-05BE02F03DD5}" type="parTrans" cxnId="{7335F222-EE03-4286-A90B-B039B85CF1F2}">
      <dgm:prSet/>
      <dgm:spPr/>
      <dgm:t>
        <a:bodyPr/>
        <a:lstStyle/>
        <a:p>
          <a:endParaRPr lang="en-US"/>
        </a:p>
      </dgm:t>
    </dgm:pt>
    <dgm:pt modelId="{D3371BA2-471B-4017-B671-39DBE3666C98}" type="sibTrans" cxnId="{7335F222-EE03-4286-A90B-B039B85CF1F2}">
      <dgm:prSet/>
      <dgm:spPr/>
      <dgm:t>
        <a:bodyPr/>
        <a:lstStyle/>
        <a:p>
          <a:endParaRPr lang="en-US"/>
        </a:p>
      </dgm:t>
    </dgm:pt>
    <dgm:pt modelId="{FCF83F00-67E1-4AFB-916D-4E178077F6B0}">
      <dgm:prSet/>
      <dgm:spPr/>
      <dgm:t>
        <a:bodyPr/>
        <a:lstStyle/>
        <a:p>
          <a:r>
            <a:rPr lang="en-IN"/>
            <a:t>Documentation</a:t>
          </a:r>
          <a:endParaRPr lang="en-US"/>
        </a:p>
      </dgm:t>
    </dgm:pt>
    <dgm:pt modelId="{2DEC14D5-A6B5-4B78-BEF3-E9F7E96F3318}" type="parTrans" cxnId="{37E2CB17-3D37-4E30-981B-202F0465CFAB}">
      <dgm:prSet/>
      <dgm:spPr/>
      <dgm:t>
        <a:bodyPr/>
        <a:lstStyle/>
        <a:p>
          <a:endParaRPr lang="en-US"/>
        </a:p>
      </dgm:t>
    </dgm:pt>
    <dgm:pt modelId="{E25670ED-A2A9-44DE-A39F-4D79AFD30E15}" type="sibTrans" cxnId="{37E2CB17-3D37-4E30-981B-202F0465CFAB}">
      <dgm:prSet/>
      <dgm:spPr/>
      <dgm:t>
        <a:bodyPr/>
        <a:lstStyle/>
        <a:p>
          <a:endParaRPr lang="en-US"/>
        </a:p>
      </dgm:t>
    </dgm:pt>
    <dgm:pt modelId="{4945E856-537E-4DD4-86C3-B46D892F0D71}">
      <dgm:prSet/>
      <dgm:spPr/>
      <dgm:t>
        <a:bodyPr/>
        <a:lstStyle/>
        <a:p>
          <a:r>
            <a:rPr lang="en-IN"/>
            <a:t>Work performed by others</a:t>
          </a:r>
          <a:endParaRPr lang="en-US"/>
        </a:p>
      </dgm:t>
    </dgm:pt>
    <dgm:pt modelId="{4693BECE-49EE-4FF3-9F9D-58D74519B5C5}" type="parTrans" cxnId="{2A7E82B4-F828-41E7-A033-CE361DAD3E23}">
      <dgm:prSet/>
      <dgm:spPr/>
      <dgm:t>
        <a:bodyPr/>
        <a:lstStyle/>
        <a:p>
          <a:endParaRPr lang="en-US"/>
        </a:p>
      </dgm:t>
    </dgm:pt>
    <dgm:pt modelId="{FDFD565B-AE3F-44DE-ABC7-CAC85FA58CF1}" type="sibTrans" cxnId="{2A7E82B4-F828-41E7-A033-CE361DAD3E23}">
      <dgm:prSet/>
      <dgm:spPr/>
      <dgm:t>
        <a:bodyPr/>
        <a:lstStyle/>
        <a:p>
          <a:endParaRPr lang="en-US"/>
        </a:p>
      </dgm:t>
    </dgm:pt>
    <dgm:pt modelId="{F9D9F1DA-10E6-4217-AAD7-7D46429B4CE9}">
      <dgm:prSet/>
      <dgm:spPr/>
      <dgm:t>
        <a:bodyPr/>
        <a:lstStyle/>
        <a:p>
          <a:r>
            <a:rPr lang="en-IN"/>
            <a:t>Planning</a:t>
          </a:r>
          <a:endParaRPr lang="en-US"/>
        </a:p>
      </dgm:t>
    </dgm:pt>
    <dgm:pt modelId="{7900AFEB-FFA3-43CE-99AF-D48C47FEEC54}" type="parTrans" cxnId="{2E9D39F9-AA1F-4C91-BF7F-F0D7D4234B64}">
      <dgm:prSet/>
      <dgm:spPr/>
      <dgm:t>
        <a:bodyPr/>
        <a:lstStyle/>
        <a:p>
          <a:endParaRPr lang="en-US"/>
        </a:p>
      </dgm:t>
    </dgm:pt>
    <dgm:pt modelId="{20B604B9-AA53-473A-BF53-6F8B64557D37}" type="sibTrans" cxnId="{2E9D39F9-AA1F-4C91-BF7F-F0D7D4234B64}">
      <dgm:prSet/>
      <dgm:spPr/>
      <dgm:t>
        <a:bodyPr/>
        <a:lstStyle/>
        <a:p>
          <a:endParaRPr lang="en-US"/>
        </a:p>
      </dgm:t>
    </dgm:pt>
    <dgm:pt modelId="{D5F37DB7-D0A0-4D78-8293-AE32162DC288}">
      <dgm:prSet/>
      <dgm:spPr/>
      <dgm:t>
        <a:bodyPr/>
        <a:lstStyle/>
        <a:p>
          <a:r>
            <a:rPr lang="en-IN"/>
            <a:t>Audit Evidence</a:t>
          </a:r>
          <a:endParaRPr lang="en-US"/>
        </a:p>
      </dgm:t>
    </dgm:pt>
    <dgm:pt modelId="{CB547270-603E-48B5-9754-DAB9D283C794}" type="parTrans" cxnId="{CBD11B30-36AE-4BB5-9434-67D689BE9449}">
      <dgm:prSet/>
      <dgm:spPr/>
      <dgm:t>
        <a:bodyPr/>
        <a:lstStyle/>
        <a:p>
          <a:endParaRPr lang="en-US"/>
        </a:p>
      </dgm:t>
    </dgm:pt>
    <dgm:pt modelId="{F541D7B1-1F90-4450-9276-0400F2A8D276}" type="sibTrans" cxnId="{CBD11B30-36AE-4BB5-9434-67D689BE9449}">
      <dgm:prSet/>
      <dgm:spPr/>
      <dgm:t>
        <a:bodyPr/>
        <a:lstStyle/>
        <a:p>
          <a:endParaRPr lang="en-US"/>
        </a:p>
      </dgm:t>
    </dgm:pt>
    <dgm:pt modelId="{86EB0D24-9198-421C-AF5C-0AADB8285D9C}">
      <dgm:prSet/>
      <dgm:spPr/>
      <dgm:t>
        <a:bodyPr/>
        <a:lstStyle/>
        <a:p>
          <a:r>
            <a:rPr lang="en-IN"/>
            <a:t>Accounting systems and internal controls</a:t>
          </a:r>
          <a:endParaRPr lang="en-US"/>
        </a:p>
      </dgm:t>
    </dgm:pt>
    <dgm:pt modelId="{A6F0B23B-7FDF-4683-A338-BAF0937E4B69}" type="parTrans" cxnId="{CE5C6DE4-77F3-426A-AD02-ABC72CFBCC3E}">
      <dgm:prSet/>
      <dgm:spPr/>
      <dgm:t>
        <a:bodyPr/>
        <a:lstStyle/>
        <a:p>
          <a:endParaRPr lang="en-US"/>
        </a:p>
      </dgm:t>
    </dgm:pt>
    <dgm:pt modelId="{42636D32-6BD8-4D2A-B9F0-78CFC87817C4}" type="sibTrans" cxnId="{CE5C6DE4-77F3-426A-AD02-ABC72CFBCC3E}">
      <dgm:prSet/>
      <dgm:spPr/>
      <dgm:t>
        <a:bodyPr/>
        <a:lstStyle/>
        <a:p>
          <a:endParaRPr lang="en-US"/>
        </a:p>
      </dgm:t>
    </dgm:pt>
    <dgm:pt modelId="{73D1ECBC-3593-43AA-9AE3-4EC028BCA5E3}">
      <dgm:prSet/>
      <dgm:spPr/>
      <dgm:t>
        <a:bodyPr/>
        <a:lstStyle/>
        <a:p>
          <a:r>
            <a:rPr lang="en-IN"/>
            <a:t>Audit conclusion and reporting</a:t>
          </a:r>
          <a:endParaRPr lang="en-US"/>
        </a:p>
      </dgm:t>
    </dgm:pt>
    <dgm:pt modelId="{280FC4B1-D623-4F77-A541-CFF8D28D876B}" type="parTrans" cxnId="{6179D39A-0122-4E98-97D5-2FC2C2E5FFAB}">
      <dgm:prSet/>
      <dgm:spPr/>
      <dgm:t>
        <a:bodyPr/>
        <a:lstStyle/>
        <a:p>
          <a:endParaRPr lang="en-US"/>
        </a:p>
      </dgm:t>
    </dgm:pt>
    <dgm:pt modelId="{1E1879E0-6EE9-4F4B-AEB9-40DBBF39B25F}" type="sibTrans" cxnId="{6179D39A-0122-4E98-97D5-2FC2C2E5FFAB}">
      <dgm:prSet/>
      <dgm:spPr/>
      <dgm:t>
        <a:bodyPr/>
        <a:lstStyle/>
        <a:p>
          <a:endParaRPr lang="en-US"/>
        </a:p>
      </dgm:t>
    </dgm:pt>
    <dgm:pt modelId="{7EC44BC7-E20A-4F2C-99B0-4F2457E60BC1}" type="pres">
      <dgm:prSet presAssocID="{5B522993-9612-4049-AA9B-2BC30F6BA1BC}" presName="diagram" presStyleCnt="0">
        <dgm:presLayoutVars>
          <dgm:dir/>
          <dgm:resizeHandles val="exact"/>
        </dgm:presLayoutVars>
      </dgm:prSet>
      <dgm:spPr/>
    </dgm:pt>
    <dgm:pt modelId="{7AA02CEC-BDB0-4737-9BC4-4EE893718771}" type="pres">
      <dgm:prSet presAssocID="{AB4E7487-5FEB-42E0-97B7-E8E8C42941E8}" presName="node" presStyleLbl="node1" presStyleIdx="0" presStyleCnt="9">
        <dgm:presLayoutVars>
          <dgm:bulletEnabled val="1"/>
        </dgm:presLayoutVars>
      </dgm:prSet>
      <dgm:spPr/>
    </dgm:pt>
    <dgm:pt modelId="{70BAC8B0-1EA0-45B3-84E4-C64AD1E6DFF5}" type="pres">
      <dgm:prSet presAssocID="{526020D0-48DC-421F-9A7B-8609EB9E7C05}" presName="sibTrans" presStyleCnt="0"/>
      <dgm:spPr/>
    </dgm:pt>
    <dgm:pt modelId="{810067E8-AFB2-4A2E-A388-8A6C60525E60}" type="pres">
      <dgm:prSet presAssocID="{757895AF-6E91-43FC-AABD-14E3BD2482E9}" presName="node" presStyleLbl="node1" presStyleIdx="1" presStyleCnt="9">
        <dgm:presLayoutVars>
          <dgm:bulletEnabled val="1"/>
        </dgm:presLayoutVars>
      </dgm:prSet>
      <dgm:spPr/>
    </dgm:pt>
    <dgm:pt modelId="{26D443A5-2BCF-45FD-9445-ACF9E67DE55A}" type="pres">
      <dgm:prSet presAssocID="{0D2BDDB8-FF2C-4245-BCE3-73638671727A}" presName="sibTrans" presStyleCnt="0"/>
      <dgm:spPr/>
    </dgm:pt>
    <dgm:pt modelId="{0D7CC6D4-2EE5-4607-A388-889C84238276}" type="pres">
      <dgm:prSet presAssocID="{4AF52D61-C3A8-419C-BED1-66AD10E9A49C}" presName="node" presStyleLbl="node1" presStyleIdx="2" presStyleCnt="9">
        <dgm:presLayoutVars>
          <dgm:bulletEnabled val="1"/>
        </dgm:presLayoutVars>
      </dgm:prSet>
      <dgm:spPr/>
    </dgm:pt>
    <dgm:pt modelId="{C4740A8C-52A3-41E4-943B-54E23C563EB2}" type="pres">
      <dgm:prSet presAssocID="{D3371BA2-471B-4017-B671-39DBE3666C98}" presName="sibTrans" presStyleCnt="0"/>
      <dgm:spPr/>
    </dgm:pt>
    <dgm:pt modelId="{4E35DB58-A750-480C-B7BF-387AAB131FD3}" type="pres">
      <dgm:prSet presAssocID="{FCF83F00-67E1-4AFB-916D-4E178077F6B0}" presName="node" presStyleLbl="node1" presStyleIdx="3" presStyleCnt="9">
        <dgm:presLayoutVars>
          <dgm:bulletEnabled val="1"/>
        </dgm:presLayoutVars>
      </dgm:prSet>
      <dgm:spPr/>
    </dgm:pt>
    <dgm:pt modelId="{99F63046-F167-40E8-9548-CEABCC3C0788}" type="pres">
      <dgm:prSet presAssocID="{E25670ED-A2A9-44DE-A39F-4D79AFD30E15}" presName="sibTrans" presStyleCnt="0"/>
      <dgm:spPr/>
    </dgm:pt>
    <dgm:pt modelId="{EFC08C11-438C-4EBE-8F38-1CB4588FF973}" type="pres">
      <dgm:prSet presAssocID="{4945E856-537E-4DD4-86C3-B46D892F0D71}" presName="node" presStyleLbl="node1" presStyleIdx="4" presStyleCnt="9">
        <dgm:presLayoutVars>
          <dgm:bulletEnabled val="1"/>
        </dgm:presLayoutVars>
      </dgm:prSet>
      <dgm:spPr/>
    </dgm:pt>
    <dgm:pt modelId="{E815B4D3-C2EE-485E-9ABC-C4243F31A531}" type="pres">
      <dgm:prSet presAssocID="{FDFD565B-AE3F-44DE-ABC7-CAC85FA58CF1}" presName="sibTrans" presStyleCnt="0"/>
      <dgm:spPr/>
    </dgm:pt>
    <dgm:pt modelId="{153D119A-DD82-43E2-9A06-E66E85E9CB53}" type="pres">
      <dgm:prSet presAssocID="{F9D9F1DA-10E6-4217-AAD7-7D46429B4CE9}" presName="node" presStyleLbl="node1" presStyleIdx="5" presStyleCnt="9">
        <dgm:presLayoutVars>
          <dgm:bulletEnabled val="1"/>
        </dgm:presLayoutVars>
      </dgm:prSet>
      <dgm:spPr/>
    </dgm:pt>
    <dgm:pt modelId="{275E8C2B-0441-4716-B66B-65679AF08C43}" type="pres">
      <dgm:prSet presAssocID="{20B604B9-AA53-473A-BF53-6F8B64557D37}" presName="sibTrans" presStyleCnt="0"/>
      <dgm:spPr/>
    </dgm:pt>
    <dgm:pt modelId="{EEFACD81-6666-4CBA-AE4E-C2E177A43D90}" type="pres">
      <dgm:prSet presAssocID="{D5F37DB7-D0A0-4D78-8293-AE32162DC288}" presName="node" presStyleLbl="node1" presStyleIdx="6" presStyleCnt="9">
        <dgm:presLayoutVars>
          <dgm:bulletEnabled val="1"/>
        </dgm:presLayoutVars>
      </dgm:prSet>
      <dgm:spPr/>
    </dgm:pt>
    <dgm:pt modelId="{2BA518D7-9BFF-4BE2-9B17-9C22C68BF2DD}" type="pres">
      <dgm:prSet presAssocID="{F541D7B1-1F90-4450-9276-0400F2A8D276}" presName="sibTrans" presStyleCnt="0"/>
      <dgm:spPr/>
    </dgm:pt>
    <dgm:pt modelId="{55C916D0-9417-4ACE-96E5-7F2A4268414A}" type="pres">
      <dgm:prSet presAssocID="{86EB0D24-9198-421C-AF5C-0AADB8285D9C}" presName="node" presStyleLbl="node1" presStyleIdx="7" presStyleCnt="9">
        <dgm:presLayoutVars>
          <dgm:bulletEnabled val="1"/>
        </dgm:presLayoutVars>
      </dgm:prSet>
      <dgm:spPr/>
    </dgm:pt>
    <dgm:pt modelId="{2830E011-6449-4B6E-B447-4E8BFA12D41F}" type="pres">
      <dgm:prSet presAssocID="{42636D32-6BD8-4D2A-B9F0-78CFC87817C4}" presName="sibTrans" presStyleCnt="0"/>
      <dgm:spPr/>
    </dgm:pt>
    <dgm:pt modelId="{303C4AC1-EF32-4716-B187-F526DC3D8DE1}" type="pres">
      <dgm:prSet presAssocID="{73D1ECBC-3593-43AA-9AE3-4EC028BCA5E3}" presName="node" presStyleLbl="node1" presStyleIdx="8" presStyleCnt="9">
        <dgm:presLayoutVars>
          <dgm:bulletEnabled val="1"/>
        </dgm:presLayoutVars>
      </dgm:prSet>
      <dgm:spPr/>
    </dgm:pt>
  </dgm:ptLst>
  <dgm:cxnLst>
    <dgm:cxn modelId="{AD199512-1396-4C30-AFAF-65417CF85DC4}" type="presOf" srcId="{FCF83F00-67E1-4AFB-916D-4E178077F6B0}" destId="{4E35DB58-A750-480C-B7BF-387AAB131FD3}" srcOrd="0" destOrd="0" presId="urn:microsoft.com/office/officeart/2005/8/layout/default"/>
    <dgm:cxn modelId="{37E2CB17-3D37-4E30-981B-202F0465CFAB}" srcId="{5B522993-9612-4049-AA9B-2BC30F6BA1BC}" destId="{FCF83F00-67E1-4AFB-916D-4E178077F6B0}" srcOrd="3" destOrd="0" parTransId="{2DEC14D5-A6B5-4B78-BEF3-E9F7E96F3318}" sibTransId="{E25670ED-A2A9-44DE-A39F-4D79AFD30E15}"/>
    <dgm:cxn modelId="{7335F222-EE03-4286-A90B-B039B85CF1F2}" srcId="{5B522993-9612-4049-AA9B-2BC30F6BA1BC}" destId="{4AF52D61-C3A8-419C-BED1-66AD10E9A49C}" srcOrd="2" destOrd="0" parTransId="{AA66DDB7-6CE2-4453-B72F-05BE02F03DD5}" sibTransId="{D3371BA2-471B-4017-B671-39DBE3666C98}"/>
    <dgm:cxn modelId="{4D18B82A-44B2-497D-9AED-8B58990A98F3}" srcId="{5B522993-9612-4049-AA9B-2BC30F6BA1BC}" destId="{AB4E7487-5FEB-42E0-97B7-E8E8C42941E8}" srcOrd="0" destOrd="0" parTransId="{1249386A-F225-46CB-B7A3-1EE6B2C335A7}" sibTransId="{526020D0-48DC-421F-9A7B-8609EB9E7C05}"/>
    <dgm:cxn modelId="{88AB4B2D-6C4D-445F-9B5D-0A010CBDCC1D}" type="presOf" srcId="{5B522993-9612-4049-AA9B-2BC30F6BA1BC}" destId="{7EC44BC7-E20A-4F2C-99B0-4F2457E60BC1}" srcOrd="0" destOrd="0" presId="urn:microsoft.com/office/officeart/2005/8/layout/default"/>
    <dgm:cxn modelId="{CBD11B30-36AE-4BB5-9434-67D689BE9449}" srcId="{5B522993-9612-4049-AA9B-2BC30F6BA1BC}" destId="{D5F37DB7-D0A0-4D78-8293-AE32162DC288}" srcOrd="6" destOrd="0" parTransId="{CB547270-603E-48B5-9754-DAB9D283C794}" sibTransId="{F541D7B1-1F90-4450-9276-0400F2A8D276}"/>
    <dgm:cxn modelId="{04151664-62D0-4BFE-BFD8-F8944E539DC1}" type="presOf" srcId="{73D1ECBC-3593-43AA-9AE3-4EC028BCA5E3}" destId="{303C4AC1-EF32-4716-B187-F526DC3D8DE1}" srcOrd="0" destOrd="0" presId="urn:microsoft.com/office/officeart/2005/8/layout/default"/>
    <dgm:cxn modelId="{39369966-6A6F-460F-9935-9D4093BAF230}" type="presOf" srcId="{86EB0D24-9198-421C-AF5C-0AADB8285D9C}" destId="{55C916D0-9417-4ACE-96E5-7F2A4268414A}" srcOrd="0" destOrd="0" presId="urn:microsoft.com/office/officeart/2005/8/layout/default"/>
    <dgm:cxn modelId="{D2E66D69-EFFD-411A-8A69-19272A376CE9}" type="presOf" srcId="{D5F37DB7-D0A0-4D78-8293-AE32162DC288}" destId="{EEFACD81-6666-4CBA-AE4E-C2E177A43D90}" srcOrd="0" destOrd="0" presId="urn:microsoft.com/office/officeart/2005/8/layout/default"/>
    <dgm:cxn modelId="{AA41A84D-F9B3-4705-AD54-E44B23249E95}" type="presOf" srcId="{AB4E7487-5FEB-42E0-97B7-E8E8C42941E8}" destId="{7AA02CEC-BDB0-4737-9BC4-4EE893718771}" srcOrd="0" destOrd="0" presId="urn:microsoft.com/office/officeart/2005/8/layout/default"/>
    <dgm:cxn modelId="{111E0D8B-4F13-42E0-A425-06431145AAF6}" type="presOf" srcId="{757895AF-6E91-43FC-AABD-14E3BD2482E9}" destId="{810067E8-AFB2-4A2E-A388-8A6C60525E60}" srcOrd="0" destOrd="0" presId="urn:microsoft.com/office/officeart/2005/8/layout/default"/>
    <dgm:cxn modelId="{6179D39A-0122-4E98-97D5-2FC2C2E5FFAB}" srcId="{5B522993-9612-4049-AA9B-2BC30F6BA1BC}" destId="{73D1ECBC-3593-43AA-9AE3-4EC028BCA5E3}" srcOrd="8" destOrd="0" parTransId="{280FC4B1-D623-4F77-A541-CFF8D28D876B}" sibTransId="{1E1879E0-6EE9-4F4B-AEB9-40DBBF39B25F}"/>
    <dgm:cxn modelId="{5FDD83AA-0217-4B60-BCA1-E2A972F9EF7D}" srcId="{5B522993-9612-4049-AA9B-2BC30F6BA1BC}" destId="{757895AF-6E91-43FC-AABD-14E3BD2482E9}" srcOrd="1" destOrd="0" parTransId="{7903BE3F-E7B2-4250-88C5-CA34FE392F1B}" sibTransId="{0D2BDDB8-FF2C-4245-BCE3-73638671727A}"/>
    <dgm:cxn modelId="{2A7E82B4-F828-41E7-A033-CE361DAD3E23}" srcId="{5B522993-9612-4049-AA9B-2BC30F6BA1BC}" destId="{4945E856-537E-4DD4-86C3-B46D892F0D71}" srcOrd="4" destOrd="0" parTransId="{4693BECE-49EE-4FF3-9F9D-58D74519B5C5}" sibTransId="{FDFD565B-AE3F-44DE-ABC7-CAC85FA58CF1}"/>
    <dgm:cxn modelId="{3F6B14D6-96F5-4F8B-A54F-63E68CE41A31}" type="presOf" srcId="{4AF52D61-C3A8-419C-BED1-66AD10E9A49C}" destId="{0D7CC6D4-2EE5-4607-A388-889C84238276}" srcOrd="0" destOrd="0" presId="urn:microsoft.com/office/officeart/2005/8/layout/default"/>
    <dgm:cxn modelId="{CE5C6DE4-77F3-426A-AD02-ABC72CFBCC3E}" srcId="{5B522993-9612-4049-AA9B-2BC30F6BA1BC}" destId="{86EB0D24-9198-421C-AF5C-0AADB8285D9C}" srcOrd="7" destOrd="0" parTransId="{A6F0B23B-7FDF-4683-A338-BAF0937E4B69}" sibTransId="{42636D32-6BD8-4D2A-B9F0-78CFC87817C4}"/>
    <dgm:cxn modelId="{75F17CF4-13AF-410E-9218-AF4348D9C83D}" type="presOf" srcId="{4945E856-537E-4DD4-86C3-B46D892F0D71}" destId="{EFC08C11-438C-4EBE-8F38-1CB4588FF973}" srcOrd="0" destOrd="0" presId="urn:microsoft.com/office/officeart/2005/8/layout/default"/>
    <dgm:cxn modelId="{0D3149F8-AB81-408B-B465-83FEBBC98337}" type="presOf" srcId="{F9D9F1DA-10E6-4217-AAD7-7D46429B4CE9}" destId="{153D119A-DD82-43E2-9A06-E66E85E9CB53}" srcOrd="0" destOrd="0" presId="urn:microsoft.com/office/officeart/2005/8/layout/default"/>
    <dgm:cxn modelId="{2E9D39F9-AA1F-4C91-BF7F-F0D7D4234B64}" srcId="{5B522993-9612-4049-AA9B-2BC30F6BA1BC}" destId="{F9D9F1DA-10E6-4217-AAD7-7D46429B4CE9}" srcOrd="5" destOrd="0" parTransId="{7900AFEB-FFA3-43CE-99AF-D48C47FEEC54}" sibTransId="{20B604B9-AA53-473A-BF53-6F8B64557D37}"/>
    <dgm:cxn modelId="{9198CE0A-99DC-480F-A7B8-1AF03417C187}" type="presParOf" srcId="{7EC44BC7-E20A-4F2C-99B0-4F2457E60BC1}" destId="{7AA02CEC-BDB0-4737-9BC4-4EE893718771}" srcOrd="0" destOrd="0" presId="urn:microsoft.com/office/officeart/2005/8/layout/default"/>
    <dgm:cxn modelId="{2650CF5D-5FC9-4A74-91B9-93695BEFEE85}" type="presParOf" srcId="{7EC44BC7-E20A-4F2C-99B0-4F2457E60BC1}" destId="{70BAC8B0-1EA0-45B3-84E4-C64AD1E6DFF5}" srcOrd="1" destOrd="0" presId="urn:microsoft.com/office/officeart/2005/8/layout/default"/>
    <dgm:cxn modelId="{1212E634-F677-41A4-AF85-C1FCAB2B262B}" type="presParOf" srcId="{7EC44BC7-E20A-4F2C-99B0-4F2457E60BC1}" destId="{810067E8-AFB2-4A2E-A388-8A6C60525E60}" srcOrd="2" destOrd="0" presId="urn:microsoft.com/office/officeart/2005/8/layout/default"/>
    <dgm:cxn modelId="{C54C2AC3-17A2-4644-ACF9-9A909935D45F}" type="presParOf" srcId="{7EC44BC7-E20A-4F2C-99B0-4F2457E60BC1}" destId="{26D443A5-2BCF-45FD-9445-ACF9E67DE55A}" srcOrd="3" destOrd="0" presId="urn:microsoft.com/office/officeart/2005/8/layout/default"/>
    <dgm:cxn modelId="{63C97961-0055-41E4-B76A-029A2DB8C14B}" type="presParOf" srcId="{7EC44BC7-E20A-4F2C-99B0-4F2457E60BC1}" destId="{0D7CC6D4-2EE5-4607-A388-889C84238276}" srcOrd="4" destOrd="0" presId="urn:microsoft.com/office/officeart/2005/8/layout/default"/>
    <dgm:cxn modelId="{7886AA64-6270-41D1-8CD4-8C83E8784EB4}" type="presParOf" srcId="{7EC44BC7-E20A-4F2C-99B0-4F2457E60BC1}" destId="{C4740A8C-52A3-41E4-943B-54E23C563EB2}" srcOrd="5" destOrd="0" presId="urn:microsoft.com/office/officeart/2005/8/layout/default"/>
    <dgm:cxn modelId="{E0C3B7F6-F20B-407C-A42C-AE69DB4CD680}" type="presParOf" srcId="{7EC44BC7-E20A-4F2C-99B0-4F2457E60BC1}" destId="{4E35DB58-A750-480C-B7BF-387AAB131FD3}" srcOrd="6" destOrd="0" presId="urn:microsoft.com/office/officeart/2005/8/layout/default"/>
    <dgm:cxn modelId="{E94AB18B-983C-479D-A673-FA25DDA7637F}" type="presParOf" srcId="{7EC44BC7-E20A-4F2C-99B0-4F2457E60BC1}" destId="{99F63046-F167-40E8-9548-CEABCC3C0788}" srcOrd="7" destOrd="0" presId="urn:microsoft.com/office/officeart/2005/8/layout/default"/>
    <dgm:cxn modelId="{F9B3574F-8FB7-4196-A10C-66109C2002A1}" type="presParOf" srcId="{7EC44BC7-E20A-4F2C-99B0-4F2457E60BC1}" destId="{EFC08C11-438C-4EBE-8F38-1CB4588FF973}" srcOrd="8" destOrd="0" presId="urn:microsoft.com/office/officeart/2005/8/layout/default"/>
    <dgm:cxn modelId="{38ADADB3-D73B-4A0A-A150-B7051238FFE5}" type="presParOf" srcId="{7EC44BC7-E20A-4F2C-99B0-4F2457E60BC1}" destId="{E815B4D3-C2EE-485E-9ABC-C4243F31A531}" srcOrd="9" destOrd="0" presId="urn:microsoft.com/office/officeart/2005/8/layout/default"/>
    <dgm:cxn modelId="{A07B726C-B21C-4F02-BEF9-9BBDA8CF53EF}" type="presParOf" srcId="{7EC44BC7-E20A-4F2C-99B0-4F2457E60BC1}" destId="{153D119A-DD82-43E2-9A06-E66E85E9CB53}" srcOrd="10" destOrd="0" presId="urn:microsoft.com/office/officeart/2005/8/layout/default"/>
    <dgm:cxn modelId="{3C3CAE80-0E2C-422D-A6D7-71EC1161CCBF}" type="presParOf" srcId="{7EC44BC7-E20A-4F2C-99B0-4F2457E60BC1}" destId="{275E8C2B-0441-4716-B66B-65679AF08C43}" srcOrd="11" destOrd="0" presId="urn:microsoft.com/office/officeart/2005/8/layout/default"/>
    <dgm:cxn modelId="{2900BB5F-8753-4664-9D1D-4651DF5016AD}" type="presParOf" srcId="{7EC44BC7-E20A-4F2C-99B0-4F2457E60BC1}" destId="{EEFACD81-6666-4CBA-AE4E-C2E177A43D90}" srcOrd="12" destOrd="0" presId="urn:microsoft.com/office/officeart/2005/8/layout/default"/>
    <dgm:cxn modelId="{91208D39-C3E5-4E18-BEA7-E728C735C65A}" type="presParOf" srcId="{7EC44BC7-E20A-4F2C-99B0-4F2457E60BC1}" destId="{2BA518D7-9BFF-4BE2-9B17-9C22C68BF2DD}" srcOrd="13" destOrd="0" presId="urn:microsoft.com/office/officeart/2005/8/layout/default"/>
    <dgm:cxn modelId="{B6F57771-C879-4990-9C1A-2713A87631A0}" type="presParOf" srcId="{7EC44BC7-E20A-4F2C-99B0-4F2457E60BC1}" destId="{55C916D0-9417-4ACE-96E5-7F2A4268414A}" srcOrd="14" destOrd="0" presId="urn:microsoft.com/office/officeart/2005/8/layout/default"/>
    <dgm:cxn modelId="{8C29BD15-9469-4A12-BCE6-A27E092FB908}" type="presParOf" srcId="{7EC44BC7-E20A-4F2C-99B0-4F2457E60BC1}" destId="{2830E011-6449-4B6E-B447-4E8BFA12D41F}" srcOrd="15" destOrd="0" presId="urn:microsoft.com/office/officeart/2005/8/layout/default"/>
    <dgm:cxn modelId="{9117F6FB-609B-41EB-93BC-5299982EF45B}" type="presParOf" srcId="{7EC44BC7-E20A-4F2C-99B0-4F2457E60BC1}" destId="{303C4AC1-EF32-4716-B187-F526DC3D8DE1}"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117528-5CCC-4247-80E6-0DE4D3D0155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56499F1-01C0-49DB-92A0-D069194932E0}">
      <dgm:prSet/>
      <dgm:spPr/>
      <dgm:t>
        <a:bodyPr/>
        <a:lstStyle/>
        <a:p>
          <a:r>
            <a:rPr lang="en-IN"/>
            <a:t>1. Safeguards the financial interest of the persons who are not associated with management</a:t>
          </a:r>
          <a:endParaRPr lang="en-US"/>
        </a:p>
      </dgm:t>
    </dgm:pt>
    <dgm:pt modelId="{CA60868C-1C8E-4F4F-BA9E-DF0EA8DE46D7}" type="parTrans" cxnId="{52799B4A-BA64-4840-B779-AAE17D493FE0}">
      <dgm:prSet/>
      <dgm:spPr/>
      <dgm:t>
        <a:bodyPr/>
        <a:lstStyle/>
        <a:p>
          <a:endParaRPr lang="en-US"/>
        </a:p>
      </dgm:t>
    </dgm:pt>
    <dgm:pt modelId="{358E3D15-38AA-4E97-8FCA-9035FC9D7357}" type="sibTrans" cxnId="{52799B4A-BA64-4840-B779-AAE17D493FE0}">
      <dgm:prSet/>
      <dgm:spPr/>
      <dgm:t>
        <a:bodyPr/>
        <a:lstStyle/>
        <a:p>
          <a:endParaRPr lang="en-US"/>
        </a:p>
      </dgm:t>
    </dgm:pt>
    <dgm:pt modelId="{CB80A7ED-4F93-4F8B-A179-BC9A78B62618}">
      <dgm:prSet/>
      <dgm:spPr/>
      <dgm:t>
        <a:bodyPr/>
        <a:lstStyle/>
        <a:p>
          <a:r>
            <a:rPr lang="en-IN"/>
            <a:t>2. It acts as a moral check on the employees</a:t>
          </a:r>
          <a:endParaRPr lang="en-US"/>
        </a:p>
      </dgm:t>
    </dgm:pt>
    <dgm:pt modelId="{A02FFCEF-4B50-4AE5-BDC7-503258481FDB}" type="parTrans" cxnId="{13746EFE-E0DE-4949-A5D5-0625F73A8DBB}">
      <dgm:prSet/>
      <dgm:spPr/>
      <dgm:t>
        <a:bodyPr/>
        <a:lstStyle/>
        <a:p>
          <a:endParaRPr lang="en-US"/>
        </a:p>
      </dgm:t>
    </dgm:pt>
    <dgm:pt modelId="{7DC9D004-45A3-4252-9F09-57134CCBB78E}" type="sibTrans" cxnId="{13746EFE-E0DE-4949-A5D5-0625F73A8DBB}">
      <dgm:prSet/>
      <dgm:spPr/>
      <dgm:t>
        <a:bodyPr/>
        <a:lstStyle/>
        <a:p>
          <a:endParaRPr lang="en-US"/>
        </a:p>
      </dgm:t>
    </dgm:pt>
    <dgm:pt modelId="{8775CDB3-6110-4D31-B8CA-0282ACF57242}">
      <dgm:prSet/>
      <dgm:spPr/>
      <dgm:t>
        <a:bodyPr/>
        <a:lstStyle/>
        <a:p>
          <a:r>
            <a:rPr lang="en-IN"/>
            <a:t>3. Helpful in setting up tax liabilities</a:t>
          </a:r>
          <a:endParaRPr lang="en-US"/>
        </a:p>
      </dgm:t>
    </dgm:pt>
    <dgm:pt modelId="{BD48B316-0D29-4B98-900A-B5B7238FC04B}" type="parTrans" cxnId="{FB9CDD04-9D98-4721-86A7-53CC5C2E8F9F}">
      <dgm:prSet/>
      <dgm:spPr/>
      <dgm:t>
        <a:bodyPr/>
        <a:lstStyle/>
        <a:p>
          <a:endParaRPr lang="en-US"/>
        </a:p>
      </dgm:t>
    </dgm:pt>
    <dgm:pt modelId="{87126B74-2EDF-41DD-852F-91B332957B99}" type="sibTrans" cxnId="{FB9CDD04-9D98-4721-86A7-53CC5C2E8F9F}">
      <dgm:prSet/>
      <dgm:spPr/>
      <dgm:t>
        <a:bodyPr/>
        <a:lstStyle/>
        <a:p>
          <a:endParaRPr lang="en-US"/>
        </a:p>
      </dgm:t>
    </dgm:pt>
    <dgm:pt modelId="{5B00904B-3172-4536-B592-2273C7C804FD}">
      <dgm:prSet/>
      <dgm:spPr/>
      <dgm:t>
        <a:bodyPr/>
        <a:lstStyle/>
        <a:p>
          <a:r>
            <a:rPr lang="en-IN"/>
            <a:t>4. Help to detect wastage and losses</a:t>
          </a:r>
          <a:endParaRPr lang="en-US"/>
        </a:p>
      </dgm:t>
    </dgm:pt>
    <dgm:pt modelId="{3FFBC6F7-C8E4-4E26-8DC2-C4D77B8830D3}" type="parTrans" cxnId="{BC89231B-D0B9-4130-891F-8DE40FDBFB01}">
      <dgm:prSet/>
      <dgm:spPr/>
      <dgm:t>
        <a:bodyPr/>
        <a:lstStyle/>
        <a:p>
          <a:endParaRPr lang="en-US"/>
        </a:p>
      </dgm:t>
    </dgm:pt>
    <dgm:pt modelId="{077F8E9C-1501-44D4-8715-2CC1135D3F3B}" type="sibTrans" cxnId="{BC89231B-D0B9-4130-891F-8DE40FDBFB01}">
      <dgm:prSet/>
      <dgm:spPr/>
      <dgm:t>
        <a:bodyPr/>
        <a:lstStyle/>
        <a:p>
          <a:endParaRPr lang="en-US"/>
        </a:p>
      </dgm:t>
    </dgm:pt>
    <dgm:pt modelId="{FC1C212B-A8C3-4219-9E17-066CC6255656}">
      <dgm:prSet/>
      <dgm:spPr/>
      <dgm:t>
        <a:bodyPr/>
        <a:lstStyle/>
        <a:p>
          <a:r>
            <a:rPr lang="en-IN"/>
            <a:t>5. Ascertains the maintenance of proper set of accounts and other required documents</a:t>
          </a:r>
          <a:endParaRPr lang="en-US"/>
        </a:p>
      </dgm:t>
    </dgm:pt>
    <dgm:pt modelId="{74CE4028-8A33-4BD4-93FF-794893975654}" type="parTrans" cxnId="{ED536ABC-C84B-4E59-B026-6DDBCD14E835}">
      <dgm:prSet/>
      <dgm:spPr/>
      <dgm:t>
        <a:bodyPr/>
        <a:lstStyle/>
        <a:p>
          <a:endParaRPr lang="en-US"/>
        </a:p>
      </dgm:t>
    </dgm:pt>
    <dgm:pt modelId="{911F1238-BA0F-4B76-B461-48C66D5824E2}" type="sibTrans" cxnId="{ED536ABC-C84B-4E59-B026-6DDBCD14E835}">
      <dgm:prSet/>
      <dgm:spPr/>
      <dgm:t>
        <a:bodyPr/>
        <a:lstStyle/>
        <a:p>
          <a:endParaRPr lang="en-US"/>
        </a:p>
      </dgm:t>
    </dgm:pt>
    <dgm:pt modelId="{1CAD97BF-577B-461A-A60A-998A9C11853F}">
      <dgm:prSet/>
      <dgm:spPr/>
      <dgm:t>
        <a:bodyPr/>
        <a:lstStyle/>
        <a:p>
          <a:r>
            <a:rPr lang="en-IN"/>
            <a:t>6. Reviews the internal controls and report the weaknesses</a:t>
          </a:r>
          <a:endParaRPr lang="en-US"/>
        </a:p>
      </dgm:t>
    </dgm:pt>
    <dgm:pt modelId="{684F9146-6E43-414D-B6E1-F87B2761D716}" type="parTrans" cxnId="{28C62945-B25C-4E0C-A053-25A7AE50AC33}">
      <dgm:prSet/>
      <dgm:spPr/>
      <dgm:t>
        <a:bodyPr/>
        <a:lstStyle/>
        <a:p>
          <a:endParaRPr lang="en-US"/>
        </a:p>
      </dgm:t>
    </dgm:pt>
    <dgm:pt modelId="{EC71BAF9-DFCF-40CD-9FE7-7755DDCB52E8}" type="sibTrans" cxnId="{28C62945-B25C-4E0C-A053-25A7AE50AC33}">
      <dgm:prSet/>
      <dgm:spPr/>
      <dgm:t>
        <a:bodyPr/>
        <a:lstStyle/>
        <a:p>
          <a:endParaRPr lang="en-US"/>
        </a:p>
      </dgm:t>
    </dgm:pt>
    <dgm:pt modelId="{11DCF748-CF3C-4C9C-BE93-038D97CAB5AB}">
      <dgm:prSet/>
      <dgm:spPr/>
      <dgm:t>
        <a:bodyPr/>
        <a:lstStyle/>
        <a:p>
          <a:r>
            <a:rPr lang="en-IN"/>
            <a:t>7. Audited documents can be used by government before giving assistance, by bankers for giving loan etc.</a:t>
          </a:r>
          <a:endParaRPr lang="en-US"/>
        </a:p>
      </dgm:t>
    </dgm:pt>
    <dgm:pt modelId="{DC033B23-83CE-42A6-83A8-69BC488F90FC}" type="parTrans" cxnId="{167C5B13-6BBC-4136-8C41-ACA8FE66F090}">
      <dgm:prSet/>
      <dgm:spPr/>
      <dgm:t>
        <a:bodyPr/>
        <a:lstStyle/>
        <a:p>
          <a:endParaRPr lang="en-US"/>
        </a:p>
      </dgm:t>
    </dgm:pt>
    <dgm:pt modelId="{E78C235D-1B3B-4634-88BA-DD819D68C2FC}" type="sibTrans" cxnId="{167C5B13-6BBC-4136-8C41-ACA8FE66F090}">
      <dgm:prSet/>
      <dgm:spPr/>
      <dgm:t>
        <a:bodyPr/>
        <a:lstStyle/>
        <a:p>
          <a:endParaRPr lang="en-US"/>
        </a:p>
      </dgm:t>
    </dgm:pt>
    <dgm:pt modelId="{E51C4F18-AD80-4AFD-B8CC-299804B31F3A}" type="pres">
      <dgm:prSet presAssocID="{5E117528-5CCC-4247-80E6-0DE4D3D0155E}" presName="vert0" presStyleCnt="0">
        <dgm:presLayoutVars>
          <dgm:dir/>
          <dgm:animOne val="branch"/>
          <dgm:animLvl val="lvl"/>
        </dgm:presLayoutVars>
      </dgm:prSet>
      <dgm:spPr/>
    </dgm:pt>
    <dgm:pt modelId="{782A7026-7C25-4C6D-B608-95651428EC56}" type="pres">
      <dgm:prSet presAssocID="{956499F1-01C0-49DB-92A0-D069194932E0}" presName="thickLine" presStyleLbl="alignNode1" presStyleIdx="0" presStyleCnt="7"/>
      <dgm:spPr/>
    </dgm:pt>
    <dgm:pt modelId="{B3A3C22C-F909-4F55-9465-3CAB8377BED4}" type="pres">
      <dgm:prSet presAssocID="{956499F1-01C0-49DB-92A0-D069194932E0}" presName="horz1" presStyleCnt="0"/>
      <dgm:spPr/>
    </dgm:pt>
    <dgm:pt modelId="{13CCC313-5E4E-4F4C-A6AD-497529BE012C}" type="pres">
      <dgm:prSet presAssocID="{956499F1-01C0-49DB-92A0-D069194932E0}" presName="tx1" presStyleLbl="revTx" presStyleIdx="0" presStyleCnt="7"/>
      <dgm:spPr/>
    </dgm:pt>
    <dgm:pt modelId="{0BBD440D-C785-4CAA-89E1-B5C8DB842B21}" type="pres">
      <dgm:prSet presAssocID="{956499F1-01C0-49DB-92A0-D069194932E0}" presName="vert1" presStyleCnt="0"/>
      <dgm:spPr/>
    </dgm:pt>
    <dgm:pt modelId="{33BA463C-58AF-4C6F-BDBE-681E6C12C3F5}" type="pres">
      <dgm:prSet presAssocID="{CB80A7ED-4F93-4F8B-A179-BC9A78B62618}" presName="thickLine" presStyleLbl="alignNode1" presStyleIdx="1" presStyleCnt="7"/>
      <dgm:spPr/>
    </dgm:pt>
    <dgm:pt modelId="{CB961A9F-4806-4431-8282-DC49448A391F}" type="pres">
      <dgm:prSet presAssocID="{CB80A7ED-4F93-4F8B-A179-BC9A78B62618}" presName="horz1" presStyleCnt="0"/>
      <dgm:spPr/>
    </dgm:pt>
    <dgm:pt modelId="{E3B038BC-8E0B-4728-8B85-94D70207C170}" type="pres">
      <dgm:prSet presAssocID="{CB80A7ED-4F93-4F8B-A179-BC9A78B62618}" presName="tx1" presStyleLbl="revTx" presStyleIdx="1" presStyleCnt="7"/>
      <dgm:spPr/>
    </dgm:pt>
    <dgm:pt modelId="{03163268-32B0-47B9-B77E-785FEAFF69A4}" type="pres">
      <dgm:prSet presAssocID="{CB80A7ED-4F93-4F8B-A179-BC9A78B62618}" presName="vert1" presStyleCnt="0"/>
      <dgm:spPr/>
    </dgm:pt>
    <dgm:pt modelId="{63DE0411-439C-4D2E-B3BB-0D9F62DFB4CD}" type="pres">
      <dgm:prSet presAssocID="{8775CDB3-6110-4D31-B8CA-0282ACF57242}" presName="thickLine" presStyleLbl="alignNode1" presStyleIdx="2" presStyleCnt="7"/>
      <dgm:spPr/>
    </dgm:pt>
    <dgm:pt modelId="{EA49F6CB-C675-4E53-86EE-415F1AEDE5BB}" type="pres">
      <dgm:prSet presAssocID="{8775CDB3-6110-4D31-B8CA-0282ACF57242}" presName="horz1" presStyleCnt="0"/>
      <dgm:spPr/>
    </dgm:pt>
    <dgm:pt modelId="{3A2FB578-7804-4AD0-BFAD-88BC8E3080FE}" type="pres">
      <dgm:prSet presAssocID="{8775CDB3-6110-4D31-B8CA-0282ACF57242}" presName="tx1" presStyleLbl="revTx" presStyleIdx="2" presStyleCnt="7"/>
      <dgm:spPr/>
    </dgm:pt>
    <dgm:pt modelId="{BB569609-B089-468D-A08A-51D7BA7E162A}" type="pres">
      <dgm:prSet presAssocID="{8775CDB3-6110-4D31-B8CA-0282ACF57242}" presName="vert1" presStyleCnt="0"/>
      <dgm:spPr/>
    </dgm:pt>
    <dgm:pt modelId="{C64CBD78-9A2B-466F-944F-62495CBC05D2}" type="pres">
      <dgm:prSet presAssocID="{5B00904B-3172-4536-B592-2273C7C804FD}" presName="thickLine" presStyleLbl="alignNode1" presStyleIdx="3" presStyleCnt="7"/>
      <dgm:spPr/>
    </dgm:pt>
    <dgm:pt modelId="{3B57A6B6-503C-4C63-B419-1B8DCD93F42D}" type="pres">
      <dgm:prSet presAssocID="{5B00904B-3172-4536-B592-2273C7C804FD}" presName="horz1" presStyleCnt="0"/>
      <dgm:spPr/>
    </dgm:pt>
    <dgm:pt modelId="{345832DD-6A43-4243-87A4-6089260D2F87}" type="pres">
      <dgm:prSet presAssocID="{5B00904B-3172-4536-B592-2273C7C804FD}" presName="tx1" presStyleLbl="revTx" presStyleIdx="3" presStyleCnt="7"/>
      <dgm:spPr/>
    </dgm:pt>
    <dgm:pt modelId="{35D71288-65F8-4528-B9ED-0CE1463AE1FF}" type="pres">
      <dgm:prSet presAssocID="{5B00904B-3172-4536-B592-2273C7C804FD}" presName="vert1" presStyleCnt="0"/>
      <dgm:spPr/>
    </dgm:pt>
    <dgm:pt modelId="{5824BD5C-5E5D-4957-9DA3-37DCB9E3073F}" type="pres">
      <dgm:prSet presAssocID="{FC1C212B-A8C3-4219-9E17-066CC6255656}" presName="thickLine" presStyleLbl="alignNode1" presStyleIdx="4" presStyleCnt="7"/>
      <dgm:spPr/>
    </dgm:pt>
    <dgm:pt modelId="{6B4FD1DE-AD97-4A89-87BA-68E6174296E5}" type="pres">
      <dgm:prSet presAssocID="{FC1C212B-A8C3-4219-9E17-066CC6255656}" presName="horz1" presStyleCnt="0"/>
      <dgm:spPr/>
    </dgm:pt>
    <dgm:pt modelId="{2D1E3491-448D-4451-8A6F-9EF9C6899734}" type="pres">
      <dgm:prSet presAssocID="{FC1C212B-A8C3-4219-9E17-066CC6255656}" presName="tx1" presStyleLbl="revTx" presStyleIdx="4" presStyleCnt="7"/>
      <dgm:spPr/>
    </dgm:pt>
    <dgm:pt modelId="{EE0CCCB7-2AE2-42D4-8FC5-BC35E3411307}" type="pres">
      <dgm:prSet presAssocID="{FC1C212B-A8C3-4219-9E17-066CC6255656}" presName="vert1" presStyleCnt="0"/>
      <dgm:spPr/>
    </dgm:pt>
    <dgm:pt modelId="{69B8E8AB-9AEC-403A-8F76-21B8226A94BD}" type="pres">
      <dgm:prSet presAssocID="{1CAD97BF-577B-461A-A60A-998A9C11853F}" presName="thickLine" presStyleLbl="alignNode1" presStyleIdx="5" presStyleCnt="7"/>
      <dgm:spPr/>
    </dgm:pt>
    <dgm:pt modelId="{449E9D1E-8FA3-488A-94E3-6ACE50FF2069}" type="pres">
      <dgm:prSet presAssocID="{1CAD97BF-577B-461A-A60A-998A9C11853F}" presName="horz1" presStyleCnt="0"/>
      <dgm:spPr/>
    </dgm:pt>
    <dgm:pt modelId="{0EFA1342-789C-44B6-B192-2A8985323075}" type="pres">
      <dgm:prSet presAssocID="{1CAD97BF-577B-461A-A60A-998A9C11853F}" presName="tx1" presStyleLbl="revTx" presStyleIdx="5" presStyleCnt="7"/>
      <dgm:spPr/>
    </dgm:pt>
    <dgm:pt modelId="{31FF19C6-EDEE-4E7A-AA87-DA0B596707A5}" type="pres">
      <dgm:prSet presAssocID="{1CAD97BF-577B-461A-A60A-998A9C11853F}" presName="vert1" presStyleCnt="0"/>
      <dgm:spPr/>
    </dgm:pt>
    <dgm:pt modelId="{D3C4E739-9768-42C3-9C78-93AB4CBB0932}" type="pres">
      <dgm:prSet presAssocID="{11DCF748-CF3C-4C9C-BE93-038D97CAB5AB}" presName="thickLine" presStyleLbl="alignNode1" presStyleIdx="6" presStyleCnt="7"/>
      <dgm:spPr/>
    </dgm:pt>
    <dgm:pt modelId="{23FB5987-B0EF-4213-B962-8E50FB0B9BE2}" type="pres">
      <dgm:prSet presAssocID="{11DCF748-CF3C-4C9C-BE93-038D97CAB5AB}" presName="horz1" presStyleCnt="0"/>
      <dgm:spPr/>
    </dgm:pt>
    <dgm:pt modelId="{68D576E7-5E91-43DD-B9A8-9B394F2B8D42}" type="pres">
      <dgm:prSet presAssocID="{11DCF748-CF3C-4C9C-BE93-038D97CAB5AB}" presName="tx1" presStyleLbl="revTx" presStyleIdx="6" presStyleCnt="7"/>
      <dgm:spPr/>
    </dgm:pt>
    <dgm:pt modelId="{312E8FF8-4DF3-43D8-B9BC-A514CBF301E4}" type="pres">
      <dgm:prSet presAssocID="{11DCF748-CF3C-4C9C-BE93-038D97CAB5AB}" presName="vert1" presStyleCnt="0"/>
      <dgm:spPr/>
    </dgm:pt>
  </dgm:ptLst>
  <dgm:cxnLst>
    <dgm:cxn modelId="{FB9CDD04-9D98-4721-86A7-53CC5C2E8F9F}" srcId="{5E117528-5CCC-4247-80E6-0DE4D3D0155E}" destId="{8775CDB3-6110-4D31-B8CA-0282ACF57242}" srcOrd="2" destOrd="0" parTransId="{BD48B316-0D29-4B98-900A-B5B7238FC04B}" sibTransId="{87126B74-2EDF-41DD-852F-91B332957B99}"/>
    <dgm:cxn modelId="{167C5B13-6BBC-4136-8C41-ACA8FE66F090}" srcId="{5E117528-5CCC-4247-80E6-0DE4D3D0155E}" destId="{11DCF748-CF3C-4C9C-BE93-038D97CAB5AB}" srcOrd="6" destOrd="0" parTransId="{DC033B23-83CE-42A6-83A8-69BC488F90FC}" sibTransId="{E78C235D-1B3B-4634-88BA-DD819D68C2FC}"/>
    <dgm:cxn modelId="{BC89231B-D0B9-4130-891F-8DE40FDBFB01}" srcId="{5E117528-5CCC-4247-80E6-0DE4D3D0155E}" destId="{5B00904B-3172-4536-B592-2273C7C804FD}" srcOrd="3" destOrd="0" parTransId="{3FFBC6F7-C8E4-4E26-8DC2-C4D77B8830D3}" sibTransId="{077F8E9C-1501-44D4-8715-2CC1135D3F3B}"/>
    <dgm:cxn modelId="{756F641B-2649-4D53-BA8C-8ECA85769086}" type="presOf" srcId="{CB80A7ED-4F93-4F8B-A179-BC9A78B62618}" destId="{E3B038BC-8E0B-4728-8B85-94D70207C170}" srcOrd="0" destOrd="0" presId="urn:microsoft.com/office/officeart/2008/layout/LinedList"/>
    <dgm:cxn modelId="{3EC6E41F-9859-4C36-8BD9-2FBD1B669D8D}" type="presOf" srcId="{5E117528-5CCC-4247-80E6-0DE4D3D0155E}" destId="{E51C4F18-AD80-4AFD-B8CC-299804B31F3A}" srcOrd="0" destOrd="0" presId="urn:microsoft.com/office/officeart/2008/layout/LinedList"/>
    <dgm:cxn modelId="{28C62945-B25C-4E0C-A053-25A7AE50AC33}" srcId="{5E117528-5CCC-4247-80E6-0DE4D3D0155E}" destId="{1CAD97BF-577B-461A-A60A-998A9C11853F}" srcOrd="5" destOrd="0" parTransId="{684F9146-6E43-414D-B6E1-F87B2761D716}" sibTransId="{EC71BAF9-DFCF-40CD-9FE7-7755DDCB52E8}"/>
    <dgm:cxn modelId="{52799B4A-BA64-4840-B779-AAE17D493FE0}" srcId="{5E117528-5CCC-4247-80E6-0DE4D3D0155E}" destId="{956499F1-01C0-49DB-92A0-D069194932E0}" srcOrd="0" destOrd="0" parTransId="{CA60868C-1C8E-4F4F-BA9E-DF0EA8DE46D7}" sibTransId="{358E3D15-38AA-4E97-8FCA-9035FC9D7357}"/>
    <dgm:cxn modelId="{C7F96B4C-55CF-4342-B12E-0F88C54DC293}" type="presOf" srcId="{FC1C212B-A8C3-4219-9E17-066CC6255656}" destId="{2D1E3491-448D-4451-8A6F-9EF9C6899734}" srcOrd="0" destOrd="0" presId="urn:microsoft.com/office/officeart/2008/layout/LinedList"/>
    <dgm:cxn modelId="{98CC556D-3AB2-4F9A-AC37-0CD7D183BD2F}" type="presOf" srcId="{11DCF748-CF3C-4C9C-BE93-038D97CAB5AB}" destId="{68D576E7-5E91-43DD-B9A8-9B394F2B8D42}" srcOrd="0" destOrd="0" presId="urn:microsoft.com/office/officeart/2008/layout/LinedList"/>
    <dgm:cxn modelId="{1309C6AA-8A18-42AA-A46A-B3CCD6A202B0}" type="presOf" srcId="{5B00904B-3172-4536-B592-2273C7C804FD}" destId="{345832DD-6A43-4243-87A4-6089260D2F87}" srcOrd="0" destOrd="0" presId="urn:microsoft.com/office/officeart/2008/layout/LinedList"/>
    <dgm:cxn modelId="{94EB6FB1-6FE4-48FC-9F38-920F2CA06B8B}" type="presOf" srcId="{956499F1-01C0-49DB-92A0-D069194932E0}" destId="{13CCC313-5E4E-4F4C-A6AD-497529BE012C}" srcOrd="0" destOrd="0" presId="urn:microsoft.com/office/officeart/2008/layout/LinedList"/>
    <dgm:cxn modelId="{5BDAA2B6-71A6-4ADD-8E97-A12EDE5031D5}" type="presOf" srcId="{8775CDB3-6110-4D31-B8CA-0282ACF57242}" destId="{3A2FB578-7804-4AD0-BFAD-88BC8E3080FE}" srcOrd="0" destOrd="0" presId="urn:microsoft.com/office/officeart/2008/layout/LinedList"/>
    <dgm:cxn modelId="{ED536ABC-C84B-4E59-B026-6DDBCD14E835}" srcId="{5E117528-5CCC-4247-80E6-0DE4D3D0155E}" destId="{FC1C212B-A8C3-4219-9E17-066CC6255656}" srcOrd="4" destOrd="0" parTransId="{74CE4028-8A33-4BD4-93FF-794893975654}" sibTransId="{911F1238-BA0F-4B76-B461-48C66D5824E2}"/>
    <dgm:cxn modelId="{4CD8EDF0-B770-44E1-B600-5611A44AE64D}" type="presOf" srcId="{1CAD97BF-577B-461A-A60A-998A9C11853F}" destId="{0EFA1342-789C-44B6-B192-2A8985323075}" srcOrd="0" destOrd="0" presId="urn:microsoft.com/office/officeart/2008/layout/LinedList"/>
    <dgm:cxn modelId="{13746EFE-E0DE-4949-A5D5-0625F73A8DBB}" srcId="{5E117528-5CCC-4247-80E6-0DE4D3D0155E}" destId="{CB80A7ED-4F93-4F8B-A179-BC9A78B62618}" srcOrd="1" destOrd="0" parTransId="{A02FFCEF-4B50-4AE5-BDC7-503258481FDB}" sibTransId="{7DC9D004-45A3-4252-9F09-57134CCBB78E}"/>
    <dgm:cxn modelId="{1BEE2A77-5E27-4CE1-9F59-2BA0F37545B5}" type="presParOf" srcId="{E51C4F18-AD80-4AFD-B8CC-299804B31F3A}" destId="{782A7026-7C25-4C6D-B608-95651428EC56}" srcOrd="0" destOrd="0" presId="urn:microsoft.com/office/officeart/2008/layout/LinedList"/>
    <dgm:cxn modelId="{236B1FF5-7893-4502-A6D3-08C57E03DCDB}" type="presParOf" srcId="{E51C4F18-AD80-4AFD-B8CC-299804B31F3A}" destId="{B3A3C22C-F909-4F55-9465-3CAB8377BED4}" srcOrd="1" destOrd="0" presId="urn:microsoft.com/office/officeart/2008/layout/LinedList"/>
    <dgm:cxn modelId="{A32E6C79-D356-4DEE-89C2-5C9A6C18EC58}" type="presParOf" srcId="{B3A3C22C-F909-4F55-9465-3CAB8377BED4}" destId="{13CCC313-5E4E-4F4C-A6AD-497529BE012C}" srcOrd="0" destOrd="0" presId="urn:microsoft.com/office/officeart/2008/layout/LinedList"/>
    <dgm:cxn modelId="{09F5C58A-6432-4E9B-AC2C-D4B7969DB303}" type="presParOf" srcId="{B3A3C22C-F909-4F55-9465-3CAB8377BED4}" destId="{0BBD440D-C785-4CAA-89E1-B5C8DB842B21}" srcOrd="1" destOrd="0" presId="urn:microsoft.com/office/officeart/2008/layout/LinedList"/>
    <dgm:cxn modelId="{2FD5940E-5B29-4CC1-87CC-FA5ECC7E11F5}" type="presParOf" srcId="{E51C4F18-AD80-4AFD-B8CC-299804B31F3A}" destId="{33BA463C-58AF-4C6F-BDBE-681E6C12C3F5}" srcOrd="2" destOrd="0" presId="urn:microsoft.com/office/officeart/2008/layout/LinedList"/>
    <dgm:cxn modelId="{F5E20DD2-53B2-4E13-A47D-945900724A4A}" type="presParOf" srcId="{E51C4F18-AD80-4AFD-B8CC-299804B31F3A}" destId="{CB961A9F-4806-4431-8282-DC49448A391F}" srcOrd="3" destOrd="0" presId="urn:microsoft.com/office/officeart/2008/layout/LinedList"/>
    <dgm:cxn modelId="{FC312DE7-B99D-4CA2-B88C-690A8301D79D}" type="presParOf" srcId="{CB961A9F-4806-4431-8282-DC49448A391F}" destId="{E3B038BC-8E0B-4728-8B85-94D70207C170}" srcOrd="0" destOrd="0" presId="urn:microsoft.com/office/officeart/2008/layout/LinedList"/>
    <dgm:cxn modelId="{F5C569F9-112C-45B2-B6BE-C59075954BBD}" type="presParOf" srcId="{CB961A9F-4806-4431-8282-DC49448A391F}" destId="{03163268-32B0-47B9-B77E-785FEAFF69A4}" srcOrd="1" destOrd="0" presId="urn:microsoft.com/office/officeart/2008/layout/LinedList"/>
    <dgm:cxn modelId="{536AEF12-D7FC-40D4-87C6-1AC4A17B57DC}" type="presParOf" srcId="{E51C4F18-AD80-4AFD-B8CC-299804B31F3A}" destId="{63DE0411-439C-4D2E-B3BB-0D9F62DFB4CD}" srcOrd="4" destOrd="0" presId="urn:microsoft.com/office/officeart/2008/layout/LinedList"/>
    <dgm:cxn modelId="{D782D261-D799-443E-835C-CC4FFB6A779F}" type="presParOf" srcId="{E51C4F18-AD80-4AFD-B8CC-299804B31F3A}" destId="{EA49F6CB-C675-4E53-86EE-415F1AEDE5BB}" srcOrd="5" destOrd="0" presId="urn:microsoft.com/office/officeart/2008/layout/LinedList"/>
    <dgm:cxn modelId="{123399B8-7F41-43B2-B9B1-E7CB97A4F821}" type="presParOf" srcId="{EA49F6CB-C675-4E53-86EE-415F1AEDE5BB}" destId="{3A2FB578-7804-4AD0-BFAD-88BC8E3080FE}" srcOrd="0" destOrd="0" presId="urn:microsoft.com/office/officeart/2008/layout/LinedList"/>
    <dgm:cxn modelId="{266AB4AD-0721-4F81-8437-5D5E71C6EED4}" type="presParOf" srcId="{EA49F6CB-C675-4E53-86EE-415F1AEDE5BB}" destId="{BB569609-B089-468D-A08A-51D7BA7E162A}" srcOrd="1" destOrd="0" presId="urn:microsoft.com/office/officeart/2008/layout/LinedList"/>
    <dgm:cxn modelId="{4D61A2CE-732C-45A6-938A-0BD2BF37127A}" type="presParOf" srcId="{E51C4F18-AD80-4AFD-B8CC-299804B31F3A}" destId="{C64CBD78-9A2B-466F-944F-62495CBC05D2}" srcOrd="6" destOrd="0" presId="urn:microsoft.com/office/officeart/2008/layout/LinedList"/>
    <dgm:cxn modelId="{7CED2C38-2E58-4327-A877-C4A28AA39A8C}" type="presParOf" srcId="{E51C4F18-AD80-4AFD-B8CC-299804B31F3A}" destId="{3B57A6B6-503C-4C63-B419-1B8DCD93F42D}" srcOrd="7" destOrd="0" presId="urn:microsoft.com/office/officeart/2008/layout/LinedList"/>
    <dgm:cxn modelId="{F5B14985-83C6-456C-8282-4572F78B2423}" type="presParOf" srcId="{3B57A6B6-503C-4C63-B419-1B8DCD93F42D}" destId="{345832DD-6A43-4243-87A4-6089260D2F87}" srcOrd="0" destOrd="0" presId="urn:microsoft.com/office/officeart/2008/layout/LinedList"/>
    <dgm:cxn modelId="{8BE47DC9-206E-49F5-AF06-9A6F4DD75571}" type="presParOf" srcId="{3B57A6B6-503C-4C63-B419-1B8DCD93F42D}" destId="{35D71288-65F8-4528-B9ED-0CE1463AE1FF}" srcOrd="1" destOrd="0" presId="urn:microsoft.com/office/officeart/2008/layout/LinedList"/>
    <dgm:cxn modelId="{7B1AB616-3106-4A7E-BD43-AD7DA751BACD}" type="presParOf" srcId="{E51C4F18-AD80-4AFD-B8CC-299804B31F3A}" destId="{5824BD5C-5E5D-4957-9DA3-37DCB9E3073F}" srcOrd="8" destOrd="0" presId="urn:microsoft.com/office/officeart/2008/layout/LinedList"/>
    <dgm:cxn modelId="{C7884047-111D-4D41-95FD-5A17151471B0}" type="presParOf" srcId="{E51C4F18-AD80-4AFD-B8CC-299804B31F3A}" destId="{6B4FD1DE-AD97-4A89-87BA-68E6174296E5}" srcOrd="9" destOrd="0" presId="urn:microsoft.com/office/officeart/2008/layout/LinedList"/>
    <dgm:cxn modelId="{E9698457-8FE9-4A81-801B-0D2BC123887D}" type="presParOf" srcId="{6B4FD1DE-AD97-4A89-87BA-68E6174296E5}" destId="{2D1E3491-448D-4451-8A6F-9EF9C6899734}" srcOrd="0" destOrd="0" presId="urn:microsoft.com/office/officeart/2008/layout/LinedList"/>
    <dgm:cxn modelId="{58460A33-1EBA-4344-9925-57D420FF675D}" type="presParOf" srcId="{6B4FD1DE-AD97-4A89-87BA-68E6174296E5}" destId="{EE0CCCB7-2AE2-42D4-8FC5-BC35E3411307}" srcOrd="1" destOrd="0" presId="urn:microsoft.com/office/officeart/2008/layout/LinedList"/>
    <dgm:cxn modelId="{E12B612A-B641-45C0-8230-C84458D23533}" type="presParOf" srcId="{E51C4F18-AD80-4AFD-B8CC-299804B31F3A}" destId="{69B8E8AB-9AEC-403A-8F76-21B8226A94BD}" srcOrd="10" destOrd="0" presId="urn:microsoft.com/office/officeart/2008/layout/LinedList"/>
    <dgm:cxn modelId="{E803FD64-C6BD-4512-8060-10F9735DDD1D}" type="presParOf" srcId="{E51C4F18-AD80-4AFD-B8CC-299804B31F3A}" destId="{449E9D1E-8FA3-488A-94E3-6ACE50FF2069}" srcOrd="11" destOrd="0" presId="urn:microsoft.com/office/officeart/2008/layout/LinedList"/>
    <dgm:cxn modelId="{B5291FCE-BFED-4AFD-840D-E105FD48BADD}" type="presParOf" srcId="{449E9D1E-8FA3-488A-94E3-6ACE50FF2069}" destId="{0EFA1342-789C-44B6-B192-2A8985323075}" srcOrd="0" destOrd="0" presId="urn:microsoft.com/office/officeart/2008/layout/LinedList"/>
    <dgm:cxn modelId="{97FE0C7B-4AAE-4688-A571-A6D866F82462}" type="presParOf" srcId="{449E9D1E-8FA3-488A-94E3-6ACE50FF2069}" destId="{31FF19C6-EDEE-4E7A-AA87-DA0B596707A5}" srcOrd="1" destOrd="0" presId="urn:microsoft.com/office/officeart/2008/layout/LinedList"/>
    <dgm:cxn modelId="{58739D5C-1052-418A-9971-BE7F46D643A6}" type="presParOf" srcId="{E51C4F18-AD80-4AFD-B8CC-299804B31F3A}" destId="{D3C4E739-9768-42C3-9C78-93AB4CBB0932}" srcOrd="12" destOrd="0" presId="urn:microsoft.com/office/officeart/2008/layout/LinedList"/>
    <dgm:cxn modelId="{3A360199-5A91-4CC3-AA37-72DDD8E4E551}" type="presParOf" srcId="{E51C4F18-AD80-4AFD-B8CC-299804B31F3A}" destId="{23FB5987-B0EF-4213-B962-8E50FB0B9BE2}" srcOrd="13" destOrd="0" presId="urn:microsoft.com/office/officeart/2008/layout/LinedList"/>
    <dgm:cxn modelId="{C0A3963B-B0F8-460B-A3CB-3A5F71C6E9F6}" type="presParOf" srcId="{23FB5987-B0EF-4213-B962-8E50FB0B9BE2}" destId="{68D576E7-5E91-43DD-B9A8-9B394F2B8D42}" srcOrd="0" destOrd="0" presId="urn:microsoft.com/office/officeart/2008/layout/LinedList"/>
    <dgm:cxn modelId="{C5064D4A-FB66-4136-85E5-B7A8E6539284}" type="presParOf" srcId="{23FB5987-B0EF-4213-B962-8E50FB0B9BE2}" destId="{312E8FF8-4DF3-43D8-B9BC-A514CBF301E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94E34B-4B95-4D41-B21C-212E860AE768}"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3AF46D60-9A86-4DC8-B194-5454B0D5C79F}">
      <dgm:prSet/>
      <dgm:spPr/>
      <dgm:t>
        <a:bodyPr/>
        <a:lstStyle/>
        <a:p>
          <a:r>
            <a:rPr lang="en-US" b="1"/>
            <a:t>I</a:t>
          </a:r>
          <a:r>
            <a:rPr lang="en-US" b="1" i="0"/>
            <a:t>nternal check </a:t>
          </a:r>
          <a:r>
            <a:rPr lang="en-US" i="0"/>
            <a:t>refers to the way of allocating responsibility, segregation of work where work of the subordinates is checked by the immediate supervisors to verify that the work is carried out according to the company policies and guidelines</a:t>
          </a:r>
          <a:r>
            <a:rPr lang="en-US" b="0" i="0"/>
            <a:t> </a:t>
          </a:r>
          <a:endParaRPr lang="en-US"/>
        </a:p>
      </dgm:t>
    </dgm:pt>
    <dgm:pt modelId="{36834EF8-19B6-4B01-B7AB-840AC7FE9DB1}" type="parTrans" cxnId="{204B68C5-056F-45A8-8BF7-63CD6B24F2C5}">
      <dgm:prSet/>
      <dgm:spPr/>
      <dgm:t>
        <a:bodyPr/>
        <a:lstStyle/>
        <a:p>
          <a:endParaRPr lang="en-US"/>
        </a:p>
      </dgm:t>
    </dgm:pt>
    <dgm:pt modelId="{592072CE-FBEE-4C5B-99C7-74A0EDC5141F}" type="sibTrans" cxnId="{204B68C5-056F-45A8-8BF7-63CD6B24F2C5}">
      <dgm:prSet/>
      <dgm:spPr/>
      <dgm:t>
        <a:bodyPr/>
        <a:lstStyle/>
        <a:p>
          <a:endParaRPr lang="en-US"/>
        </a:p>
      </dgm:t>
    </dgm:pt>
    <dgm:pt modelId="{83D7DED7-7FD9-44AE-96D7-E2355A99EA74}">
      <dgm:prSet/>
      <dgm:spPr/>
      <dgm:t>
        <a:bodyPr/>
        <a:lstStyle/>
        <a:p>
          <a:r>
            <a:rPr lang="en-US" b="1" i="0" dirty="0"/>
            <a:t>Internal control </a:t>
          </a:r>
          <a:r>
            <a:rPr lang="en-US" i="0" dirty="0"/>
            <a:t>is the system implemented by a company to warrant the integrity of financial and accounting information and ensure that the company is progressing towards fulfilling its profitability and operational objectives in a successful manner.</a:t>
          </a:r>
          <a:endParaRPr lang="en-US" dirty="0"/>
        </a:p>
      </dgm:t>
    </dgm:pt>
    <dgm:pt modelId="{7302B819-53F6-4112-A77F-8DD0D485271D}" type="parTrans" cxnId="{B9F894B3-2CF8-4D97-9028-D80F2A11333D}">
      <dgm:prSet/>
      <dgm:spPr/>
      <dgm:t>
        <a:bodyPr/>
        <a:lstStyle/>
        <a:p>
          <a:endParaRPr lang="en-US"/>
        </a:p>
      </dgm:t>
    </dgm:pt>
    <dgm:pt modelId="{387A1A57-06CC-4402-A5F3-A558E1422FA3}" type="sibTrans" cxnId="{B9F894B3-2CF8-4D97-9028-D80F2A11333D}">
      <dgm:prSet/>
      <dgm:spPr/>
      <dgm:t>
        <a:bodyPr/>
        <a:lstStyle/>
        <a:p>
          <a:endParaRPr lang="en-US"/>
        </a:p>
      </dgm:t>
    </dgm:pt>
    <dgm:pt modelId="{B61BCE8C-F741-423F-98FD-869CC783F0E5}" type="pres">
      <dgm:prSet presAssocID="{2B94E34B-4B95-4D41-B21C-212E860AE768}" presName="outerComposite" presStyleCnt="0">
        <dgm:presLayoutVars>
          <dgm:chMax val="5"/>
          <dgm:dir/>
          <dgm:resizeHandles val="exact"/>
        </dgm:presLayoutVars>
      </dgm:prSet>
      <dgm:spPr/>
    </dgm:pt>
    <dgm:pt modelId="{B5CB57EB-FF27-45C5-A232-BE292B2C30CB}" type="pres">
      <dgm:prSet presAssocID="{2B94E34B-4B95-4D41-B21C-212E860AE768}" presName="dummyMaxCanvas" presStyleCnt="0">
        <dgm:presLayoutVars/>
      </dgm:prSet>
      <dgm:spPr/>
    </dgm:pt>
    <dgm:pt modelId="{F6309AF9-4933-47C5-BC1E-7194B98D9328}" type="pres">
      <dgm:prSet presAssocID="{2B94E34B-4B95-4D41-B21C-212E860AE768}" presName="TwoNodes_1" presStyleLbl="node1" presStyleIdx="0" presStyleCnt="2">
        <dgm:presLayoutVars>
          <dgm:bulletEnabled val="1"/>
        </dgm:presLayoutVars>
      </dgm:prSet>
      <dgm:spPr/>
    </dgm:pt>
    <dgm:pt modelId="{3873D213-34F5-40DB-A60D-8F339B2F6168}" type="pres">
      <dgm:prSet presAssocID="{2B94E34B-4B95-4D41-B21C-212E860AE768}" presName="TwoNodes_2" presStyleLbl="node1" presStyleIdx="1" presStyleCnt="2">
        <dgm:presLayoutVars>
          <dgm:bulletEnabled val="1"/>
        </dgm:presLayoutVars>
      </dgm:prSet>
      <dgm:spPr/>
    </dgm:pt>
    <dgm:pt modelId="{661571E4-B1A6-4347-99A8-29FEE62C1DA7}" type="pres">
      <dgm:prSet presAssocID="{2B94E34B-4B95-4D41-B21C-212E860AE768}" presName="TwoConn_1-2" presStyleLbl="fgAccFollowNode1" presStyleIdx="0" presStyleCnt="1" custFlipVert="0" custScaleX="23567" custScaleY="12653" custLinFactX="62876" custLinFactNeighborX="100000" custLinFactNeighborY="-72588">
        <dgm:presLayoutVars>
          <dgm:bulletEnabled val="1"/>
        </dgm:presLayoutVars>
      </dgm:prSet>
      <dgm:spPr/>
    </dgm:pt>
    <dgm:pt modelId="{236F3AEF-A0D7-4056-9FE3-E9E63A7CE959}" type="pres">
      <dgm:prSet presAssocID="{2B94E34B-4B95-4D41-B21C-212E860AE768}" presName="TwoNodes_1_text" presStyleLbl="node1" presStyleIdx="1" presStyleCnt="2">
        <dgm:presLayoutVars>
          <dgm:bulletEnabled val="1"/>
        </dgm:presLayoutVars>
      </dgm:prSet>
      <dgm:spPr/>
    </dgm:pt>
    <dgm:pt modelId="{9FF06106-7A3C-476B-963E-69D2B9751A79}" type="pres">
      <dgm:prSet presAssocID="{2B94E34B-4B95-4D41-B21C-212E860AE768}" presName="TwoNodes_2_text" presStyleLbl="node1" presStyleIdx="1" presStyleCnt="2">
        <dgm:presLayoutVars>
          <dgm:bulletEnabled val="1"/>
        </dgm:presLayoutVars>
      </dgm:prSet>
      <dgm:spPr/>
    </dgm:pt>
  </dgm:ptLst>
  <dgm:cxnLst>
    <dgm:cxn modelId="{46B5C761-4899-4EBD-BA6C-BBED25B3CB4F}" type="presOf" srcId="{3AF46D60-9A86-4DC8-B194-5454B0D5C79F}" destId="{F6309AF9-4933-47C5-BC1E-7194B98D9328}" srcOrd="0" destOrd="0" presId="urn:microsoft.com/office/officeart/2005/8/layout/vProcess5"/>
    <dgm:cxn modelId="{D4A52D44-3DDC-4410-99E4-5E9BB47D6116}" type="presOf" srcId="{83D7DED7-7FD9-44AE-96D7-E2355A99EA74}" destId="{3873D213-34F5-40DB-A60D-8F339B2F6168}" srcOrd="0" destOrd="0" presId="urn:microsoft.com/office/officeart/2005/8/layout/vProcess5"/>
    <dgm:cxn modelId="{886B8281-33C3-4BBB-9A42-54871800EB98}" type="presOf" srcId="{592072CE-FBEE-4C5B-99C7-74A0EDC5141F}" destId="{661571E4-B1A6-4347-99A8-29FEE62C1DA7}" srcOrd="0" destOrd="0" presId="urn:microsoft.com/office/officeart/2005/8/layout/vProcess5"/>
    <dgm:cxn modelId="{B9F894B3-2CF8-4D97-9028-D80F2A11333D}" srcId="{2B94E34B-4B95-4D41-B21C-212E860AE768}" destId="{83D7DED7-7FD9-44AE-96D7-E2355A99EA74}" srcOrd="1" destOrd="0" parTransId="{7302B819-53F6-4112-A77F-8DD0D485271D}" sibTransId="{387A1A57-06CC-4402-A5F3-A558E1422FA3}"/>
    <dgm:cxn modelId="{204B68C5-056F-45A8-8BF7-63CD6B24F2C5}" srcId="{2B94E34B-4B95-4D41-B21C-212E860AE768}" destId="{3AF46D60-9A86-4DC8-B194-5454B0D5C79F}" srcOrd="0" destOrd="0" parTransId="{36834EF8-19B6-4B01-B7AB-840AC7FE9DB1}" sibTransId="{592072CE-FBEE-4C5B-99C7-74A0EDC5141F}"/>
    <dgm:cxn modelId="{16DF93E1-3999-4816-9237-CAA5088343F1}" type="presOf" srcId="{2B94E34B-4B95-4D41-B21C-212E860AE768}" destId="{B61BCE8C-F741-423F-98FD-869CC783F0E5}" srcOrd="0" destOrd="0" presId="urn:microsoft.com/office/officeart/2005/8/layout/vProcess5"/>
    <dgm:cxn modelId="{22A7A9F0-FE21-44A1-8933-90FAEB3EE064}" type="presOf" srcId="{83D7DED7-7FD9-44AE-96D7-E2355A99EA74}" destId="{9FF06106-7A3C-476B-963E-69D2B9751A79}" srcOrd="1" destOrd="0" presId="urn:microsoft.com/office/officeart/2005/8/layout/vProcess5"/>
    <dgm:cxn modelId="{AD2C29F5-6CD8-4AC4-8FA0-E8BB8F38EDD8}" type="presOf" srcId="{3AF46D60-9A86-4DC8-B194-5454B0D5C79F}" destId="{236F3AEF-A0D7-4056-9FE3-E9E63A7CE959}" srcOrd="1" destOrd="0" presId="urn:microsoft.com/office/officeart/2005/8/layout/vProcess5"/>
    <dgm:cxn modelId="{9BE33AA1-A073-47EF-9803-AA87FD3C906E}" type="presParOf" srcId="{B61BCE8C-F741-423F-98FD-869CC783F0E5}" destId="{B5CB57EB-FF27-45C5-A232-BE292B2C30CB}" srcOrd="0" destOrd="0" presId="urn:microsoft.com/office/officeart/2005/8/layout/vProcess5"/>
    <dgm:cxn modelId="{CDAB625F-5A0F-4B1F-BDF2-63010C57FCC6}" type="presParOf" srcId="{B61BCE8C-F741-423F-98FD-869CC783F0E5}" destId="{F6309AF9-4933-47C5-BC1E-7194B98D9328}" srcOrd="1" destOrd="0" presId="urn:microsoft.com/office/officeart/2005/8/layout/vProcess5"/>
    <dgm:cxn modelId="{44E3B00E-46F2-4D71-8066-97AB4EA74F12}" type="presParOf" srcId="{B61BCE8C-F741-423F-98FD-869CC783F0E5}" destId="{3873D213-34F5-40DB-A60D-8F339B2F6168}" srcOrd="2" destOrd="0" presId="urn:microsoft.com/office/officeart/2005/8/layout/vProcess5"/>
    <dgm:cxn modelId="{BB9616FD-E204-41B3-9E26-52CD8FE47A48}" type="presParOf" srcId="{B61BCE8C-F741-423F-98FD-869CC783F0E5}" destId="{661571E4-B1A6-4347-99A8-29FEE62C1DA7}" srcOrd="3" destOrd="0" presId="urn:microsoft.com/office/officeart/2005/8/layout/vProcess5"/>
    <dgm:cxn modelId="{A9F22E7F-4B47-4497-879B-64D534208116}" type="presParOf" srcId="{B61BCE8C-F741-423F-98FD-869CC783F0E5}" destId="{236F3AEF-A0D7-4056-9FE3-E9E63A7CE959}" srcOrd="4" destOrd="0" presId="urn:microsoft.com/office/officeart/2005/8/layout/vProcess5"/>
    <dgm:cxn modelId="{774D459A-5BF2-4058-A075-0D5F3B9F4289}" type="presParOf" srcId="{B61BCE8C-F741-423F-98FD-869CC783F0E5}" destId="{9FF06106-7A3C-476B-963E-69D2B9751A79}"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02CEC-BDB0-4737-9BC4-4EE893718771}">
      <dsp:nvSpPr>
        <dsp:cNvPr id="0" name=""/>
        <dsp:cNvSpPr/>
      </dsp:nvSpPr>
      <dsp:spPr>
        <a:xfrm>
          <a:off x="927300" y="683"/>
          <a:ext cx="2192903" cy="13157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Integrity, Independence, and Objectivity</a:t>
          </a:r>
          <a:endParaRPr lang="en-US" sz="2300" kern="1200"/>
        </a:p>
      </dsp:txBody>
      <dsp:txXfrm>
        <a:off x="927300" y="683"/>
        <a:ext cx="2192903" cy="1315741"/>
      </dsp:txXfrm>
    </dsp:sp>
    <dsp:sp modelId="{810067E8-AFB2-4A2E-A388-8A6C60525E60}">
      <dsp:nvSpPr>
        <dsp:cNvPr id="0" name=""/>
        <dsp:cNvSpPr/>
      </dsp:nvSpPr>
      <dsp:spPr>
        <a:xfrm>
          <a:off x="3339494" y="683"/>
          <a:ext cx="2192903" cy="13157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Confidentiality</a:t>
          </a:r>
          <a:endParaRPr lang="en-US" sz="2300" kern="1200"/>
        </a:p>
      </dsp:txBody>
      <dsp:txXfrm>
        <a:off x="3339494" y="683"/>
        <a:ext cx="2192903" cy="1315741"/>
      </dsp:txXfrm>
    </dsp:sp>
    <dsp:sp modelId="{0D7CC6D4-2EE5-4607-A388-889C84238276}">
      <dsp:nvSpPr>
        <dsp:cNvPr id="0" name=""/>
        <dsp:cNvSpPr/>
      </dsp:nvSpPr>
      <dsp:spPr>
        <a:xfrm>
          <a:off x="5751687" y="683"/>
          <a:ext cx="2192903" cy="13157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Skills and competence</a:t>
          </a:r>
          <a:endParaRPr lang="en-US" sz="2300" kern="1200"/>
        </a:p>
      </dsp:txBody>
      <dsp:txXfrm>
        <a:off x="5751687" y="683"/>
        <a:ext cx="2192903" cy="1315741"/>
      </dsp:txXfrm>
    </dsp:sp>
    <dsp:sp modelId="{4E35DB58-A750-480C-B7BF-387AAB131FD3}">
      <dsp:nvSpPr>
        <dsp:cNvPr id="0" name=""/>
        <dsp:cNvSpPr/>
      </dsp:nvSpPr>
      <dsp:spPr>
        <a:xfrm>
          <a:off x="8163881" y="683"/>
          <a:ext cx="2192903" cy="13157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Documentation</a:t>
          </a:r>
          <a:endParaRPr lang="en-US" sz="2300" kern="1200"/>
        </a:p>
      </dsp:txBody>
      <dsp:txXfrm>
        <a:off x="8163881" y="683"/>
        <a:ext cx="2192903" cy="1315741"/>
      </dsp:txXfrm>
    </dsp:sp>
    <dsp:sp modelId="{EFC08C11-438C-4EBE-8F38-1CB4588FF973}">
      <dsp:nvSpPr>
        <dsp:cNvPr id="0" name=""/>
        <dsp:cNvSpPr/>
      </dsp:nvSpPr>
      <dsp:spPr>
        <a:xfrm>
          <a:off x="927300" y="1535716"/>
          <a:ext cx="2192903" cy="13157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Work performed by others</a:t>
          </a:r>
          <a:endParaRPr lang="en-US" sz="2300" kern="1200"/>
        </a:p>
      </dsp:txBody>
      <dsp:txXfrm>
        <a:off x="927300" y="1535716"/>
        <a:ext cx="2192903" cy="1315741"/>
      </dsp:txXfrm>
    </dsp:sp>
    <dsp:sp modelId="{153D119A-DD82-43E2-9A06-E66E85E9CB53}">
      <dsp:nvSpPr>
        <dsp:cNvPr id="0" name=""/>
        <dsp:cNvSpPr/>
      </dsp:nvSpPr>
      <dsp:spPr>
        <a:xfrm>
          <a:off x="3339494" y="1535716"/>
          <a:ext cx="2192903" cy="13157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Planning</a:t>
          </a:r>
          <a:endParaRPr lang="en-US" sz="2300" kern="1200"/>
        </a:p>
      </dsp:txBody>
      <dsp:txXfrm>
        <a:off x="3339494" y="1535716"/>
        <a:ext cx="2192903" cy="1315741"/>
      </dsp:txXfrm>
    </dsp:sp>
    <dsp:sp modelId="{EEFACD81-6666-4CBA-AE4E-C2E177A43D90}">
      <dsp:nvSpPr>
        <dsp:cNvPr id="0" name=""/>
        <dsp:cNvSpPr/>
      </dsp:nvSpPr>
      <dsp:spPr>
        <a:xfrm>
          <a:off x="5751687" y="1535716"/>
          <a:ext cx="2192903" cy="13157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Audit Evidence</a:t>
          </a:r>
          <a:endParaRPr lang="en-US" sz="2300" kern="1200"/>
        </a:p>
      </dsp:txBody>
      <dsp:txXfrm>
        <a:off x="5751687" y="1535716"/>
        <a:ext cx="2192903" cy="1315741"/>
      </dsp:txXfrm>
    </dsp:sp>
    <dsp:sp modelId="{55C916D0-9417-4ACE-96E5-7F2A4268414A}">
      <dsp:nvSpPr>
        <dsp:cNvPr id="0" name=""/>
        <dsp:cNvSpPr/>
      </dsp:nvSpPr>
      <dsp:spPr>
        <a:xfrm>
          <a:off x="8163881" y="1535716"/>
          <a:ext cx="2192903" cy="13157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Accounting systems and internal controls</a:t>
          </a:r>
          <a:endParaRPr lang="en-US" sz="2300" kern="1200"/>
        </a:p>
      </dsp:txBody>
      <dsp:txXfrm>
        <a:off x="8163881" y="1535716"/>
        <a:ext cx="2192903" cy="1315741"/>
      </dsp:txXfrm>
    </dsp:sp>
    <dsp:sp modelId="{303C4AC1-EF32-4716-B187-F526DC3D8DE1}">
      <dsp:nvSpPr>
        <dsp:cNvPr id="0" name=""/>
        <dsp:cNvSpPr/>
      </dsp:nvSpPr>
      <dsp:spPr>
        <a:xfrm>
          <a:off x="4545590" y="3070748"/>
          <a:ext cx="2192903" cy="13157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Audit conclusion and reporting</a:t>
          </a:r>
          <a:endParaRPr lang="en-US" sz="2300" kern="1200"/>
        </a:p>
      </dsp:txBody>
      <dsp:txXfrm>
        <a:off x="4545590" y="3070748"/>
        <a:ext cx="2192903" cy="13157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A7026-7C25-4C6D-B608-95651428EC56}">
      <dsp:nvSpPr>
        <dsp:cNvPr id="0" name=""/>
        <dsp:cNvSpPr/>
      </dsp:nvSpPr>
      <dsp:spPr>
        <a:xfrm>
          <a:off x="0" y="572"/>
          <a:ext cx="111399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CCC313-5E4E-4F4C-A6AD-497529BE012C}">
      <dsp:nvSpPr>
        <dsp:cNvPr id="0" name=""/>
        <dsp:cNvSpPr/>
      </dsp:nvSpPr>
      <dsp:spPr>
        <a:xfrm>
          <a:off x="0" y="572"/>
          <a:ext cx="11139948" cy="669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1. Safeguards the financial interest of the persons who are not associated with management</a:t>
          </a:r>
          <a:endParaRPr lang="en-US" sz="2000" kern="1200"/>
        </a:p>
      </dsp:txBody>
      <dsp:txXfrm>
        <a:off x="0" y="572"/>
        <a:ext cx="11139948" cy="669834"/>
      </dsp:txXfrm>
    </dsp:sp>
    <dsp:sp modelId="{33BA463C-58AF-4C6F-BDBE-681E6C12C3F5}">
      <dsp:nvSpPr>
        <dsp:cNvPr id="0" name=""/>
        <dsp:cNvSpPr/>
      </dsp:nvSpPr>
      <dsp:spPr>
        <a:xfrm>
          <a:off x="0" y="670407"/>
          <a:ext cx="111399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B038BC-8E0B-4728-8B85-94D70207C170}">
      <dsp:nvSpPr>
        <dsp:cNvPr id="0" name=""/>
        <dsp:cNvSpPr/>
      </dsp:nvSpPr>
      <dsp:spPr>
        <a:xfrm>
          <a:off x="0" y="670407"/>
          <a:ext cx="11139948" cy="669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2. It acts as a moral check on the employees</a:t>
          </a:r>
          <a:endParaRPr lang="en-US" sz="2000" kern="1200"/>
        </a:p>
      </dsp:txBody>
      <dsp:txXfrm>
        <a:off x="0" y="670407"/>
        <a:ext cx="11139948" cy="669834"/>
      </dsp:txXfrm>
    </dsp:sp>
    <dsp:sp modelId="{63DE0411-439C-4D2E-B3BB-0D9F62DFB4CD}">
      <dsp:nvSpPr>
        <dsp:cNvPr id="0" name=""/>
        <dsp:cNvSpPr/>
      </dsp:nvSpPr>
      <dsp:spPr>
        <a:xfrm>
          <a:off x="0" y="1340241"/>
          <a:ext cx="111399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2FB578-7804-4AD0-BFAD-88BC8E3080FE}">
      <dsp:nvSpPr>
        <dsp:cNvPr id="0" name=""/>
        <dsp:cNvSpPr/>
      </dsp:nvSpPr>
      <dsp:spPr>
        <a:xfrm>
          <a:off x="0" y="1340241"/>
          <a:ext cx="11139948" cy="669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3. Helpful in setting up tax liabilities</a:t>
          </a:r>
          <a:endParaRPr lang="en-US" sz="2000" kern="1200"/>
        </a:p>
      </dsp:txBody>
      <dsp:txXfrm>
        <a:off x="0" y="1340241"/>
        <a:ext cx="11139948" cy="669834"/>
      </dsp:txXfrm>
    </dsp:sp>
    <dsp:sp modelId="{C64CBD78-9A2B-466F-944F-62495CBC05D2}">
      <dsp:nvSpPr>
        <dsp:cNvPr id="0" name=""/>
        <dsp:cNvSpPr/>
      </dsp:nvSpPr>
      <dsp:spPr>
        <a:xfrm>
          <a:off x="0" y="2010076"/>
          <a:ext cx="111399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5832DD-6A43-4243-87A4-6089260D2F87}">
      <dsp:nvSpPr>
        <dsp:cNvPr id="0" name=""/>
        <dsp:cNvSpPr/>
      </dsp:nvSpPr>
      <dsp:spPr>
        <a:xfrm>
          <a:off x="0" y="2010076"/>
          <a:ext cx="11139948" cy="669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4. Help to detect wastage and losses</a:t>
          </a:r>
          <a:endParaRPr lang="en-US" sz="2000" kern="1200"/>
        </a:p>
      </dsp:txBody>
      <dsp:txXfrm>
        <a:off x="0" y="2010076"/>
        <a:ext cx="11139948" cy="669834"/>
      </dsp:txXfrm>
    </dsp:sp>
    <dsp:sp modelId="{5824BD5C-5E5D-4957-9DA3-37DCB9E3073F}">
      <dsp:nvSpPr>
        <dsp:cNvPr id="0" name=""/>
        <dsp:cNvSpPr/>
      </dsp:nvSpPr>
      <dsp:spPr>
        <a:xfrm>
          <a:off x="0" y="2679910"/>
          <a:ext cx="111399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1E3491-448D-4451-8A6F-9EF9C6899734}">
      <dsp:nvSpPr>
        <dsp:cNvPr id="0" name=""/>
        <dsp:cNvSpPr/>
      </dsp:nvSpPr>
      <dsp:spPr>
        <a:xfrm>
          <a:off x="0" y="2679910"/>
          <a:ext cx="11139948" cy="669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5. Ascertains the maintenance of proper set of accounts and other required documents</a:t>
          </a:r>
          <a:endParaRPr lang="en-US" sz="2000" kern="1200"/>
        </a:p>
      </dsp:txBody>
      <dsp:txXfrm>
        <a:off x="0" y="2679910"/>
        <a:ext cx="11139948" cy="669834"/>
      </dsp:txXfrm>
    </dsp:sp>
    <dsp:sp modelId="{69B8E8AB-9AEC-403A-8F76-21B8226A94BD}">
      <dsp:nvSpPr>
        <dsp:cNvPr id="0" name=""/>
        <dsp:cNvSpPr/>
      </dsp:nvSpPr>
      <dsp:spPr>
        <a:xfrm>
          <a:off x="0" y="3349745"/>
          <a:ext cx="111399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FA1342-789C-44B6-B192-2A8985323075}">
      <dsp:nvSpPr>
        <dsp:cNvPr id="0" name=""/>
        <dsp:cNvSpPr/>
      </dsp:nvSpPr>
      <dsp:spPr>
        <a:xfrm>
          <a:off x="0" y="3349745"/>
          <a:ext cx="11139948" cy="669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6. Reviews the internal controls and report the weaknesses</a:t>
          </a:r>
          <a:endParaRPr lang="en-US" sz="2000" kern="1200"/>
        </a:p>
      </dsp:txBody>
      <dsp:txXfrm>
        <a:off x="0" y="3349745"/>
        <a:ext cx="11139948" cy="669834"/>
      </dsp:txXfrm>
    </dsp:sp>
    <dsp:sp modelId="{D3C4E739-9768-42C3-9C78-93AB4CBB0932}">
      <dsp:nvSpPr>
        <dsp:cNvPr id="0" name=""/>
        <dsp:cNvSpPr/>
      </dsp:nvSpPr>
      <dsp:spPr>
        <a:xfrm>
          <a:off x="0" y="4019579"/>
          <a:ext cx="111399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D576E7-5E91-43DD-B9A8-9B394F2B8D42}">
      <dsp:nvSpPr>
        <dsp:cNvPr id="0" name=""/>
        <dsp:cNvSpPr/>
      </dsp:nvSpPr>
      <dsp:spPr>
        <a:xfrm>
          <a:off x="0" y="4019579"/>
          <a:ext cx="11139948" cy="669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7. Audited documents can be used by government before giving assistance, by bankers for giving loan etc.</a:t>
          </a:r>
          <a:endParaRPr lang="en-US" sz="2000" kern="1200"/>
        </a:p>
      </dsp:txBody>
      <dsp:txXfrm>
        <a:off x="0" y="4019579"/>
        <a:ext cx="11139948" cy="6698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309AF9-4933-47C5-BC1E-7194B98D9328}">
      <dsp:nvSpPr>
        <dsp:cNvPr id="0" name=""/>
        <dsp:cNvSpPr/>
      </dsp:nvSpPr>
      <dsp:spPr>
        <a:xfrm>
          <a:off x="0" y="0"/>
          <a:ext cx="8938260" cy="195864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I</a:t>
          </a:r>
          <a:r>
            <a:rPr lang="en-US" sz="2100" b="1" i="0" kern="1200"/>
            <a:t>nternal check </a:t>
          </a:r>
          <a:r>
            <a:rPr lang="en-US" sz="2100" i="0" kern="1200"/>
            <a:t>refers to the way of allocating responsibility, segregation of work where work of the subordinates is checked by the immediate supervisors to verify that the work is carried out according to the company policies and guidelines</a:t>
          </a:r>
          <a:r>
            <a:rPr lang="en-US" sz="2100" b="0" i="0" kern="1200"/>
            <a:t> </a:t>
          </a:r>
          <a:endParaRPr lang="en-US" sz="2100" kern="1200"/>
        </a:p>
      </dsp:txBody>
      <dsp:txXfrm>
        <a:off x="57367" y="57367"/>
        <a:ext cx="6913847" cy="1843910"/>
      </dsp:txXfrm>
    </dsp:sp>
    <dsp:sp modelId="{3873D213-34F5-40DB-A60D-8F339B2F6168}">
      <dsp:nvSpPr>
        <dsp:cNvPr id="0" name=""/>
        <dsp:cNvSpPr/>
      </dsp:nvSpPr>
      <dsp:spPr>
        <a:xfrm>
          <a:off x="1577339" y="2393899"/>
          <a:ext cx="8938260" cy="1958644"/>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dirty="0"/>
            <a:t>Internal control </a:t>
          </a:r>
          <a:r>
            <a:rPr lang="en-US" sz="2100" i="0" kern="1200" dirty="0"/>
            <a:t>is the system implemented by a company to warrant the integrity of financial and accounting information and ensure that the company is progressing towards fulfilling its profitability and operational objectives in a successful manner.</a:t>
          </a:r>
          <a:endParaRPr lang="en-US" sz="2100" kern="1200" dirty="0"/>
        </a:p>
      </dsp:txBody>
      <dsp:txXfrm>
        <a:off x="1634706" y="2451266"/>
        <a:ext cx="5973066" cy="1843910"/>
      </dsp:txXfrm>
    </dsp:sp>
    <dsp:sp modelId="{661571E4-B1A6-4347-99A8-29FEE62C1DA7}">
      <dsp:nvSpPr>
        <dsp:cNvPr id="0" name=""/>
        <dsp:cNvSpPr/>
      </dsp:nvSpPr>
      <dsp:spPr>
        <a:xfrm>
          <a:off x="10215564" y="1171596"/>
          <a:ext cx="300035" cy="161087"/>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0283072" y="1171596"/>
        <a:ext cx="165019" cy="12121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E2E5-0010-54F8-C401-9C77FF7E0B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079827-057B-27F8-8D50-1CA54DE7C8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063182-345C-7F73-6776-3256E0D8BCAC}"/>
              </a:ext>
            </a:extLst>
          </p:cNvPr>
          <p:cNvSpPr>
            <a:spLocks noGrp="1"/>
          </p:cNvSpPr>
          <p:nvPr>
            <p:ph type="dt" sz="half" idx="10"/>
          </p:nvPr>
        </p:nvSpPr>
        <p:spPr/>
        <p:txBody>
          <a:bodyPr/>
          <a:lstStyle/>
          <a:p>
            <a:fld id="{8D5E7BC6-3120-4F45-90D0-DEC07DAAAE45}" type="datetimeFigureOut">
              <a:rPr lang="en-IN" smtClean="0"/>
              <a:t>03/03/2023</a:t>
            </a:fld>
            <a:endParaRPr lang="en-IN"/>
          </a:p>
        </p:txBody>
      </p:sp>
      <p:sp>
        <p:nvSpPr>
          <p:cNvPr id="5" name="Footer Placeholder 4">
            <a:extLst>
              <a:ext uri="{FF2B5EF4-FFF2-40B4-BE49-F238E27FC236}">
                <a16:creationId xmlns:a16="http://schemas.microsoft.com/office/drawing/2014/main" id="{F8732603-EFD4-1971-6AC5-EAF1665C62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F529BB-6C5B-4C1C-5B51-3E21AEC449D1}"/>
              </a:ext>
            </a:extLst>
          </p:cNvPr>
          <p:cNvSpPr>
            <a:spLocks noGrp="1"/>
          </p:cNvSpPr>
          <p:nvPr>
            <p:ph type="sldNum" sz="quarter" idx="12"/>
          </p:nvPr>
        </p:nvSpPr>
        <p:spPr/>
        <p:txBody>
          <a:bodyPr/>
          <a:lstStyle/>
          <a:p>
            <a:fld id="{6CDA45DD-07CA-4DCE-A350-A7209B5D8C28}" type="slidenum">
              <a:rPr lang="en-IN" smtClean="0"/>
              <a:t>‹#›</a:t>
            </a:fld>
            <a:endParaRPr lang="en-IN"/>
          </a:p>
        </p:txBody>
      </p:sp>
    </p:spTree>
    <p:extLst>
      <p:ext uri="{BB962C8B-B14F-4D97-AF65-F5344CB8AC3E}">
        <p14:creationId xmlns:p14="http://schemas.microsoft.com/office/powerpoint/2010/main" val="18425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2AEF-85CF-E645-1500-5E16F8439E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526DF-1BA2-DA69-EC19-80AB9A0E19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A232EE-8DCA-2A93-57ED-425BA8697C02}"/>
              </a:ext>
            </a:extLst>
          </p:cNvPr>
          <p:cNvSpPr>
            <a:spLocks noGrp="1"/>
          </p:cNvSpPr>
          <p:nvPr>
            <p:ph type="dt" sz="half" idx="10"/>
          </p:nvPr>
        </p:nvSpPr>
        <p:spPr/>
        <p:txBody>
          <a:bodyPr/>
          <a:lstStyle/>
          <a:p>
            <a:fld id="{8D5E7BC6-3120-4F45-90D0-DEC07DAAAE45}" type="datetimeFigureOut">
              <a:rPr lang="en-IN" smtClean="0"/>
              <a:t>03/03/2023</a:t>
            </a:fld>
            <a:endParaRPr lang="en-IN"/>
          </a:p>
        </p:txBody>
      </p:sp>
      <p:sp>
        <p:nvSpPr>
          <p:cNvPr id="5" name="Footer Placeholder 4">
            <a:extLst>
              <a:ext uri="{FF2B5EF4-FFF2-40B4-BE49-F238E27FC236}">
                <a16:creationId xmlns:a16="http://schemas.microsoft.com/office/drawing/2014/main" id="{94858154-898C-132D-8DD4-D434404312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79529-1703-F630-41A7-8B25163FD8D3}"/>
              </a:ext>
            </a:extLst>
          </p:cNvPr>
          <p:cNvSpPr>
            <a:spLocks noGrp="1"/>
          </p:cNvSpPr>
          <p:nvPr>
            <p:ph type="sldNum" sz="quarter" idx="12"/>
          </p:nvPr>
        </p:nvSpPr>
        <p:spPr/>
        <p:txBody>
          <a:bodyPr/>
          <a:lstStyle/>
          <a:p>
            <a:fld id="{6CDA45DD-07CA-4DCE-A350-A7209B5D8C28}" type="slidenum">
              <a:rPr lang="en-IN" smtClean="0"/>
              <a:t>‹#›</a:t>
            </a:fld>
            <a:endParaRPr lang="en-IN"/>
          </a:p>
        </p:txBody>
      </p:sp>
    </p:spTree>
    <p:extLst>
      <p:ext uri="{BB962C8B-B14F-4D97-AF65-F5344CB8AC3E}">
        <p14:creationId xmlns:p14="http://schemas.microsoft.com/office/powerpoint/2010/main" val="164001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1253E0-D1FD-7045-3A69-A33CC89E1A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F59769-70C1-BB92-C2A6-DDC3FA86F4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561B82-4410-68FB-24CA-34DC06973910}"/>
              </a:ext>
            </a:extLst>
          </p:cNvPr>
          <p:cNvSpPr>
            <a:spLocks noGrp="1"/>
          </p:cNvSpPr>
          <p:nvPr>
            <p:ph type="dt" sz="half" idx="10"/>
          </p:nvPr>
        </p:nvSpPr>
        <p:spPr/>
        <p:txBody>
          <a:bodyPr/>
          <a:lstStyle/>
          <a:p>
            <a:fld id="{8D5E7BC6-3120-4F45-90D0-DEC07DAAAE45}" type="datetimeFigureOut">
              <a:rPr lang="en-IN" smtClean="0"/>
              <a:t>03/03/2023</a:t>
            </a:fld>
            <a:endParaRPr lang="en-IN"/>
          </a:p>
        </p:txBody>
      </p:sp>
      <p:sp>
        <p:nvSpPr>
          <p:cNvPr id="5" name="Footer Placeholder 4">
            <a:extLst>
              <a:ext uri="{FF2B5EF4-FFF2-40B4-BE49-F238E27FC236}">
                <a16:creationId xmlns:a16="http://schemas.microsoft.com/office/drawing/2014/main" id="{1C86CF89-5940-4340-F7FE-417C7AAF5A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A17A31-8644-A3DB-02CD-15B490D3EC68}"/>
              </a:ext>
            </a:extLst>
          </p:cNvPr>
          <p:cNvSpPr>
            <a:spLocks noGrp="1"/>
          </p:cNvSpPr>
          <p:nvPr>
            <p:ph type="sldNum" sz="quarter" idx="12"/>
          </p:nvPr>
        </p:nvSpPr>
        <p:spPr/>
        <p:txBody>
          <a:bodyPr/>
          <a:lstStyle/>
          <a:p>
            <a:fld id="{6CDA45DD-07CA-4DCE-A350-A7209B5D8C28}" type="slidenum">
              <a:rPr lang="en-IN" smtClean="0"/>
              <a:t>‹#›</a:t>
            </a:fld>
            <a:endParaRPr lang="en-IN"/>
          </a:p>
        </p:txBody>
      </p:sp>
    </p:spTree>
    <p:extLst>
      <p:ext uri="{BB962C8B-B14F-4D97-AF65-F5344CB8AC3E}">
        <p14:creationId xmlns:p14="http://schemas.microsoft.com/office/powerpoint/2010/main" val="239116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8F7F-4258-1829-5043-08A208D7C3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89D30B-045B-AA8B-8458-823262DB64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8E6E47-98A0-4CC4-D1AB-608E83BB338E}"/>
              </a:ext>
            </a:extLst>
          </p:cNvPr>
          <p:cNvSpPr>
            <a:spLocks noGrp="1"/>
          </p:cNvSpPr>
          <p:nvPr>
            <p:ph type="dt" sz="half" idx="10"/>
          </p:nvPr>
        </p:nvSpPr>
        <p:spPr/>
        <p:txBody>
          <a:bodyPr/>
          <a:lstStyle/>
          <a:p>
            <a:fld id="{8D5E7BC6-3120-4F45-90D0-DEC07DAAAE45}" type="datetimeFigureOut">
              <a:rPr lang="en-IN" smtClean="0"/>
              <a:t>03/03/2023</a:t>
            </a:fld>
            <a:endParaRPr lang="en-IN"/>
          </a:p>
        </p:txBody>
      </p:sp>
      <p:sp>
        <p:nvSpPr>
          <p:cNvPr id="5" name="Footer Placeholder 4">
            <a:extLst>
              <a:ext uri="{FF2B5EF4-FFF2-40B4-BE49-F238E27FC236}">
                <a16:creationId xmlns:a16="http://schemas.microsoft.com/office/drawing/2014/main" id="{3883E912-5A95-B27C-7FF3-90FF158CE4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664686-F185-BFE1-8FB1-6E0491939CA0}"/>
              </a:ext>
            </a:extLst>
          </p:cNvPr>
          <p:cNvSpPr>
            <a:spLocks noGrp="1"/>
          </p:cNvSpPr>
          <p:nvPr>
            <p:ph type="sldNum" sz="quarter" idx="12"/>
          </p:nvPr>
        </p:nvSpPr>
        <p:spPr/>
        <p:txBody>
          <a:bodyPr/>
          <a:lstStyle/>
          <a:p>
            <a:fld id="{6CDA45DD-07CA-4DCE-A350-A7209B5D8C28}" type="slidenum">
              <a:rPr lang="en-IN" smtClean="0"/>
              <a:t>‹#›</a:t>
            </a:fld>
            <a:endParaRPr lang="en-IN"/>
          </a:p>
        </p:txBody>
      </p:sp>
    </p:spTree>
    <p:extLst>
      <p:ext uri="{BB962C8B-B14F-4D97-AF65-F5344CB8AC3E}">
        <p14:creationId xmlns:p14="http://schemas.microsoft.com/office/powerpoint/2010/main" val="317262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30D4-C400-32D7-1C84-D90CA21BDB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F4CE02-1BD5-573B-8B69-7F5D1BCEC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4C2EC-8185-50B6-F06F-CFAA8D74AA65}"/>
              </a:ext>
            </a:extLst>
          </p:cNvPr>
          <p:cNvSpPr>
            <a:spLocks noGrp="1"/>
          </p:cNvSpPr>
          <p:nvPr>
            <p:ph type="dt" sz="half" idx="10"/>
          </p:nvPr>
        </p:nvSpPr>
        <p:spPr/>
        <p:txBody>
          <a:bodyPr/>
          <a:lstStyle/>
          <a:p>
            <a:fld id="{8D5E7BC6-3120-4F45-90D0-DEC07DAAAE45}" type="datetimeFigureOut">
              <a:rPr lang="en-IN" smtClean="0"/>
              <a:t>03/03/2023</a:t>
            </a:fld>
            <a:endParaRPr lang="en-IN"/>
          </a:p>
        </p:txBody>
      </p:sp>
      <p:sp>
        <p:nvSpPr>
          <p:cNvPr id="5" name="Footer Placeholder 4">
            <a:extLst>
              <a:ext uri="{FF2B5EF4-FFF2-40B4-BE49-F238E27FC236}">
                <a16:creationId xmlns:a16="http://schemas.microsoft.com/office/drawing/2014/main" id="{AA9E9646-6C7E-9E2C-1FCF-43C3ED8F39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827269-3A4E-66AB-FFB1-19C14C6D7768}"/>
              </a:ext>
            </a:extLst>
          </p:cNvPr>
          <p:cNvSpPr>
            <a:spLocks noGrp="1"/>
          </p:cNvSpPr>
          <p:nvPr>
            <p:ph type="sldNum" sz="quarter" idx="12"/>
          </p:nvPr>
        </p:nvSpPr>
        <p:spPr/>
        <p:txBody>
          <a:bodyPr/>
          <a:lstStyle/>
          <a:p>
            <a:fld id="{6CDA45DD-07CA-4DCE-A350-A7209B5D8C28}" type="slidenum">
              <a:rPr lang="en-IN" smtClean="0"/>
              <a:t>‹#›</a:t>
            </a:fld>
            <a:endParaRPr lang="en-IN"/>
          </a:p>
        </p:txBody>
      </p:sp>
    </p:spTree>
    <p:extLst>
      <p:ext uri="{BB962C8B-B14F-4D97-AF65-F5344CB8AC3E}">
        <p14:creationId xmlns:p14="http://schemas.microsoft.com/office/powerpoint/2010/main" val="237202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4AC7-C870-088F-7D7E-FE29D5DDE8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305E00-5977-A888-268D-DAE598C2E5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DB5444-A400-C6DE-176A-1F1F5AD85F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BEE4B7-424C-0B24-AC76-E7B9D465A089}"/>
              </a:ext>
            </a:extLst>
          </p:cNvPr>
          <p:cNvSpPr>
            <a:spLocks noGrp="1"/>
          </p:cNvSpPr>
          <p:nvPr>
            <p:ph type="dt" sz="half" idx="10"/>
          </p:nvPr>
        </p:nvSpPr>
        <p:spPr/>
        <p:txBody>
          <a:bodyPr/>
          <a:lstStyle/>
          <a:p>
            <a:fld id="{8D5E7BC6-3120-4F45-90D0-DEC07DAAAE45}" type="datetimeFigureOut">
              <a:rPr lang="en-IN" smtClean="0"/>
              <a:t>03/03/2023</a:t>
            </a:fld>
            <a:endParaRPr lang="en-IN"/>
          </a:p>
        </p:txBody>
      </p:sp>
      <p:sp>
        <p:nvSpPr>
          <p:cNvPr id="6" name="Footer Placeholder 5">
            <a:extLst>
              <a:ext uri="{FF2B5EF4-FFF2-40B4-BE49-F238E27FC236}">
                <a16:creationId xmlns:a16="http://schemas.microsoft.com/office/drawing/2014/main" id="{24D5B278-EB21-6238-AECB-06AB809A21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64AE93-4687-FD68-021A-5D4BECC633E1}"/>
              </a:ext>
            </a:extLst>
          </p:cNvPr>
          <p:cNvSpPr>
            <a:spLocks noGrp="1"/>
          </p:cNvSpPr>
          <p:nvPr>
            <p:ph type="sldNum" sz="quarter" idx="12"/>
          </p:nvPr>
        </p:nvSpPr>
        <p:spPr/>
        <p:txBody>
          <a:bodyPr/>
          <a:lstStyle/>
          <a:p>
            <a:fld id="{6CDA45DD-07CA-4DCE-A350-A7209B5D8C28}" type="slidenum">
              <a:rPr lang="en-IN" smtClean="0"/>
              <a:t>‹#›</a:t>
            </a:fld>
            <a:endParaRPr lang="en-IN"/>
          </a:p>
        </p:txBody>
      </p:sp>
    </p:spTree>
    <p:extLst>
      <p:ext uri="{BB962C8B-B14F-4D97-AF65-F5344CB8AC3E}">
        <p14:creationId xmlns:p14="http://schemas.microsoft.com/office/powerpoint/2010/main" val="2139221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DF99-1B7B-845C-B759-8B596293DE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707DE8-6E64-C147-5D10-6BF9B437FF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C33CEE-5E4C-61F7-6AA6-9378485C78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784B13-1233-F0F2-BF91-BF0AAF29D4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BFE8FE-30D7-5981-9F19-E370A1FE02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10A705-36E0-E6D2-BA84-7C8BB9808E25}"/>
              </a:ext>
            </a:extLst>
          </p:cNvPr>
          <p:cNvSpPr>
            <a:spLocks noGrp="1"/>
          </p:cNvSpPr>
          <p:nvPr>
            <p:ph type="dt" sz="half" idx="10"/>
          </p:nvPr>
        </p:nvSpPr>
        <p:spPr/>
        <p:txBody>
          <a:bodyPr/>
          <a:lstStyle/>
          <a:p>
            <a:fld id="{8D5E7BC6-3120-4F45-90D0-DEC07DAAAE45}" type="datetimeFigureOut">
              <a:rPr lang="en-IN" smtClean="0"/>
              <a:t>03/03/2023</a:t>
            </a:fld>
            <a:endParaRPr lang="en-IN"/>
          </a:p>
        </p:txBody>
      </p:sp>
      <p:sp>
        <p:nvSpPr>
          <p:cNvPr id="8" name="Footer Placeholder 7">
            <a:extLst>
              <a:ext uri="{FF2B5EF4-FFF2-40B4-BE49-F238E27FC236}">
                <a16:creationId xmlns:a16="http://schemas.microsoft.com/office/drawing/2014/main" id="{4FE32205-CBA9-C03D-1EFD-8CDF00E05C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8AD022-E3E4-340F-7509-2AD6BF4A06A8}"/>
              </a:ext>
            </a:extLst>
          </p:cNvPr>
          <p:cNvSpPr>
            <a:spLocks noGrp="1"/>
          </p:cNvSpPr>
          <p:nvPr>
            <p:ph type="sldNum" sz="quarter" idx="12"/>
          </p:nvPr>
        </p:nvSpPr>
        <p:spPr/>
        <p:txBody>
          <a:bodyPr/>
          <a:lstStyle/>
          <a:p>
            <a:fld id="{6CDA45DD-07CA-4DCE-A350-A7209B5D8C28}" type="slidenum">
              <a:rPr lang="en-IN" smtClean="0"/>
              <a:t>‹#›</a:t>
            </a:fld>
            <a:endParaRPr lang="en-IN"/>
          </a:p>
        </p:txBody>
      </p:sp>
    </p:spTree>
    <p:extLst>
      <p:ext uri="{BB962C8B-B14F-4D97-AF65-F5344CB8AC3E}">
        <p14:creationId xmlns:p14="http://schemas.microsoft.com/office/powerpoint/2010/main" val="242549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447F3-4503-8DC3-A005-2C1D2ACC17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FD664F-A77B-C986-E35F-C32E7FAFC76D}"/>
              </a:ext>
            </a:extLst>
          </p:cNvPr>
          <p:cNvSpPr>
            <a:spLocks noGrp="1"/>
          </p:cNvSpPr>
          <p:nvPr>
            <p:ph type="dt" sz="half" idx="10"/>
          </p:nvPr>
        </p:nvSpPr>
        <p:spPr/>
        <p:txBody>
          <a:bodyPr/>
          <a:lstStyle/>
          <a:p>
            <a:fld id="{8D5E7BC6-3120-4F45-90D0-DEC07DAAAE45}" type="datetimeFigureOut">
              <a:rPr lang="en-IN" smtClean="0"/>
              <a:t>03/03/2023</a:t>
            </a:fld>
            <a:endParaRPr lang="en-IN"/>
          </a:p>
        </p:txBody>
      </p:sp>
      <p:sp>
        <p:nvSpPr>
          <p:cNvPr id="4" name="Footer Placeholder 3">
            <a:extLst>
              <a:ext uri="{FF2B5EF4-FFF2-40B4-BE49-F238E27FC236}">
                <a16:creationId xmlns:a16="http://schemas.microsoft.com/office/drawing/2014/main" id="{A34CB2AE-A532-75B8-42C1-57341A9982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F32BB1-BAA1-DFD0-04D6-74463C55464D}"/>
              </a:ext>
            </a:extLst>
          </p:cNvPr>
          <p:cNvSpPr>
            <a:spLocks noGrp="1"/>
          </p:cNvSpPr>
          <p:nvPr>
            <p:ph type="sldNum" sz="quarter" idx="12"/>
          </p:nvPr>
        </p:nvSpPr>
        <p:spPr/>
        <p:txBody>
          <a:bodyPr/>
          <a:lstStyle/>
          <a:p>
            <a:fld id="{6CDA45DD-07CA-4DCE-A350-A7209B5D8C28}" type="slidenum">
              <a:rPr lang="en-IN" smtClean="0"/>
              <a:t>‹#›</a:t>
            </a:fld>
            <a:endParaRPr lang="en-IN"/>
          </a:p>
        </p:txBody>
      </p:sp>
    </p:spTree>
    <p:extLst>
      <p:ext uri="{BB962C8B-B14F-4D97-AF65-F5344CB8AC3E}">
        <p14:creationId xmlns:p14="http://schemas.microsoft.com/office/powerpoint/2010/main" val="272550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3F7C6-215C-30AC-74E8-6E1F19EBF38B}"/>
              </a:ext>
            </a:extLst>
          </p:cNvPr>
          <p:cNvSpPr>
            <a:spLocks noGrp="1"/>
          </p:cNvSpPr>
          <p:nvPr>
            <p:ph type="dt" sz="half" idx="10"/>
          </p:nvPr>
        </p:nvSpPr>
        <p:spPr/>
        <p:txBody>
          <a:bodyPr/>
          <a:lstStyle/>
          <a:p>
            <a:fld id="{8D5E7BC6-3120-4F45-90D0-DEC07DAAAE45}" type="datetimeFigureOut">
              <a:rPr lang="en-IN" smtClean="0"/>
              <a:t>03/03/2023</a:t>
            </a:fld>
            <a:endParaRPr lang="en-IN"/>
          </a:p>
        </p:txBody>
      </p:sp>
      <p:sp>
        <p:nvSpPr>
          <p:cNvPr id="3" name="Footer Placeholder 2">
            <a:extLst>
              <a:ext uri="{FF2B5EF4-FFF2-40B4-BE49-F238E27FC236}">
                <a16:creationId xmlns:a16="http://schemas.microsoft.com/office/drawing/2014/main" id="{0F653C8C-DE34-82E0-3C79-482B0B883E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A3AF8C-0241-9C68-F214-FED7256EFEEC}"/>
              </a:ext>
            </a:extLst>
          </p:cNvPr>
          <p:cNvSpPr>
            <a:spLocks noGrp="1"/>
          </p:cNvSpPr>
          <p:nvPr>
            <p:ph type="sldNum" sz="quarter" idx="12"/>
          </p:nvPr>
        </p:nvSpPr>
        <p:spPr/>
        <p:txBody>
          <a:bodyPr/>
          <a:lstStyle/>
          <a:p>
            <a:fld id="{6CDA45DD-07CA-4DCE-A350-A7209B5D8C28}" type="slidenum">
              <a:rPr lang="en-IN" smtClean="0"/>
              <a:t>‹#›</a:t>
            </a:fld>
            <a:endParaRPr lang="en-IN"/>
          </a:p>
        </p:txBody>
      </p:sp>
    </p:spTree>
    <p:extLst>
      <p:ext uri="{BB962C8B-B14F-4D97-AF65-F5344CB8AC3E}">
        <p14:creationId xmlns:p14="http://schemas.microsoft.com/office/powerpoint/2010/main" val="163591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267D1-E3BF-2EB1-F09E-D53FE374D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CC7FDA-FFED-023F-7E16-2AC95E7679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2C6393-F694-1731-D872-0A7BDE242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6485D-5009-B350-6709-0A907CA383C7}"/>
              </a:ext>
            </a:extLst>
          </p:cNvPr>
          <p:cNvSpPr>
            <a:spLocks noGrp="1"/>
          </p:cNvSpPr>
          <p:nvPr>
            <p:ph type="dt" sz="half" idx="10"/>
          </p:nvPr>
        </p:nvSpPr>
        <p:spPr/>
        <p:txBody>
          <a:bodyPr/>
          <a:lstStyle/>
          <a:p>
            <a:fld id="{8D5E7BC6-3120-4F45-90D0-DEC07DAAAE45}" type="datetimeFigureOut">
              <a:rPr lang="en-IN" smtClean="0"/>
              <a:t>03/03/2023</a:t>
            </a:fld>
            <a:endParaRPr lang="en-IN"/>
          </a:p>
        </p:txBody>
      </p:sp>
      <p:sp>
        <p:nvSpPr>
          <p:cNvPr id="6" name="Footer Placeholder 5">
            <a:extLst>
              <a:ext uri="{FF2B5EF4-FFF2-40B4-BE49-F238E27FC236}">
                <a16:creationId xmlns:a16="http://schemas.microsoft.com/office/drawing/2014/main" id="{0927D33C-5F6A-788E-A472-4E6D9D9441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7C4A98-A45D-2442-DAA1-EE3333D69189}"/>
              </a:ext>
            </a:extLst>
          </p:cNvPr>
          <p:cNvSpPr>
            <a:spLocks noGrp="1"/>
          </p:cNvSpPr>
          <p:nvPr>
            <p:ph type="sldNum" sz="quarter" idx="12"/>
          </p:nvPr>
        </p:nvSpPr>
        <p:spPr/>
        <p:txBody>
          <a:bodyPr/>
          <a:lstStyle/>
          <a:p>
            <a:fld id="{6CDA45DD-07CA-4DCE-A350-A7209B5D8C28}" type="slidenum">
              <a:rPr lang="en-IN" smtClean="0"/>
              <a:t>‹#›</a:t>
            </a:fld>
            <a:endParaRPr lang="en-IN"/>
          </a:p>
        </p:txBody>
      </p:sp>
    </p:spTree>
    <p:extLst>
      <p:ext uri="{BB962C8B-B14F-4D97-AF65-F5344CB8AC3E}">
        <p14:creationId xmlns:p14="http://schemas.microsoft.com/office/powerpoint/2010/main" val="417897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3E83B-986A-D04C-5AB2-90F00990F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0B1759-A221-92CC-DC0F-57BE08E184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632A0C-E419-4072-AA24-5E8C6422A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C302C8-4C82-2234-B805-82A08BAE08F9}"/>
              </a:ext>
            </a:extLst>
          </p:cNvPr>
          <p:cNvSpPr>
            <a:spLocks noGrp="1"/>
          </p:cNvSpPr>
          <p:nvPr>
            <p:ph type="dt" sz="half" idx="10"/>
          </p:nvPr>
        </p:nvSpPr>
        <p:spPr/>
        <p:txBody>
          <a:bodyPr/>
          <a:lstStyle/>
          <a:p>
            <a:fld id="{8D5E7BC6-3120-4F45-90D0-DEC07DAAAE45}" type="datetimeFigureOut">
              <a:rPr lang="en-IN" smtClean="0"/>
              <a:t>03/03/2023</a:t>
            </a:fld>
            <a:endParaRPr lang="en-IN"/>
          </a:p>
        </p:txBody>
      </p:sp>
      <p:sp>
        <p:nvSpPr>
          <p:cNvPr id="6" name="Footer Placeholder 5">
            <a:extLst>
              <a:ext uri="{FF2B5EF4-FFF2-40B4-BE49-F238E27FC236}">
                <a16:creationId xmlns:a16="http://schemas.microsoft.com/office/drawing/2014/main" id="{71153EDF-F4DA-BE8E-813D-01C0B419F4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C75BA0-33B9-CBB9-2445-EF8C2FA60511}"/>
              </a:ext>
            </a:extLst>
          </p:cNvPr>
          <p:cNvSpPr>
            <a:spLocks noGrp="1"/>
          </p:cNvSpPr>
          <p:nvPr>
            <p:ph type="sldNum" sz="quarter" idx="12"/>
          </p:nvPr>
        </p:nvSpPr>
        <p:spPr/>
        <p:txBody>
          <a:bodyPr/>
          <a:lstStyle/>
          <a:p>
            <a:fld id="{6CDA45DD-07CA-4DCE-A350-A7209B5D8C28}" type="slidenum">
              <a:rPr lang="en-IN" smtClean="0"/>
              <a:t>‹#›</a:t>
            </a:fld>
            <a:endParaRPr lang="en-IN"/>
          </a:p>
        </p:txBody>
      </p:sp>
    </p:spTree>
    <p:extLst>
      <p:ext uri="{BB962C8B-B14F-4D97-AF65-F5344CB8AC3E}">
        <p14:creationId xmlns:p14="http://schemas.microsoft.com/office/powerpoint/2010/main" val="278522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EF8153-F6AC-3A43-DBA2-88289476DF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B787CF-74D4-1D63-6FFF-082A8B4EF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629101-DBC7-832C-C5E2-FC24704DDD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E7BC6-3120-4F45-90D0-DEC07DAAAE45}" type="datetimeFigureOut">
              <a:rPr lang="en-IN" smtClean="0"/>
              <a:t>03/03/2023</a:t>
            </a:fld>
            <a:endParaRPr lang="en-IN"/>
          </a:p>
        </p:txBody>
      </p:sp>
      <p:sp>
        <p:nvSpPr>
          <p:cNvPr id="5" name="Footer Placeholder 4">
            <a:extLst>
              <a:ext uri="{FF2B5EF4-FFF2-40B4-BE49-F238E27FC236}">
                <a16:creationId xmlns:a16="http://schemas.microsoft.com/office/drawing/2014/main" id="{22550584-A4FD-D96B-EC2D-27DB760C4C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40A3D8-4192-21EE-7698-4E42E542F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A45DD-07CA-4DCE-A350-A7209B5D8C28}" type="slidenum">
              <a:rPr lang="en-IN" smtClean="0"/>
              <a:t>‹#›</a:t>
            </a:fld>
            <a:endParaRPr lang="en-IN"/>
          </a:p>
        </p:txBody>
      </p:sp>
    </p:spTree>
    <p:extLst>
      <p:ext uri="{BB962C8B-B14F-4D97-AF65-F5344CB8AC3E}">
        <p14:creationId xmlns:p14="http://schemas.microsoft.com/office/powerpoint/2010/main" val="509640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inlawportal.com/qualities-of-an-auditor-things-one-should-kno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0A8E-859A-DA8C-4DC4-F4B7326CC36D}"/>
              </a:ext>
            </a:extLst>
          </p:cNvPr>
          <p:cNvSpPr>
            <a:spLocks noGrp="1"/>
          </p:cNvSpPr>
          <p:nvPr>
            <p:ph type="ctrTitle"/>
          </p:nvPr>
        </p:nvSpPr>
        <p:spPr>
          <a:xfrm>
            <a:off x="7464614" y="1783959"/>
            <a:ext cx="4087306" cy="2889114"/>
          </a:xfrm>
        </p:spPr>
        <p:txBody>
          <a:bodyPr anchor="b">
            <a:normAutofit/>
          </a:bodyPr>
          <a:lstStyle/>
          <a:p>
            <a:pPr algn="l"/>
            <a:r>
              <a:rPr lang="en-IN" sz="5400"/>
              <a:t>Auditing	</a:t>
            </a:r>
          </a:p>
        </p:txBody>
      </p:sp>
      <p:sp>
        <p:nvSpPr>
          <p:cNvPr id="3" name="Subtitle 2">
            <a:extLst>
              <a:ext uri="{FF2B5EF4-FFF2-40B4-BE49-F238E27FC236}">
                <a16:creationId xmlns:a16="http://schemas.microsoft.com/office/drawing/2014/main" id="{4E52102E-0562-4A1E-C75A-D9C6185015EC}"/>
              </a:ext>
            </a:extLst>
          </p:cNvPr>
          <p:cNvSpPr>
            <a:spLocks noGrp="1"/>
          </p:cNvSpPr>
          <p:nvPr>
            <p:ph type="subTitle" idx="1"/>
          </p:nvPr>
        </p:nvSpPr>
        <p:spPr>
          <a:xfrm>
            <a:off x="7464612" y="4750893"/>
            <a:ext cx="4087305" cy="1147863"/>
          </a:xfrm>
        </p:spPr>
        <p:txBody>
          <a:bodyPr anchor="t">
            <a:normAutofit/>
          </a:bodyPr>
          <a:lstStyle/>
          <a:p>
            <a:pPr algn="l"/>
            <a:r>
              <a:rPr lang="en-IN" sz="2000"/>
              <a:t>CA Aditi Ganu Vaze	</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ngled shot of pen on a graph">
            <a:extLst>
              <a:ext uri="{FF2B5EF4-FFF2-40B4-BE49-F238E27FC236}">
                <a16:creationId xmlns:a16="http://schemas.microsoft.com/office/drawing/2014/main" id="{9B9F9418-9CED-C605-5B5E-2C5D10D03507}"/>
              </a:ext>
            </a:extLst>
          </p:cNvPr>
          <p:cNvPicPr>
            <a:picLocks noChangeAspect="1"/>
          </p:cNvPicPr>
          <p:nvPr/>
        </p:nvPicPr>
        <p:blipFill rotWithShape="1">
          <a:blip r:embed="rId2"/>
          <a:srcRect r="3158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9949321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CBB53A-721B-1A83-6979-C4F6109D3712}"/>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Internal Audit</a:t>
            </a:r>
          </a:p>
        </p:txBody>
      </p:sp>
      <p:sp>
        <p:nvSpPr>
          <p:cNvPr id="3" name="Content Placeholder 2">
            <a:extLst>
              <a:ext uri="{FF2B5EF4-FFF2-40B4-BE49-F238E27FC236}">
                <a16:creationId xmlns:a16="http://schemas.microsoft.com/office/drawing/2014/main" id="{47F5DB55-6FF9-81CD-9CE8-DBCA5C62DA68}"/>
              </a:ext>
            </a:extLst>
          </p:cNvPr>
          <p:cNvSpPr>
            <a:spLocks noGrp="1"/>
          </p:cNvSpPr>
          <p:nvPr>
            <p:ph idx="1"/>
          </p:nvPr>
        </p:nvSpPr>
        <p:spPr>
          <a:xfrm>
            <a:off x="1371599" y="2033081"/>
            <a:ext cx="9895951" cy="3968474"/>
          </a:xfrm>
        </p:spPr>
        <p:txBody>
          <a:bodyPr anchor="ctr">
            <a:normAutofit fontScale="92500"/>
          </a:bodyPr>
          <a:lstStyle/>
          <a:p>
            <a:pPr algn="l">
              <a:buFont typeface="Arial" panose="020B0604020202020204" pitchFamily="34" charset="0"/>
              <a:buChar char="•"/>
            </a:pPr>
            <a:endParaRPr lang="en-US" sz="2200" b="0" i="0" dirty="0">
              <a:solidFill>
                <a:srgbClr val="111111"/>
              </a:solidFill>
              <a:effectLst/>
            </a:endParaRPr>
          </a:p>
          <a:p>
            <a:pPr algn="l">
              <a:buFont typeface="Arial" panose="020B0604020202020204" pitchFamily="34" charset="0"/>
              <a:buChar char="•"/>
            </a:pPr>
            <a:r>
              <a:rPr lang="en-US" sz="2200" b="0" i="0" dirty="0">
                <a:solidFill>
                  <a:srgbClr val="111111"/>
                </a:solidFill>
                <a:effectLst/>
              </a:rPr>
              <a:t>An internal audit offers risk management and evaluates the effectiveness of many different aspects of the company.</a:t>
            </a:r>
          </a:p>
          <a:p>
            <a:pPr algn="l">
              <a:buFont typeface="Arial" panose="020B0604020202020204" pitchFamily="34" charset="0"/>
              <a:buChar char="•"/>
            </a:pPr>
            <a:r>
              <a:rPr lang="en-US" sz="2200" b="0" i="0" dirty="0">
                <a:solidFill>
                  <a:srgbClr val="111111"/>
                </a:solidFill>
                <a:effectLst/>
              </a:rPr>
              <a:t>Types of internal audits include financial, operational, compliance, environmental, IT, or for a very specific purpose.</a:t>
            </a:r>
          </a:p>
          <a:p>
            <a:pPr algn="l">
              <a:buFont typeface="Arial" panose="020B0604020202020204" pitchFamily="34" charset="0"/>
              <a:buChar char="•"/>
            </a:pPr>
            <a:r>
              <a:rPr lang="en-US" sz="2200" b="0" i="0" dirty="0">
                <a:solidFill>
                  <a:srgbClr val="111111"/>
                </a:solidFill>
                <a:effectLst/>
              </a:rPr>
              <a:t>Internal audits provide management and the board of directors with a value-added service where flaws in a process may be caught and corrected prior to external audits.</a:t>
            </a:r>
          </a:p>
          <a:p>
            <a:pPr algn="l">
              <a:buFont typeface="Arial" panose="020B0604020202020204" pitchFamily="34" charset="0"/>
              <a:buChar char="•"/>
            </a:pPr>
            <a:r>
              <a:rPr lang="en-US" sz="2200" b="0" i="0" dirty="0">
                <a:solidFill>
                  <a:srgbClr val="111111"/>
                </a:solidFill>
                <a:effectLst/>
              </a:rPr>
              <a:t>Similar to external audits, internal audits are conducted through planning, auditing, reporting, and monitoring steps.</a:t>
            </a:r>
          </a:p>
          <a:p>
            <a:pPr algn="l">
              <a:buFont typeface="Arial" panose="020B0604020202020204" pitchFamily="34" charset="0"/>
              <a:buChar char="•"/>
            </a:pPr>
            <a:r>
              <a:rPr lang="en-US" sz="2200" b="0" i="0" dirty="0">
                <a:solidFill>
                  <a:srgbClr val="111111"/>
                </a:solidFill>
                <a:effectLst/>
              </a:rPr>
              <a:t>Internal audits may enhance the efficiency of operations, motivate employees to adhere to company policy, and allow management to explore specific areas of its operations.</a:t>
            </a:r>
          </a:p>
          <a:p>
            <a:pPr marL="0" indent="0">
              <a:buNone/>
            </a:pPr>
            <a:endParaRPr lang="en-IN" sz="2000" dirty="0"/>
          </a:p>
        </p:txBody>
      </p:sp>
    </p:spTree>
    <p:extLst>
      <p:ext uri="{BB962C8B-B14F-4D97-AF65-F5344CB8AC3E}">
        <p14:creationId xmlns:p14="http://schemas.microsoft.com/office/powerpoint/2010/main" val="23480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CBB53A-721B-1A83-6979-C4F6109D3712}"/>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Difference between Internal and External Audit</a:t>
            </a:r>
          </a:p>
        </p:txBody>
      </p:sp>
      <p:sp>
        <p:nvSpPr>
          <p:cNvPr id="3" name="Content Placeholder 2">
            <a:extLst>
              <a:ext uri="{FF2B5EF4-FFF2-40B4-BE49-F238E27FC236}">
                <a16:creationId xmlns:a16="http://schemas.microsoft.com/office/drawing/2014/main" id="{47F5DB55-6FF9-81CD-9CE8-DBCA5C62DA68}"/>
              </a:ext>
            </a:extLst>
          </p:cNvPr>
          <p:cNvSpPr>
            <a:spLocks noGrp="1"/>
          </p:cNvSpPr>
          <p:nvPr>
            <p:ph idx="1"/>
          </p:nvPr>
        </p:nvSpPr>
        <p:spPr>
          <a:xfrm>
            <a:off x="1160206" y="1750979"/>
            <a:ext cx="4630996" cy="4545019"/>
          </a:xfrm>
          <a:solidFill>
            <a:schemeClr val="accent6">
              <a:lumMod val="40000"/>
              <a:lumOff val="60000"/>
            </a:schemeClr>
          </a:solidFill>
        </p:spPr>
        <p:txBody>
          <a:bodyPr anchor="ctr">
            <a:normAutofit/>
          </a:bodyPr>
          <a:lstStyle/>
          <a:p>
            <a:pPr algn="l">
              <a:buFont typeface="Arial" panose="020B0604020202020204" pitchFamily="34" charset="0"/>
              <a:buChar char="•"/>
            </a:pPr>
            <a:endParaRPr lang="en-US" sz="2200" b="0" i="0" dirty="0">
              <a:solidFill>
                <a:srgbClr val="111111"/>
              </a:solidFill>
              <a:effectLst/>
              <a:latin typeface="Cabin-semi-bold"/>
            </a:endParaRPr>
          </a:p>
          <a:p>
            <a:pPr algn="l">
              <a:buFont typeface="Arial" panose="020B0604020202020204" pitchFamily="34" charset="0"/>
              <a:buChar char="•"/>
            </a:pPr>
            <a:r>
              <a:rPr lang="en-US" sz="2200" b="0" i="0" dirty="0">
                <a:solidFill>
                  <a:srgbClr val="111111"/>
                </a:solidFill>
                <a:effectLst/>
                <a:latin typeface="Cabin-semi-bold"/>
              </a:rPr>
              <a:t>Internal Audits </a:t>
            </a:r>
            <a:r>
              <a:rPr lang="en-US" sz="2200" b="0" i="0" dirty="0">
                <a:solidFill>
                  <a:srgbClr val="111111"/>
                </a:solidFill>
                <a:effectLst/>
                <a:latin typeface="SourceSansPro"/>
              </a:rPr>
              <a:t>A company is usually able to select its own internal audit lead and team members</a:t>
            </a:r>
          </a:p>
          <a:p>
            <a:pPr algn="l">
              <a:buFont typeface="Arial" panose="020B0604020202020204" pitchFamily="34" charset="0"/>
              <a:buChar char="•"/>
            </a:pPr>
            <a:r>
              <a:rPr lang="en-US" sz="2200" b="0" i="0" dirty="0">
                <a:solidFill>
                  <a:srgbClr val="111111"/>
                </a:solidFill>
                <a:effectLst/>
                <a:latin typeface="SourceSansPro"/>
              </a:rPr>
              <a:t>Members of the audit team often do not need to have specific titles or licenses</a:t>
            </a:r>
          </a:p>
          <a:p>
            <a:pPr algn="l">
              <a:buFont typeface="Arial" panose="020B0604020202020204" pitchFamily="34" charset="0"/>
              <a:buChar char="•"/>
            </a:pPr>
            <a:r>
              <a:rPr lang="en-US" sz="2200" b="0" i="0" dirty="0">
                <a:solidFill>
                  <a:srgbClr val="111111"/>
                </a:solidFill>
                <a:effectLst/>
                <a:latin typeface="SourceSansPro"/>
              </a:rPr>
              <a:t>Audit reports are primarily used by internal management to improve company operations</a:t>
            </a:r>
          </a:p>
          <a:p>
            <a:pPr algn="l">
              <a:buFont typeface="Arial" panose="020B0604020202020204" pitchFamily="34" charset="0"/>
              <a:buChar char="•"/>
            </a:pPr>
            <a:r>
              <a:rPr lang="en-US" sz="2200" b="0" i="0" dirty="0">
                <a:solidFill>
                  <a:srgbClr val="111111"/>
                </a:solidFill>
                <a:effectLst/>
                <a:latin typeface="SourceSansPro"/>
              </a:rPr>
              <a:t>Internal audits may be less formal with blurred structure as the auditor provides casual guidance</a:t>
            </a:r>
          </a:p>
          <a:p>
            <a:pPr marL="0" indent="0">
              <a:buNone/>
            </a:pPr>
            <a:endParaRPr lang="en-IN" sz="2200" dirty="0"/>
          </a:p>
        </p:txBody>
      </p:sp>
      <p:sp>
        <p:nvSpPr>
          <p:cNvPr id="4" name="Content Placeholder 2">
            <a:extLst>
              <a:ext uri="{FF2B5EF4-FFF2-40B4-BE49-F238E27FC236}">
                <a16:creationId xmlns:a16="http://schemas.microsoft.com/office/drawing/2014/main" id="{D22EA1D3-D36F-4E4C-AF1E-A1CB1C209E5B}"/>
              </a:ext>
            </a:extLst>
          </p:cNvPr>
          <p:cNvSpPr txBox="1">
            <a:spLocks/>
          </p:cNvSpPr>
          <p:nvPr/>
        </p:nvSpPr>
        <p:spPr>
          <a:xfrm>
            <a:off x="6400799" y="1750979"/>
            <a:ext cx="4866752" cy="4545019"/>
          </a:xfrm>
          <a:prstGeom prst="rect">
            <a:avLst/>
          </a:prstGeom>
          <a:solidFill>
            <a:schemeClr val="accent4">
              <a:lumMod val="40000"/>
              <a:lumOff val="60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11111"/>
                </a:solidFill>
                <a:latin typeface="Cabin-semi-bold"/>
              </a:rPr>
              <a:t>External Audits </a:t>
            </a:r>
            <a:r>
              <a:rPr lang="en-US" sz="2200" dirty="0">
                <a:solidFill>
                  <a:srgbClr val="111111"/>
                </a:solidFill>
                <a:latin typeface="SourceSansPro"/>
              </a:rPr>
              <a:t>A company or board can usually pick the audit firm but not audit team members</a:t>
            </a:r>
          </a:p>
          <a:p>
            <a:r>
              <a:rPr lang="en-US" sz="2200" dirty="0">
                <a:solidFill>
                  <a:srgbClr val="111111"/>
                </a:solidFill>
                <a:latin typeface="SourceSansPro"/>
              </a:rPr>
              <a:t>Members of the audit team may be required to hold specific titles or license as part of the audit agreement</a:t>
            </a:r>
          </a:p>
          <a:p>
            <a:r>
              <a:rPr lang="en-US" sz="2200" dirty="0">
                <a:solidFill>
                  <a:srgbClr val="111111"/>
                </a:solidFill>
                <a:latin typeface="SourceSansPro"/>
              </a:rPr>
              <a:t>Audit reports are primarily used by external parties to satisfy a reporting requirement</a:t>
            </a:r>
          </a:p>
          <a:p>
            <a:r>
              <a:rPr lang="en-US" sz="2200" dirty="0">
                <a:solidFill>
                  <a:srgbClr val="111111"/>
                </a:solidFill>
                <a:latin typeface="SourceSansPro"/>
              </a:rPr>
              <a:t>External audits are often more formal with defined boundaries and disallowed services</a:t>
            </a:r>
          </a:p>
        </p:txBody>
      </p:sp>
    </p:spTree>
    <p:extLst>
      <p:ext uri="{BB962C8B-B14F-4D97-AF65-F5344CB8AC3E}">
        <p14:creationId xmlns:p14="http://schemas.microsoft.com/office/powerpoint/2010/main" val="139948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9A4DB-DC0D-9E3E-0A4F-B15B5349DB33}"/>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Meaning and Definition	</a:t>
            </a:r>
          </a:p>
        </p:txBody>
      </p:sp>
      <p:sp>
        <p:nvSpPr>
          <p:cNvPr id="3" name="Content Placeholder 2">
            <a:extLst>
              <a:ext uri="{FF2B5EF4-FFF2-40B4-BE49-F238E27FC236}">
                <a16:creationId xmlns:a16="http://schemas.microsoft.com/office/drawing/2014/main" id="{F8A79917-8038-FDC6-4373-350411BCD08E}"/>
              </a:ext>
            </a:extLst>
          </p:cNvPr>
          <p:cNvSpPr>
            <a:spLocks noGrp="1"/>
          </p:cNvSpPr>
          <p:nvPr>
            <p:ph idx="1"/>
          </p:nvPr>
        </p:nvSpPr>
        <p:spPr>
          <a:xfrm>
            <a:off x="914400" y="1891970"/>
            <a:ext cx="10476690" cy="4518558"/>
          </a:xfrm>
        </p:spPr>
        <p:txBody>
          <a:bodyPr anchor="ctr">
            <a:normAutofit lnSpcReduction="10000"/>
          </a:bodyPr>
          <a:lstStyle/>
          <a:p>
            <a:r>
              <a:rPr lang="en-US" sz="2400" b="1" dirty="0"/>
              <a:t>An audit is independent examination of financial information of any entity, whether profit oriented or not, and irrespective of its size or legal form, when such an examination is conducted with a view to expressing an opinion thereon. </a:t>
            </a:r>
          </a:p>
          <a:p>
            <a:r>
              <a:rPr lang="en-US" sz="2400" dirty="0"/>
              <a:t>This definition has the following implications: </a:t>
            </a:r>
          </a:p>
          <a:p>
            <a:pPr marL="0" indent="0">
              <a:buNone/>
            </a:pPr>
            <a:r>
              <a:rPr lang="en-US" sz="2400" dirty="0"/>
              <a:t>(a) Audit is independent examination </a:t>
            </a:r>
          </a:p>
          <a:p>
            <a:pPr marL="0" indent="0">
              <a:buNone/>
            </a:pPr>
            <a:r>
              <a:rPr lang="en-US" sz="2400" dirty="0"/>
              <a:t>(b) examination is of financial information when the objective is to express 	      an opinion. </a:t>
            </a:r>
          </a:p>
          <a:p>
            <a:pPr marL="0" indent="0">
              <a:buNone/>
            </a:pPr>
            <a:r>
              <a:rPr lang="en-US" sz="2400" dirty="0"/>
              <a:t>(c) requirement of audit applies in case of every entity, whether profit 		     oriented or not (commercial entities or NGOs), whatever is the business                 size of entity (Small Size entity or large size entity), whatever is the legal form of the entity (proprietor, partnership or company). </a:t>
            </a:r>
            <a:endParaRPr lang="en-IN" sz="2400" dirty="0"/>
          </a:p>
        </p:txBody>
      </p:sp>
    </p:spTree>
    <p:extLst>
      <p:ext uri="{BB962C8B-B14F-4D97-AF65-F5344CB8AC3E}">
        <p14:creationId xmlns:p14="http://schemas.microsoft.com/office/powerpoint/2010/main" val="411239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808DFC-54F5-6EDF-2687-834616A59A81}"/>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Features</a:t>
            </a:r>
          </a:p>
        </p:txBody>
      </p:sp>
      <p:sp>
        <p:nvSpPr>
          <p:cNvPr id="3" name="Content Placeholder 2">
            <a:extLst>
              <a:ext uri="{FF2B5EF4-FFF2-40B4-BE49-F238E27FC236}">
                <a16:creationId xmlns:a16="http://schemas.microsoft.com/office/drawing/2014/main" id="{88D451DE-FB2F-EFAE-0168-FFE36492734C}"/>
              </a:ext>
            </a:extLst>
          </p:cNvPr>
          <p:cNvSpPr>
            <a:spLocks noGrp="1"/>
          </p:cNvSpPr>
          <p:nvPr>
            <p:ph idx="1"/>
          </p:nvPr>
        </p:nvSpPr>
        <p:spPr>
          <a:xfrm>
            <a:off x="1060315" y="1760706"/>
            <a:ext cx="10642059" cy="4902741"/>
          </a:xfrm>
        </p:spPr>
        <p:txBody>
          <a:bodyPr anchor="ctr">
            <a:normAutofit lnSpcReduction="10000"/>
          </a:bodyPr>
          <a:lstStyle/>
          <a:p>
            <a:pPr marL="0" indent="0" algn="l" fontAlgn="base">
              <a:buNone/>
            </a:pPr>
            <a:endParaRPr lang="en-IN" sz="1800" b="1" i="0" dirty="0">
              <a:solidFill>
                <a:srgbClr val="3D3D3D"/>
              </a:solidFill>
              <a:effectLst/>
              <a:latin typeface="Lato" panose="020F0502020204030203" pitchFamily="34" charset="0"/>
            </a:endParaRPr>
          </a:p>
          <a:p>
            <a:pPr marL="0" indent="0" algn="l" fontAlgn="base">
              <a:buNone/>
            </a:pPr>
            <a:r>
              <a:rPr lang="en-IN" sz="1800" b="1" i="0" dirty="0">
                <a:solidFill>
                  <a:srgbClr val="3D3D3D"/>
                </a:solidFill>
                <a:effectLst/>
                <a:latin typeface="Lato" panose="020F0502020204030203" pitchFamily="34" charset="0"/>
              </a:rPr>
              <a:t>1. Systematic examination</a:t>
            </a:r>
          </a:p>
          <a:p>
            <a:pPr marL="0" indent="0" algn="l" fontAlgn="base">
              <a:buNone/>
            </a:pPr>
            <a:r>
              <a:rPr lang="en-US" sz="1800" b="0" i="0" dirty="0">
                <a:solidFill>
                  <a:srgbClr val="3D3D3D"/>
                </a:solidFill>
                <a:effectLst/>
                <a:latin typeface="Lato" panose="020F0502020204030203" pitchFamily="34" charset="0"/>
              </a:rPr>
              <a:t>	characterized as a systematic and scientific examination of the books of account of an 	organization.</a:t>
            </a:r>
          </a:p>
          <a:p>
            <a:pPr marL="0" indent="0" algn="l" fontAlgn="base">
              <a:buNone/>
            </a:pPr>
            <a:r>
              <a:rPr lang="en-US" sz="1800" b="1" i="0" dirty="0">
                <a:solidFill>
                  <a:srgbClr val="3D3D3D"/>
                </a:solidFill>
                <a:effectLst/>
                <a:latin typeface="inherit"/>
              </a:rPr>
              <a:t>2. Check arithmetical accuracy</a:t>
            </a:r>
            <a:endParaRPr lang="en-US" sz="1800" b="0" i="0" dirty="0">
              <a:solidFill>
                <a:srgbClr val="3D3D3D"/>
              </a:solidFill>
              <a:effectLst/>
              <a:latin typeface="Lato" panose="020F0502020204030203" pitchFamily="34" charset="0"/>
            </a:endParaRPr>
          </a:p>
          <a:p>
            <a:pPr marL="0" indent="0" algn="l" fontAlgn="base">
              <a:buNone/>
            </a:pPr>
            <a:r>
              <a:rPr lang="en-US" sz="1800" b="0" i="0" dirty="0">
                <a:solidFill>
                  <a:srgbClr val="3D3D3D"/>
                </a:solidFill>
                <a:effectLst/>
                <a:latin typeface="Lato" panose="020F0502020204030203" pitchFamily="34" charset="0"/>
              </a:rPr>
              <a:t>	checks the arithmetical accuracy of the books of account by the verification of postings, 	castings, balances, etc.</a:t>
            </a:r>
          </a:p>
          <a:p>
            <a:pPr marL="0" indent="0" algn="l" fontAlgn="base">
              <a:buNone/>
            </a:pPr>
            <a:r>
              <a:rPr lang="en-US" sz="1800" b="1" i="0" dirty="0">
                <a:solidFill>
                  <a:srgbClr val="3D3D3D"/>
                </a:solidFill>
                <a:effectLst/>
                <a:latin typeface="inherit"/>
              </a:rPr>
              <a:t>3. Check completeness</a:t>
            </a:r>
            <a:endParaRPr lang="en-US" sz="1800" b="0" i="0" dirty="0">
              <a:solidFill>
                <a:srgbClr val="3D3D3D"/>
              </a:solidFill>
              <a:effectLst/>
              <a:latin typeface="Lato" panose="020F0502020204030203" pitchFamily="34" charset="0"/>
            </a:endParaRPr>
          </a:p>
          <a:p>
            <a:pPr marL="0" indent="0" algn="l" fontAlgn="base">
              <a:buNone/>
            </a:pPr>
            <a:r>
              <a:rPr lang="en-US" sz="1800" b="0" i="0" dirty="0">
                <a:solidFill>
                  <a:srgbClr val="3D3D3D"/>
                </a:solidFill>
                <a:effectLst/>
                <a:latin typeface="Lato" panose="020F0502020204030203" pitchFamily="34" charset="0"/>
              </a:rPr>
              <a:t>	check that none of the entries in the books of account of the client have been omitted in the 	process of compilation and that nothing which is not in the books of account has found a place 	in the year-end statements.</a:t>
            </a:r>
          </a:p>
          <a:p>
            <a:pPr marL="0" indent="0" algn="l" fontAlgn="base">
              <a:buNone/>
            </a:pPr>
            <a:r>
              <a:rPr lang="en-US" sz="1800" b="1" i="0" dirty="0">
                <a:solidFill>
                  <a:srgbClr val="3D3D3D"/>
                </a:solidFill>
                <a:effectLst/>
                <a:latin typeface="inherit"/>
              </a:rPr>
              <a:t>4. Done by an independent person or firm</a:t>
            </a:r>
            <a:endParaRPr lang="en-US" sz="1800" b="0" i="0" dirty="0">
              <a:solidFill>
                <a:srgbClr val="3D3D3D"/>
              </a:solidFill>
              <a:effectLst/>
              <a:latin typeface="Lato" panose="020F0502020204030203" pitchFamily="34" charset="0"/>
            </a:endParaRPr>
          </a:p>
          <a:p>
            <a:pPr marL="0" indent="0" algn="l" fontAlgn="base">
              <a:buNone/>
            </a:pPr>
            <a:r>
              <a:rPr lang="en-US" sz="1800" b="0" i="0" dirty="0">
                <a:solidFill>
                  <a:srgbClr val="3D3D3D"/>
                </a:solidFill>
                <a:effectLst/>
                <a:latin typeface="Lato" panose="020F0502020204030203" pitchFamily="34" charset="0"/>
              </a:rPr>
              <a:t>	To be carried out by an independent person (or a firm) </a:t>
            </a:r>
            <a:r>
              <a:rPr lang="en-US" sz="1800" dirty="0">
                <a:solidFill>
                  <a:srgbClr val="3D3D3D"/>
                </a:solidFill>
                <a:latin typeface="Lato" panose="020F0502020204030203" pitchFamily="34" charset="0"/>
              </a:rPr>
              <a:t>who is duly </a:t>
            </a:r>
            <a:r>
              <a:rPr lang="en-US" sz="1800" dirty="0">
                <a:solidFill>
                  <a:srgbClr val="3D3D3D"/>
                </a:solidFill>
                <a:latin typeface="Lato" panose="020F0502020204030203" pitchFamily="34" charset="0"/>
                <a:hlinkClick r:id="rId2">
                  <a:extLst>
                    <a:ext uri="{A12FA001-AC4F-418D-AE19-62706E023703}">
                      <ahyp:hlinkClr xmlns:ahyp="http://schemas.microsoft.com/office/drawing/2018/hyperlinkcolor" val="tx"/>
                    </a:ext>
                  </a:extLst>
                </a:hlinkClick>
              </a:rPr>
              <a:t>qualified</a:t>
            </a:r>
            <a:r>
              <a:rPr lang="en-US" sz="1800" dirty="0">
                <a:solidFill>
                  <a:srgbClr val="3D3D3D"/>
                </a:solidFill>
                <a:latin typeface="Lato" panose="020F0502020204030203" pitchFamily="34" charset="0"/>
              </a:rPr>
              <a:t> for the job. </a:t>
            </a:r>
          </a:p>
          <a:p>
            <a:pPr marL="0" indent="0" algn="l" fontAlgn="base">
              <a:buNone/>
            </a:pPr>
            <a:r>
              <a:rPr lang="en-US" sz="1800" dirty="0">
                <a:solidFill>
                  <a:srgbClr val="3D3D3D"/>
                </a:solidFill>
                <a:latin typeface="Lato" panose="020F0502020204030203" pitchFamily="34" charset="0"/>
              </a:rPr>
              <a:t>	Should be competent, independent, qualified, and should be possessing the prescribed 	qualification &amp; certificate of practice. </a:t>
            </a:r>
          </a:p>
          <a:p>
            <a:endParaRPr lang="en-IN" sz="2400" dirty="0"/>
          </a:p>
        </p:txBody>
      </p:sp>
    </p:spTree>
    <p:extLst>
      <p:ext uri="{BB962C8B-B14F-4D97-AF65-F5344CB8AC3E}">
        <p14:creationId xmlns:p14="http://schemas.microsoft.com/office/powerpoint/2010/main" val="59723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808DFC-54F5-6EDF-2687-834616A59A81}"/>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Features</a:t>
            </a:r>
            <a:endParaRPr lang="en-IN" sz="4000" dirty="0">
              <a:solidFill>
                <a:srgbClr val="FFFFFF"/>
              </a:solidFill>
            </a:endParaRPr>
          </a:p>
        </p:txBody>
      </p:sp>
      <p:sp>
        <p:nvSpPr>
          <p:cNvPr id="3" name="Content Placeholder 2">
            <a:extLst>
              <a:ext uri="{FF2B5EF4-FFF2-40B4-BE49-F238E27FC236}">
                <a16:creationId xmlns:a16="http://schemas.microsoft.com/office/drawing/2014/main" id="{88D451DE-FB2F-EFAE-0168-FFE36492734C}"/>
              </a:ext>
            </a:extLst>
          </p:cNvPr>
          <p:cNvSpPr>
            <a:spLocks noGrp="1"/>
          </p:cNvSpPr>
          <p:nvPr>
            <p:ph idx="1"/>
          </p:nvPr>
        </p:nvSpPr>
        <p:spPr>
          <a:xfrm>
            <a:off x="1371599" y="2318197"/>
            <a:ext cx="9724031" cy="3683358"/>
          </a:xfrm>
        </p:spPr>
        <p:txBody>
          <a:bodyPr anchor="ctr">
            <a:normAutofit/>
          </a:bodyPr>
          <a:lstStyle/>
          <a:p>
            <a:r>
              <a:rPr lang="en-US" sz="1400" b="1" i="0" dirty="0">
                <a:solidFill>
                  <a:srgbClr val="3D3D3D"/>
                </a:solidFill>
                <a:effectLst/>
                <a:latin typeface="Lato" panose="020F0502020204030203" pitchFamily="34" charset="0"/>
              </a:rPr>
              <a:t>5. Verification of financial results</a:t>
            </a:r>
            <a:endParaRPr lang="en-IN" sz="2000" dirty="0"/>
          </a:p>
        </p:txBody>
      </p:sp>
    </p:spTree>
    <p:extLst>
      <p:ext uri="{BB962C8B-B14F-4D97-AF65-F5344CB8AC3E}">
        <p14:creationId xmlns:p14="http://schemas.microsoft.com/office/powerpoint/2010/main" val="417762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808DFC-54F5-6EDF-2687-834616A59A81}"/>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Fundamentals of Audit</a:t>
            </a:r>
            <a:endParaRPr lang="en-IN" sz="4000" dirty="0">
              <a:solidFill>
                <a:srgbClr val="FFFFFF"/>
              </a:solidFill>
            </a:endParaRPr>
          </a:p>
        </p:txBody>
      </p:sp>
      <p:graphicFrame>
        <p:nvGraphicFramePr>
          <p:cNvPr id="18" name="Content Placeholder 2">
            <a:extLst>
              <a:ext uri="{FF2B5EF4-FFF2-40B4-BE49-F238E27FC236}">
                <a16:creationId xmlns:a16="http://schemas.microsoft.com/office/drawing/2014/main" id="{3FD7CC6E-F9F2-44FF-7E45-333271265B27}"/>
              </a:ext>
            </a:extLst>
          </p:cNvPr>
          <p:cNvGraphicFramePr>
            <a:graphicFrameLocks noGrp="1"/>
          </p:cNvGraphicFramePr>
          <p:nvPr>
            <p:ph idx="1"/>
          </p:nvPr>
        </p:nvGraphicFramePr>
        <p:xfrm>
          <a:off x="642026" y="1799617"/>
          <a:ext cx="11284085" cy="4387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035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808DFC-54F5-6EDF-2687-834616A59A81}"/>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Benefits of Audit	</a:t>
            </a:r>
          </a:p>
        </p:txBody>
      </p:sp>
      <p:graphicFrame>
        <p:nvGraphicFramePr>
          <p:cNvPr id="18" name="Content Placeholder 2">
            <a:extLst>
              <a:ext uri="{FF2B5EF4-FFF2-40B4-BE49-F238E27FC236}">
                <a16:creationId xmlns:a16="http://schemas.microsoft.com/office/drawing/2014/main" id="{4D8747FF-5C5F-4D36-49AE-E00E009BF2A3}"/>
              </a:ext>
            </a:extLst>
          </p:cNvPr>
          <p:cNvGraphicFramePr>
            <a:graphicFrameLocks noGrp="1"/>
          </p:cNvGraphicFramePr>
          <p:nvPr>
            <p:ph idx="1"/>
          </p:nvPr>
        </p:nvGraphicFramePr>
        <p:xfrm>
          <a:off x="707923" y="1759974"/>
          <a:ext cx="11139948" cy="4689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636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808DFC-54F5-6EDF-2687-834616A59A81}"/>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Limitations of Audit	</a:t>
            </a:r>
          </a:p>
        </p:txBody>
      </p:sp>
      <p:sp>
        <p:nvSpPr>
          <p:cNvPr id="4" name="Content Placeholder 3">
            <a:extLst>
              <a:ext uri="{FF2B5EF4-FFF2-40B4-BE49-F238E27FC236}">
                <a16:creationId xmlns:a16="http://schemas.microsoft.com/office/drawing/2014/main" id="{ADEB89E8-34A6-B1D2-C8C3-B9C81DF469B9}"/>
              </a:ext>
            </a:extLst>
          </p:cNvPr>
          <p:cNvSpPr>
            <a:spLocks noGrp="1"/>
          </p:cNvSpPr>
          <p:nvPr>
            <p:ph idx="1"/>
          </p:nvPr>
        </p:nvSpPr>
        <p:spPr/>
        <p:txBody>
          <a:bodyPr/>
          <a:lstStyle/>
          <a:p>
            <a:pPr marL="0" indent="0">
              <a:buNone/>
            </a:pPr>
            <a:r>
              <a:rPr lang="en-US" i="0" dirty="0">
                <a:effectLst/>
                <a:latin typeface="Helvetica" panose="020B0604020202020204" pitchFamily="34" charset="0"/>
              </a:rPr>
              <a:t>1) Judgement In Financial Reporting</a:t>
            </a:r>
          </a:p>
          <a:p>
            <a:pPr marL="0" indent="0" algn="l">
              <a:buNone/>
            </a:pPr>
            <a:r>
              <a:rPr lang="en-US" i="0" dirty="0">
                <a:effectLst/>
                <a:latin typeface="Roboto" panose="02000000000000000000" pitchFamily="2" charset="0"/>
              </a:rPr>
              <a:t>2) Generalization and Estimation on the part of the auditor</a:t>
            </a:r>
          </a:p>
          <a:p>
            <a:pPr marL="0" indent="0" algn="l">
              <a:buNone/>
            </a:pPr>
            <a:r>
              <a:rPr lang="en-US" i="0" dirty="0">
                <a:effectLst/>
                <a:latin typeface="Roboto" panose="02000000000000000000" pitchFamily="2" charset="0"/>
              </a:rPr>
              <a:t>3) Human Error</a:t>
            </a:r>
          </a:p>
          <a:p>
            <a:pPr marL="0" indent="0" algn="l">
              <a:buNone/>
            </a:pPr>
            <a:r>
              <a:rPr lang="en-US" i="0" dirty="0">
                <a:effectLst/>
                <a:latin typeface="Roboto" panose="02000000000000000000" pitchFamily="2" charset="0"/>
              </a:rPr>
              <a:t>4) Ambiguity regarding accounting treatment of certain financial transactions</a:t>
            </a:r>
          </a:p>
          <a:p>
            <a:pPr marL="0" indent="0" algn="l">
              <a:buNone/>
            </a:pPr>
            <a:r>
              <a:rPr lang="en-US" i="0" dirty="0">
                <a:effectLst/>
                <a:latin typeface="Roboto" panose="02000000000000000000" pitchFamily="2" charset="0"/>
              </a:rPr>
              <a:t>5) Sample-Based Auditing</a:t>
            </a:r>
          </a:p>
          <a:p>
            <a:pPr marL="0" indent="0" algn="l">
              <a:buNone/>
            </a:pPr>
            <a:r>
              <a:rPr lang="en-US" i="0" dirty="0">
                <a:effectLst/>
                <a:latin typeface="Roboto" panose="02000000000000000000" pitchFamily="2" charset="0"/>
              </a:rPr>
              <a:t>6) Management Cooperation Dependency</a:t>
            </a:r>
          </a:p>
          <a:p>
            <a:pPr marL="0" indent="0" algn="l">
              <a:buNone/>
            </a:pPr>
            <a:endParaRPr lang="en-US" i="0" dirty="0">
              <a:effectLst/>
              <a:latin typeface="Roboto" panose="02000000000000000000" pitchFamily="2" charset="0"/>
            </a:endParaRPr>
          </a:p>
        </p:txBody>
      </p:sp>
    </p:spTree>
    <p:extLst>
      <p:ext uri="{BB962C8B-B14F-4D97-AF65-F5344CB8AC3E}">
        <p14:creationId xmlns:p14="http://schemas.microsoft.com/office/powerpoint/2010/main" val="70859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CBB53A-721B-1A83-6979-C4F6109D3712}"/>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Types of audits</a:t>
            </a:r>
          </a:p>
        </p:txBody>
      </p:sp>
      <p:sp>
        <p:nvSpPr>
          <p:cNvPr id="3" name="Content Placeholder 2">
            <a:extLst>
              <a:ext uri="{FF2B5EF4-FFF2-40B4-BE49-F238E27FC236}">
                <a16:creationId xmlns:a16="http://schemas.microsoft.com/office/drawing/2014/main" id="{47F5DB55-6FF9-81CD-9CE8-DBCA5C62DA68}"/>
              </a:ext>
            </a:extLst>
          </p:cNvPr>
          <p:cNvSpPr>
            <a:spLocks noGrp="1"/>
          </p:cNvSpPr>
          <p:nvPr>
            <p:ph idx="1"/>
          </p:nvPr>
        </p:nvSpPr>
        <p:spPr>
          <a:xfrm>
            <a:off x="1371599" y="2318197"/>
            <a:ext cx="9724031" cy="3683358"/>
          </a:xfrm>
        </p:spPr>
        <p:txBody>
          <a:bodyPr anchor="ctr">
            <a:normAutofit/>
          </a:bodyPr>
          <a:lstStyle/>
          <a:p>
            <a:r>
              <a:rPr lang="en-IN" b="1" dirty="0"/>
              <a:t>Statutory Audit and Internal Audit</a:t>
            </a:r>
          </a:p>
          <a:p>
            <a:pPr algn="l"/>
            <a:r>
              <a:rPr lang="en-US" sz="2400" b="0" i="0" dirty="0">
                <a:solidFill>
                  <a:srgbClr val="353535"/>
                </a:solidFill>
                <a:effectLst/>
              </a:rPr>
              <a:t>Internal audit is done voluntarily without any legal force, whereas Statutory audit is </a:t>
            </a:r>
            <a:r>
              <a:rPr lang="en-US" sz="2400" b="0" i="0" dirty="0" err="1">
                <a:solidFill>
                  <a:srgbClr val="353535"/>
                </a:solidFill>
                <a:effectLst/>
              </a:rPr>
              <a:t>authorised</a:t>
            </a:r>
            <a:r>
              <a:rPr lang="en-US" sz="2400" b="0" i="0" dirty="0">
                <a:solidFill>
                  <a:srgbClr val="353535"/>
                </a:solidFill>
                <a:effectLst/>
              </a:rPr>
              <a:t> and governed by law.</a:t>
            </a:r>
          </a:p>
          <a:p>
            <a:pPr algn="l"/>
            <a:r>
              <a:rPr lang="en-US" sz="2400" b="0" i="0" dirty="0">
                <a:solidFill>
                  <a:srgbClr val="353535"/>
                </a:solidFill>
                <a:effectLst/>
              </a:rPr>
              <a:t>Although certain types of companies are required to appoint an internal auditor under the Companies Act 2013, there are no reporting guidelines prescribed by the act. The company can in consultation with the Internal Auditor, formulate the scope, and methodology for conducting the internal audit.</a:t>
            </a:r>
          </a:p>
          <a:p>
            <a:endParaRPr lang="en-IN" sz="2000" dirty="0"/>
          </a:p>
        </p:txBody>
      </p:sp>
    </p:spTree>
    <p:extLst>
      <p:ext uri="{BB962C8B-B14F-4D97-AF65-F5344CB8AC3E}">
        <p14:creationId xmlns:p14="http://schemas.microsoft.com/office/powerpoint/2010/main" val="144687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CBB53A-721B-1A83-6979-C4F6109D3712}"/>
              </a:ext>
            </a:extLst>
          </p:cNvPr>
          <p:cNvSpPr>
            <a:spLocks noGrp="1"/>
          </p:cNvSpPr>
          <p:nvPr>
            <p:ph type="title"/>
          </p:nvPr>
        </p:nvSpPr>
        <p:spPr>
          <a:xfrm>
            <a:off x="838200" y="557188"/>
            <a:ext cx="10515600" cy="1133499"/>
          </a:xfrm>
        </p:spPr>
        <p:txBody>
          <a:bodyPr>
            <a:normAutofit/>
          </a:bodyPr>
          <a:lstStyle/>
          <a:p>
            <a:pPr algn="ctr"/>
            <a:r>
              <a:rPr lang="en-IN" sz="5200"/>
              <a:t>Internal Check and Internal Controls</a:t>
            </a:r>
          </a:p>
        </p:txBody>
      </p:sp>
      <p:graphicFrame>
        <p:nvGraphicFramePr>
          <p:cNvPr id="18" name="Content Placeholder 2">
            <a:extLst>
              <a:ext uri="{FF2B5EF4-FFF2-40B4-BE49-F238E27FC236}">
                <a16:creationId xmlns:a16="http://schemas.microsoft.com/office/drawing/2014/main" id="{1844A3AC-4A14-CC53-341E-846E12AE7FE6}"/>
              </a:ext>
            </a:extLst>
          </p:cNvPr>
          <p:cNvGraphicFramePr>
            <a:graphicFrameLocks noGrp="1"/>
          </p:cNvGraphicFramePr>
          <p:nvPr>
            <p:ph idx="1"/>
            <p:extLst>
              <p:ext uri="{D42A27DB-BD31-4B8C-83A1-F6EECF244321}">
                <p14:modId xmlns:p14="http://schemas.microsoft.com/office/powerpoint/2010/main" val="14434796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5745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872</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Cabin-semi-bold</vt:lpstr>
      <vt:lpstr>Calibri</vt:lpstr>
      <vt:lpstr>Calibri Light</vt:lpstr>
      <vt:lpstr>Helvetica</vt:lpstr>
      <vt:lpstr>inherit</vt:lpstr>
      <vt:lpstr>Lato</vt:lpstr>
      <vt:lpstr>Roboto</vt:lpstr>
      <vt:lpstr>SourceSansPro</vt:lpstr>
      <vt:lpstr>Office Theme</vt:lpstr>
      <vt:lpstr>Auditing </vt:lpstr>
      <vt:lpstr>Meaning and Definition </vt:lpstr>
      <vt:lpstr>Features</vt:lpstr>
      <vt:lpstr>Features</vt:lpstr>
      <vt:lpstr>Fundamentals of Audit</vt:lpstr>
      <vt:lpstr>Benefits of Audit </vt:lpstr>
      <vt:lpstr>Limitations of Audit </vt:lpstr>
      <vt:lpstr>Types of audits</vt:lpstr>
      <vt:lpstr>Internal Check and Internal Controls</vt:lpstr>
      <vt:lpstr>Internal Audit</vt:lpstr>
      <vt:lpstr>Difference between Internal and External Audit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Auditing </dc:title>
  <dc:creator>caaditivaze@gmail.com</dc:creator>
  <cp:lastModifiedBy>caaditivaze@gmail.com</cp:lastModifiedBy>
  <cp:revision>10</cp:revision>
  <dcterms:created xsi:type="dcterms:W3CDTF">2023-02-24T04:17:26Z</dcterms:created>
  <dcterms:modified xsi:type="dcterms:W3CDTF">2023-03-03T16:53:36Z</dcterms:modified>
</cp:coreProperties>
</file>