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D27B78-C92D-41C6-8377-4BB273A02209}">
          <p14:sldIdLst>
            <p14:sldId id="256"/>
            <p14:sldId id="257"/>
            <p14:sldId id="258"/>
            <p14:sldId id="259"/>
            <p14:sldId id="260"/>
            <p14:sldId id="261"/>
            <p14:sldId id="262"/>
            <p14:sldId id="263"/>
            <p14:sldId id="265"/>
            <p14:sldId id="264"/>
            <p14:sldId id="266"/>
            <p14:sldId id="267"/>
            <p14:sldId id="268"/>
            <p14:sldId id="269"/>
            <p14:sldId id="270"/>
            <p14:sldId id="271"/>
            <p14:sldId id="272"/>
            <p14:sldId id="273"/>
            <p14:sldId id="274"/>
            <p14:sldId id="275"/>
            <p14:sldId id="276"/>
            <p14:sldId id="277"/>
            <p14:sldId id="278"/>
            <p14:sldId id="279"/>
            <p14:sldId id="284"/>
            <p14:sldId id="280"/>
            <p14:sldId id="281"/>
            <p14:sldId id="282"/>
            <p14:sldId id="283"/>
            <p14:sldId id="285"/>
            <p14:sldId id="286"/>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6CFE36-2F9A-4444-AB23-6E5A4C0AB9C0}" type="datetimeFigureOut">
              <a:rPr lang="en-US" smtClean="0"/>
              <a:t>17/03/2021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33B2-9A35-44F7-8A1E-2746715189F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09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CFE36-2F9A-4444-AB23-6E5A4C0AB9C0}" type="datetimeFigureOut">
              <a:rPr lang="en-US" smtClean="0"/>
              <a:t>17/03/2021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33B2-9A35-44F7-8A1E-2746715189F3}" type="slidenum">
              <a:rPr lang="en-US" smtClean="0"/>
              <a:t>‹#›</a:t>
            </a:fld>
            <a:endParaRPr lang="en-US"/>
          </a:p>
        </p:txBody>
      </p:sp>
    </p:spTree>
    <p:extLst>
      <p:ext uri="{BB962C8B-B14F-4D97-AF65-F5344CB8AC3E}">
        <p14:creationId xmlns:p14="http://schemas.microsoft.com/office/powerpoint/2010/main" val="50657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CFE36-2F9A-4444-AB23-6E5A4C0AB9C0}" type="datetimeFigureOut">
              <a:rPr lang="en-US" smtClean="0"/>
              <a:t>17/03/2021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33B2-9A35-44F7-8A1E-2746715189F3}" type="slidenum">
              <a:rPr lang="en-US" smtClean="0"/>
              <a:t>‹#›</a:t>
            </a:fld>
            <a:endParaRPr lang="en-US"/>
          </a:p>
        </p:txBody>
      </p:sp>
    </p:spTree>
    <p:extLst>
      <p:ext uri="{BB962C8B-B14F-4D97-AF65-F5344CB8AC3E}">
        <p14:creationId xmlns:p14="http://schemas.microsoft.com/office/powerpoint/2010/main" val="290555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a:xfrm>
            <a:off x="1097280" y="1845733"/>
            <a:ext cx="10058400" cy="4477793"/>
          </a:xfrm>
        </p:spPr>
        <p:txBody>
          <a:bodyPr/>
          <a:lstStyle>
            <a:lvl1pPr marL="342900" indent="-342900">
              <a:buFont typeface="Arial" panose="020B0604020202020204" pitchFamily="34" charset="0"/>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6CFE36-2F9A-4444-AB23-6E5A4C0AB9C0}" type="datetimeFigureOut">
              <a:rPr lang="en-US" smtClean="0"/>
              <a:t>17/03/2021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33B2-9A35-44F7-8A1E-2746715189F3}" type="slidenum">
              <a:rPr lang="en-US" smtClean="0"/>
              <a:t>‹#›</a:t>
            </a:fld>
            <a:endParaRPr lang="en-US"/>
          </a:p>
        </p:txBody>
      </p:sp>
    </p:spTree>
    <p:extLst>
      <p:ext uri="{BB962C8B-B14F-4D97-AF65-F5344CB8AC3E}">
        <p14:creationId xmlns:p14="http://schemas.microsoft.com/office/powerpoint/2010/main" val="193262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6CFE36-2F9A-4444-AB23-6E5A4C0AB9C0}" type="datetimeFigureOut">
              <a:rPr lang="en-US" smtClean="0"/>
              <a:t>17/03/2021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33B2-9A35-44F7-8A1E-2746715189F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68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6CFE36-2F9A-4444-AB23-6E5A4C0AB9C0}" type="datetimeFigureOut">
              <a:rPr lang="en-US" smtClean="0"/>
              <a:t>17/03/2021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A33B2-9A35-44F7-8A1E-2746715189F3}" type="slidenum">
              <a:rPr lang="en-US" smtClean="0"/>
              <a:t>‹#›</a:t>
            </a:fld>
            <a:endParaRPr lang="en-US"/>
          </a:p>
        </p:txBody>
      </p:sp>
    </p:spTree>
    <p:extLst>
      <p:ext uri="{BB962C8B-B14F-4D97-AF65-F5344CB8AC3E}">
        <p14:creationId xmlns:p14="http://schemas.microsoft.com/office/powerpoint/2010/main" val="31854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6CFE36-2F9A-4444-AB23-6E5A4C0AB9C0}" type="datetimeFigureOut">
              <a:rPr lang="en-US" smtClean="0"/>
              <a:t>17/03/2021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A33B2-9A35-44F7-8A1E-2746715189F3}" type="slidenum">
              <a:rPr lang="en-US" smtClean="0"/>
              <a:t>‹#›</a:t>
            </a:fld>
            <a:endParaRPr lang="en-US"/>
          </a:p>
        </p:txBody>
      </p:sp>
    </p:spTree>
    <p:extLst>
      <p:ext uri="{BB962C8B-B14F-4D97-AF65-F5344CB8AC3E}">
        <p14:creationId xmlns:p14="http://schemas.microsoft.com/office/powerpoint/2010/main" val="279915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6CFE36-2F9A-4444-AB23-6E5A4C0AB9C0}" type="datetimeFigureOut">
              <a:rPr lang="en-US" smtClean="0"/>
              <a:t>17/03/2021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A33B2-9A35-44F7-8A1E-2746715189F3}" type="slidenum">
              <a:rPr lang="en-US" smtClean="0"/>
              <a:t>‹#›</a:t>
            </a:fld>
            <a:endParaRPr lang="en-US"/>
          </a:p>
        </p:txBody>
      </p:sp>
    </p:spTree>
    <p:extLst>
      <p:ext uri="{BB962C8B-B14F-4D97-AF65-F5344CB8AC3E}">
        <p14:creationId xmlns:p14="http://schemas.microsoft.com/office/powerpoint/2010/main" val="314900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6CFE36-2F9A-4444-AB23-6E5A4C0AB9C0}" type="datetimeFigureOut">
              <a:rPr lang="en-US" smtClean="0"/>
              <a:t>17/03/2021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CCA33B2-9A35-44F7-8A1E-2746715189F3}" type="slidenum">
              <a:rPr lang="en-US" smtClean="0"/>
              <a:t>‹#›</a:t>
            </a:fld>
            <a:endParaRPr lang="en-US"/>
          </a:p>
        </p:txBody>
      </p:sp>
    </p:spTree>
    <p:extLst>
      <p:ext uri="{BB962C8B-B14F-4D97-AF65-F5344CB8AC3E}">
        <p14:creationId xmlns:p14="http://schemas.microsoft.com/office/powerpoint/2010/main" val="46085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6CFE36-2F9A-4444-AB23-6E5A4C0AB9C0}" type="datetimeFigureOut">
              <a:rPr lang="en-US" smtClean="0"/>
              <a:t>17/03/2021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CA33B2-9A35-44F7-8A1E-2746715189F3}" type="slidenum">
              <a:rPr lang="en-US" smtClean="0"/>
              <a:t>‹#›</a:t>
            </a:fld>
            <a:endParaRPr lang="en-US"/>
          </a:p>
        </p:txBody>
      </p:sp>
    </p:spTree>
    <p:extLst>
      <p:ext uri="{BB962C8B-B14F-4D97-AF65-F5344CB8AC3E}">
        <p14:creationId xmlns:p14="http://schemas.microsoft.com/office/powerpoint/2010/main" val="369623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C6CFE36-2F9A-4444-AB23-6E5A4C0AB9C0}" type="datetimeFigureOut">
              <a:rPr lang="en-US" smtClean="0"/>
              <a:t>17/03/2021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A33B2-9A35-44F7-8A1E-2746715189F3}" type="slidenum">
              <a:rPr lang="en-US" smtClean="0"/>
              <a:t>‹#›</a:t>
            </a:fld>
            <a:endParaRPr lang="en-US"/>
          </a:p>
        </p:txBody>
      </p:sp>
    </p:spTree>
    <p:extLst>
      <p:ext uri="{BB962C8B-B14F-4D97-AF65-F5344CB8AC3E}">
        <p14:creationId xmlns:p14="http://schemas.microsoft.com/office/powerpoint/2010/main" val="284539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6CFE36-2F9A-4444-AB23-6E5A4C0AB9C0}" type="datetimeFigureOut">
              <a:rPr lang="en-US" smtClean="0"/>
              <a:t>17/03/2021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CA33B2-9A35-44F7-8A1E-2746715189F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877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Project Monitoring &amp; Controlling</a:t>
            </a:r>
            <a:endParaRPr lang="en-US" dirty="0"/>
          </a:p>
        </p:txBody>
      </p:sp>
      <p:sp>
        <p:nvSpPr>
          <p:cNvPr id="3" name="Subtitle 2"/>
          <p:cNvSpPr>
            <a:spLocks noGrp="1"/>
          </p:cNvSpPr>
          <p:nvPr>
            <p:ph type="subTitle" idx="1"/>
          </p:nvPr>
        </p:nvSpPr>
        <p:spPr/>
        <p:txBody>
          <a:bodyPr/>
          <a:lstStyle/>
          <a:p>
            <a:r>
              <a:rPr lang="en-US" dirty="0" smtClean="0"/>
              <a:t>UNIT – 3 </a:t>
            </a:r>
            <a:endParaRPr lang="en-US" dirty="0"/>
          </a:p>
        </p:txBody>
      </p:sp>
    </p:spTree>
    <p:extLst>
      <p:ext uri="{BB962C8B-B14F-4D97-AF65-F5344CB8AC3E}">
        <p14:creationId xmlns:p14="http://schemas.microsoft.com/office/powerpoint/2010/main" val="1454578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Progress</a:t>
            </a:r>
            <a:endParaRPr lang="en-US" dirty="0"/>
          </a:p>
        </p:txBody>
      </p:sp>
      <p:sp>
        <p:nvSpPr>
          <p:cNvPr id="3" name="Content Placeholder 2"/>
          <p:cNvSpPr>
            <a:spLocks noGrp="1"/>
          </p:cNvSpPr>
          <p:nvPr>
            <p:ph idx="1"/>
          </p:nvPr>
        </p:nvSpPr>
        <p:spPr/>
        <p:txBody>
          <a:bodyPr/>
          <a:lstStyle/>
          <a:p>
            <a:r>
              <a:rPr lang="en-US" dirty="0" smtClean="0"/>
              <a:t>Gantt Chart</a:t>
            </a:r>
          </a:p>
          <a:p>
            <a:r>
              <a:rPr lang="en-US" dirty="0" smtClean="0"/>
              <a:t>Slip Chart</a:t>
            </a:r>
          </a:p>
          <a:p>
            <a:r>
              <a:rPr lang="en-US" dirty="0" smtClean="0"/>
              <a:t>Ball Chart</a:t>
            </a:r>
          </a:p>
          <a:p>
            <a:r>
              <a:rPr lang="en-US" dirty="0" smtClean="0"/>
              <a:t>Timeline Graph</a:t>
            </a:r>
          </a:p>
          <a:p>
            <a:pPr marL="0" indent="0">
              <a:buNone/>
            </a:pPr>
            <a:endParaRPr lang="en-US" dirty="0" smtClean="0"/>
          </a:p>
          <a:p>
            <a:endParaRPr lang="en-US" dirty="0"/>
          </a:p>
        </p:txBody>
      </p:sp>
    </p:spTree>
    <p:extLst>
      <p:ext uri="{BB962C8B-B14F-4D97-AF65-F5344CB8AC3E}">
        <p14:creationId xmlns:p14="http://schemas.microsoft.com/office/powerpoint/2010/main" val="404397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sp>
        <p:nvSpPr>
          <p:cNvPr id="4" name="Content Placeholder 3"/>
          <p:cNvSpPr>
            <a:spLocks noGrp="1"/>
          </p:cNvSpPr>
          <p:nvPr>
            <p:ph idx="1"/>
          </p:nvPr>
        </p:nvSpPr>
        <p:spPr/>
        <p:txBody>
          <a:bodyPr/>
          <a:lstStyle/>
          <a:p>
            <a:endParaRPr lang="en-US"/>
          </a:p>
        </p:txBody>
      </p:sp>
      <p:sp>
        <p:nvSpPr>
          <p:cNvPr id="5" name="Text Placeholder 4"/>
          <p:cNvSpPr>
            <a:spLocks noGrp="1"/>
          </p:cNvSpPr>
          <p:nvPr>
            <p:ph type="body" sz="half" idx="2"/>
          </p:nvPr>
        </p:nvSpPr>
        <p:spPr/>
        <p:txBody>
          <a:bodyPr/>
          <a:lstStyle/>
          <a:p>
            <a:endParaRPr lang="en-US"/>
          </a:p>
        </p:txBody>
      </p:sp>
      <p:pic>
        <p:nvPicPr>
          <p:cNvPr id="4098" name="Picture 2" descr="http://img.brainkart.com/extra/kUpfs6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120" y="594359"/>
            <a:ext cx="7532610" cy="496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21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Slip Chart</a:t>
            </a:r>
            <a:endParaRPr lang="en-US" dirty="0"/>
          </a:p>
        </p:txBody>
      </p:sp>
      <p:sp>
        <p:nvSpPr>
          <p:cNvPr id="3" name="Content Placeholder 2"/>
          <p:cNvSpPr>
            <a:spLocks noGrp="1"/>
          </p:cNvSpPr>
          <p:nvPr>
            <p:ph idx="1"/>
          </p:nvPr>
        </p:nvSpPr>
        <p:spPr/>
        <p:txBody>
          <a:bodyPr/>
          <a:lstStyle/>
          <a:p>
            <a:r>
              <a:rPr lang="en-US" dirty="0" smtClean="0"/>
              <a:t>Provides </a:t>
            </a:r>
            <a:r>
              <a:rPr lang="en-US" dirty="0"/>
              <a:t>visual indication of activities which are not progressing in schedule</a:t>
            </a:r>
          </a:p>
        </p:txBody>
      </p:sp>
      <p:sp>
        <p:nvSpPr>
          <p:cNvPr id="4" name="Text Placeholder 3"/>
          <p:cNvSpPr>
            <a:spLocks noGrp="1"/>
          </p:cNvSpPr>
          <p:nvPr>
            <p:ph type="body"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530090" y="1504604"/>
            <a:ext cx="6762750" cy="4800600"/>
          </a:xfrm>
          <a:prstGeom prst="rect">
            <a:avLst/>
          </a:prstGeom>
        </p:spPr>
      </p:pic>
    </p:spTree>
    <p:extLst>
      <p:ext uri="{BB962C8B-B14F-4D97-AF65-F5344CB8AC3E}">
        <p14:creationId xmlns:p14="http://schemas.microsoft.com/office/powerpoint/2010/main" val="424424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Ball Chart</a:t>
            </a:r>
            <a:endParaRPr lang="en-US" dirty="0"/>
          </a:p>
        </p:txBody>
      </p:sp>
      <p:sp>
        <p:nvSpPr>
          <p:cNvPr id="3" name="Content Placeholder 2"/>
          <p:cNvSpPr>
            <a:spLocks noGrp="1"/>
          </p:cNvSpPr>
          <p:nvPr>
            <p:ph idx="1"/>
          </p:nvPr>
        </p:nvSpPr>
        <p:spPr/>
        <p:txBody>
          <a:bodyPr/>
          <a:lstStyle/>
          <a:p>
            <a:r>
              <a:rPr lang="en-US" dirty="0"/>
              <a:t>Shows whether or not targets have been met</a:t>
            </a:r>
          </a:p>
        </p:txBody>
      </p:sp>
      <p:sp>
        <p:nvSpPr>
          <p:cNvPr id="4" name="Text Placeholder 3"/>
          <p:cNvSpPr>
            <a:spLocks noGrp="1"/>
          </p:cNvSpPr>
          <p:nvPr>
            <p:ph type="body" sz="half" idx="2"/>
          </p:nvPr>
        </p:nvSpPr>
        <p:spPr/>
        <p:txBody>
          <a:bodyPr/>
          <a:lstStyle/>
          <a:p>
            <a:endParaRPr lang="en-US"/>
          </a:p>
        </p:txBody>
      </p:sp>
      <p:pic>
        <p:nvPicPr>
          <p:cNvPr id="5124" name="Picture 4" descr="http://img.brainkart.com/extra/JfjTp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357" y="2037806"/>
            <a:ext cx="656272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65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Graph</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800600" y="731520"/>
            <a:ext cx="6492240" cy="5214356"/>
          </a:xfrm>
          <a:prstGeom prst="rect">
            <a:avLst/>
          </a:prstGeom>
        </p:spPr>
      </p:pic>
    </p:spTree>
    <p:extLst>
      <p:ext uri="{BB962C8B-B14F-4D97-AF65-F5344CB8AC3E}">
        <p14:creationId xmlns:p14="http://schemas.microsoft.com/office/powerpoint/2010/main" val="1100134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Monitoring</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800600" y="731520"/>
            <a:ext cx="6492240" cy="3967480"/>
          </a:xfrm>
          <a:prstGeom prst="rect">
            <a:avLst/>
          </a:prstGeom>
        </p:spPr>
      </p:pic>
    </p:spTree>
    <p:extLst>
      <p:ext uri="{BB962C8B-B14F-4D97-AF65-F5344CB8AC3E}">
        <p14:creationId xmlns:p14="http://schemas.microsoft.com/office/powerpoint/2010/main" val="352536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Graph with cost /time extension</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800600" y="731520"/>
            <a:ext cx="6404437" cy="3840480"/>
          </a:xfrm>
          <a:prstGeom prst="rect">
            <a:avLst/>
          </a:prstGeom>
        </p:spPr>
      </p:pic>
    </p:spTree>
    <p:extLst>
      <p:ext uri="{BB962C8B-B14F-4D97-AF65-F5344CB8AC3E}">
        <p14:creationId xmlns:p14="http://schemas.microsoft.com/office/powerpoint/2010/main" val="3598861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Analysis (EVA</a:t>
            </a:r>
            <a:endParaRPr lang="en-US" dirty="0"/>
          </a:p>
        </p:txBody>
      </p:sp>
      <p:sp>
        <p:nvSpPr>
          <p:cNvPr id="5" name="Content Placeholder 4"/>
          <p:cNvSpPr>
            <a:spLocks noGrp="1"/>
          </p:cNvSpPr>
          <p:nvPr>
            <p:ph idx="1"/>
          </p:nvPr>
        </p:nvSpPr>
        <p:spPr/>
        <p:txBody>
          <a:bodyPr/>
          <a:lstStyle/>
          <a:p>
            <a:r>
              <a:rPr lang="en-US" dirty="0"/>
              <a:t>Earned Value Analysis (EVA) is an industry standard method of measuring a project's progress at any given point in time, forecasting its completion date and final cost, and analyzing variances in the schedule and budget as the project proceeds. </a:t>
            </a:r>
            <a:endParaRPr lang="en-US" dirty="0" smtClean="0"/>
          </a:p>
          <a:p>
            <a:r>
              <a:rPr lang="en-US" dirty="0" smtClean="0"/>
              <a:t>It </a:t>
            </a:r>
            <a:r>
              <a:rPr lang="en-US" dirty="0"/>
              <a:t>compares the planned amount of work with what has actually been completed, to determine if the cost, schedule, and work accomplished are progressing in accordance with the plan. </a:t>
            </a:r>
            <a:endParaRPr lang="en-US" dirty="0" smtClean="0"/>
          </a:p>
          <a:p>
            <a:r>
              <a:rPr lang="en-US" dirty="0" smtClean="0"/>
              <a:t>As </a:t>
            </a:r>
            <a:r>
              <a:rPr lang="en-US" dirty="0"/>
              <a:t>work is completed, it is considered "earned</a:t>
            </a:r>
            <a:r>
              <a:rPr lang="en-US" dirty="0" smtClean="0"/>
              <a:t>".</a:t>
            </a:r>
          </a:p>
          <a:p>
            <a:r>
              <a:rPr lang="en-US" dirty="0" smtClean="0"/>
              <a:t>EVA answers 2 key questions</a:t>
            </a:r>
          </a:p>
          <a:p>
            <a:pPr lvl="1"/>
            <a:r>
              <a:rPr lang="en-US" dirty="0"/>
              <a:t> </a:t>
            </a:r>
            <a:r>
              <a:rPr lang="en-US" dirty="0" smtClean="0"/>
              <a:t>At the end of the project, is it likely that the cost will be less than, equal or greater than the original estimate?</a:t>
            </a:r>
          </a:p>
          <a:p>
            <a:pPr lvl="1"/>
            <a:r>
              <a:rPr lang="en-US" dirty="0" smtClean="0"/>
              <a:t>Will the project likely to be completed on time?</a:t>
            </a:r>
            <a:endParaRPr lang="en-US" dirty="0"/>
          </a:p>
        </p:txBody>
      </p:sp>
    </p:spTree>
    <p:extLst>
      <p:ext uri="{BB962C8B-B14F-4D97-AF65-F5344CB8AC3E}">
        <p14:creationId xmlns:p14="http://schemas.microsoft.com/office/powerpoint/2010/main" val="2766920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Earned </a:t>
            </a:r>
            <a:r>
              <a:rPr lang="en-US" dirty="0" smtClean="0"/>
              <a:t>Value</a:t>
            </a:r>
            <a:endParaRPr lang="en-US" dirty="0"/>
          </a:p>
        </p:txBody>
      </p:sp>
      <p:sp>
        <p:nvSpPr>
          <p:cNvPr id="3" name="Content Placeholder 2"/>
          <p:cNvSpPr>
            <a:spLocks noGrp="1"/>
          </p:cNvSpPr>
          <p:nvPr>
            <p:ph idx="1"/>
          </p:nvPr>
        </p:nvSpPr>
        <p:spPr/>
        <p:txBody>
          <a:bodyPr/>
          <a:lstStyle/>
          <a:p>
            <a:r>
              <a:rPr lang="en-US" dirty="0"/>
              <a:t>Earned Value Management measures progress against a baseline. It involves calculating three key values for each activity in the WBS:</a:t>
            </a:r>
          </a:p>
          <a:p>
            <a:pPr lvl="1"/>
            <a:r>
              <a:rPr lang="en-US" b="1" dirty="0"/>
              <a:t>The Planned Value (PV), </a:t>
            </a:r>
            <a:r>
              <a:rPr lang="en-US" dirty="0"/>
              <a:t>(formerly known as the </a:t>
            </a:r>
            <a:r>
              <a:rPr lang="en-US" i="1" dirty="0"/>
              <a:t>budgeted cost of work scheduled</a:t>
            </a:r>
            <a:r>
              <a:rPr lang="en-US" dirty="0"/>
              <a:t> or </a:t>
            </a:r>
            <a:r>
              <a:rPr lang="en-US" i="1" dirty="0"/>
              <a:t>BCWS</a:t>
            </a:r>
            <a:r>
              <a:rPr lang="en-US" dirty="0"/>
              <a:t>)—that portion of the approved cost estimate planned to be spent on the given activity during a given period.</a:t>
            </a:r>
          </a:p>
          <a:p>
            <a:pPr lvl="1"/>
            <a:r>
              <a:rPr lang="en-US" b="1" dirty="0"/>
              <a:t>The Actual Cost (AC), </a:t>
            </a:r>
            <a:r>
              <a:rPr lang="en-US" dirty="0"/>
              <a:t>(formerly known as the </a:t>
            </a:r>
            <a:r>
              <a:rPr lang="en-US" i="1" dirty="0"/>
              <a:t>actual cost of work performed</a:t>
            </a:r>
            <a:r>
              <a:rPr lang="en-US" dirty="0"/>
              <a:t> or </a:t>
            </a:r>
            <a:r>
              <a:rPr lang="en-US" i="1" dirty="0"/>
              <a:t>ACWP</a:t>
            </a:r>
            <a:r>
              <a:rPr lang="en-US" dirty="0"/>
              <a:t>)—the total of the costs incurred in accomplishing work on the activity in a given period. This Actual Cost must correspond to whatever was budgeted for the Planned Value and the Earned Value (e.g. all labor, material, equipment, and indirect costs).</a:t>
            </a:r>
          </a:p>
          <a:p>
            <a:pPr lvl="1"/>
            <a:r>
              <a:rPr lang="en-US" b="1" dirty="0"/>
              <a:t>The Earned Value (EV), </a:t>
            </a:r>
            <a:r>
              <a:rPr lang="en-US" dirty="0"/>
              <a:t>(formerly known as the </a:t>
            </a:r>
            <a:r>
              <a:rPr lang="en-US" i="1" dirty="0"/>
              <a:t>budget cost of work performed</a:t>
            </a:r>
            <a:r>
              <a:rPr lang="en-US" dirty="0"/>
              <a:t> or </a:t>
            </a:r>
            <a:r>
              <a:rPr lang="en-US" i="1" dirty="0"/>
              <a:t>BCWP</a:t>
            </a:r>
            <a:r>
              <a:rPr lang="en-US" dirty="0"/>
              <a:t>)—the value of the work actually completed.</a:t>
            </a:r>
          </a:p>
          <a:p>
            <a:r>
              <a:rPr lang="en-US" dirty="0"/>
              <a:t>These three values are combined to determine </a:t>
            </a:r>
            <a:r>
              <a:rPr lang="en-US" i="1" dirty="0"/>
              <a:t>at that point in time</a:t>
            </a:r>
            <a:r>
              <a:rPr lang="en-US" dirty="0"/>
              <a:t> whether or not work is being accomplished as planned.</a:t>
            </a:r>
          </a:p>
        </p:txBody>
      </p:sp>
    </p:spTree>
    <p:extLst>
      <p:ext uri="{BB962C8B-B14F-4D97-AF65-F5344CB8AC3E}">
        <p14:creationId xmlns:p14="http://schemas.microsoft.com/office/powerpoint/2010/main" val="3521861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a:t>
            </a:r>
            <a:r>
              <a:rPr lang="en-US" dirty="0"/>
              <a:t>Earned </a:t>
            </a:r>
            <a:r>
              <a:rPr lang="en-US" dirty="0" smtClean="0"/>
              <a:t>Value</a:t>
            </a:r>
            <a:endParaRPr lang="en-US" dirty="0"/>
          </a:p>
        </p:txBody>
      </p:sp>
      <p:sp>
        <p:nvSpPr>
          <p:cNvPr id="3" name="Content Placeholder 2"/>
          <p:cNvSpPr>
            <a:spLocks noGrp="1"/>
          </p:cNvSpPr>
          <p:nvPr>
            <p:ph idx="1"/>
          </p:nvPr>
        </p:nvSpPr>
        <p:spPr/>
        <p:txBody>
          <a:bodyPr>
            <a:normAutofit/>
          </a:bodyPr>
          <a:lstStyle/>
          <a:p>
            <a:r>
              <a:rPr lang="en-US" dirty="0"/>
              <a:t>The most commonly used measures are the cost variance:</a:t>
            </a:r>
          </a:p>
          <a:p>
            <a:pPr marL="0" indent="0">
              <a:buNone/>
            </a:pPr>
            <a:r>
              <a:rPr lang="en-US" dirty="0" smtClean="0"/>
              <a:t>	Cost </a:t>
            </a:r>
            <a:r>
              <a:rPr lang="en-US" dirty="0"/>
              <a:t>Variance (CV) = EV - AC</a:t>
            </a:r>
          </a:p>
          <a:p>
            <a:r>
              <a:rPr lang="en-US" dirty="0"/>
              <a:t>and the schedule variance:</a:t>
            </a:r>
          </a:p>
          <a:p>
            <a:pPr marL="0" indent="0">
              <a:buNone/>
            </a:pPr>
            <a:r>
              <a:rPr lang="en-US" dirty="0" smtClean="0"/>
              <a:t>	Schedule </a:t>
            </a:r>
            <a:r>
              <a:rPr lang="en-US" dirty="0"/>
              <a:t>Variance (SV) = EV - PV</a:t>
            </a:r>
          </a:p>
          <a:p>
            <a:r>
              <a:rPr lang="en-US" dirty="0"/>
              <a:t>These two values can be converted to efficiency indicators to reflect the cost and schedule performance of the project. The most commonly used cost-efficiency indicator is the cost performance index (CPI). It is calculated thus:</a:t>
            </a:r>
          </a:p>
          <a:p>
            <a:pPr marL="0" indent="0">
              <a:buNone/>
            </a:pPr>
            <a:r>
              <a:rPr lang="en-US" dirty="0" smtClean="0"/>
              <a:t>	CPI </a:t>
            </a:r>
            <a:r>
              <a:rPr lang="en-US" dirty="0"/>
              <a:t>= EV / AC</a:t>
            </a:r>
          </a:p>
          <a:p>
            <a:r>
              <a:rPr lang="en-US" dirty="0"/>
              <a:t>The sum of all individual EV budgets divided by the sum of all individual AC's is known as the cumulative CPI, and is generally used to forecast the cost to complete a project.</a:t>
            </a:r>
          </a:p>
          <a:p>
            <a:endParaRPr lang="en-US" dirty="0"/>
          </a:p>
        </p:txBody>
      </p:sp>
    </p:spTree>
    <p:extLst>
      <p:ext uri="{BB962C8B-B14F-4D97-AF65-F5344CB8AC3E}">
        <p14:creationId xmlns:p14="http://schemas.microsoft.com/office/powerpoint/2010/main" val="12852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Framework </a:t>
            </a:r>
            <a:r>
              <a:rPr lang="en-US" dirty="0"/>
              <a:t>for Management and control – Collection of data – Visualizing progress – Cost monitoring</a:t>
            </a:r>
          </a:p>
          <a:p>
            <a:r>
              <a:rPr lang="en-US" dirty="0" smtClean="0"/>
              <a:t>Earned </a:t>
            </a:r>
            <a:r>
              <a:rPr lang="en-US" dirty="0"/>
              <a:t>Value Analysis</a:t>
            </a:r>
          </a:p>
          <a:p>
            <a:r>
              <a:rPr lang="en-US" dirty="0" smtClean="0"/>
              <a:t>Prioritizing </a:t>
            </a:r>
            <a:r>
              <a:rPr lang="en-US" dirty="0"/>
              <a:t>Monitoring</a:t>
            </a:r>
          </a:p>
          <a:p>
            <a:r>
              <a:rPr lang="en-US" dirty="0" smtClean="0"/>
              <a:t>Project </a:t>
            </a:r>
            <a:r>
              <a:rPr lang="en-US" dirty="0"/>
              <a:t>tracking, Change control</a:t>
            </a:r>
          </a:p>
          <a:p>
            <a:r>
              <a:rPr lang="en-US" dirty="0" smtClean="0"/>
              <a:t>Software </a:t>
            </a:r>
            <a:r>
              <a:rPr lang="en-US" dirty="0"/>
              <a:t>Configuration Management</a:t>
            </a:r>
          </a:p>
          <a:p>
            <a:r>
              <a:rPr lang="en-US" dirty="0" smtClean="0"/>
              <a:t>Contract </a:t>
            </a:r>
            <a:r>
              <a:rPr lang="en-US" dirty="0"/>
              <a:t>Management.</a:t>
            </a:r>
          </a:p>
          <a:p>
            <a:r>
              <a:rPr lang="en-US" dirty="0" smtClean="0"/>
              <a:t>MS </a:t>
            </a:r>
            <a:r>
              <a:rPr lang="en-US" dirty="0"/>
              <a:t>Project</a:t>
            </a:r>
          </a:p>
          <a:p>
            <a:endParaRPr lang="en-US" dirty="0"/>
          </a:p>
        </p:txBody>
      </p:sp>
    </p:spTree>
    <p:extLst>
      <p:ext uri="{BB962C8B-B14F-4D97-AF65-F5344CB8AC3E}">
        <p14:creationId xmlns:p14="http://schemas.microsoft.com/office/powerpoint/2010/main" val="320081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Earned Value</a:t>
            </a:r>
          </a:p>
        </p:txBody>
      </p:sp>
      <p:sp>
        <p:nvSpPr>
          <p:cNvPr id="3" name="Content Placeholder 2"/>
          <p:cNvSpPr>
            <a:spLocks noGrp="1"/>
          </p:cNvSpPr>
          <p:nvPr>
            <p:ph idx="1"/>
          </p:nvPr>
        </p:nvSpPr>
        <p:spPr/>
        <p:txBody>
          <a:bodyPr/>
          <a:lstStyle/>
          <a:p>
            <a:r>
              <a:rPr lang="en-US" dirty="0"/>
              <a:t>The schedule performance index (SPI), calculated thus:</a:t>
            </a:r>
          </a:p>
          <a:p>
            <a:pPr marL="0" indent="0">
              <a:buNone/>
            </a:pPr>
            <a:r>
              <a:rPr lang="en-US" dirty="0" smtClean="0"/>
              <a:t>	SPI </a:t>
            </a:r>
            <a:r>
              <a:rPr lang="en-US" dirty="0"/>
              <a:t>= EV / PV</a:t>
            </a:r>
          </a:p>
          <a:p>
            <a:r>
              <a:rPr lang="en-US" dirty="0"/>
              <a:t>is often used with the CPI to forecast overall project completion estimates.</a:t>
            </a:r>
          </a:p>
          <a:p>
            <a:r>
              <a:rPr lang="en-US" dirty="0"/>
              <a:t>A negative schedule variance (SV) calculated at a given point in time means the project is behind schedule, while a negative cost variance (CV) means the project is over budget.</a:t>
            </a:r>
          </a:p>
          <a:p>
            <a:endParaRPr lang="en-US" dirty="0"/>
          </a:p>
        </p:txBody>
      </p:sp>
    </p:spTree>
    <p:extLst>
      <p:ext uri="{BB962C8B-B14F-4D97-AF65-F5344CB8AC3E}">
        <p14:creationId xmlns:p14="http://schemas.microsoft.com/office/powerpoint/2010/main" val="1093909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Earned Value Management Formula</a:t>
            </a:r>
          </a:p>
        </p:txBody>
      </p:sp>
      <p:sp>
        <p:nvSpPr>
          <p:cNvPr id="3" name="Content Placeholder 2"/>
          <p:cNvSpPr>
            <a:spLocks noGrp="1"/>
          </p:cNvSpPr>
          <p:nvPr>
            <p:ph idx="1"/>
          </p:nvPr>
        </p:nvSpPr>
        <p:spPr/>
        <p:txBody>
          <a:bodyPr/>
          <a:lstStyle/>
          <a:p>
            <a:endParaRPr lang="en-US"/>
          </a:p>
        </p:txBody>
      </p:sp>
      <p:pic>
        <p:nvPicPr>
          <p:cNvPr id="6146" name="Picture 2" descr="http://img.brainkart.com/extra/SxSBR9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3"/>
            <a:ext cx="10090220" cy="41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893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Prioritizing monitoring</a:t>
            </a:r>
            <a:endParaRPr lang="en-US" dirty="0"/>
          </a:p>
        </p:txBody>
      </p:sp>
      <p:sp>
        <p:nvSpPr>
          <p:cNvPr id="3" name="Content Placeholder 2"/>
          <p:cNvSpPr>
            <a:spLocks noGrp="1"/>
          </p:cNvSpPr>
          <p:nvPr>
            <p:ph idx="1"/>
          </p:nvPr>
        </p:nvSpPr>
        <p:spPr/>
        <p:txBody>
          <a:bodyPr>
            <a:normAutofit/>
          </a:bodyPr>
          <a:lstStyle/>
          <a:p>
            <a:r>
              <a:rPr lang="en-US" dirty="0"/>
              <a:t>Critical path activities</a:t>
            </a:r>
          </a:p>
          <a:p>
            <a:r>
              <a:rPr lang="en-US" dirty="0" smtClean="0"/>
              <a:t>Activities </a:t>
            </a:r>
            <a:r>
              <a:rPr lang="en-US" dirty="0"/>
              <a:t>with no free float</a:t>
            </a:r>
          </a:p>
          <a:p>
            <a:r>
              <a:rPr lang="en-US" dirty="0" smtClean="0"/>
              <a:t>Activities </a:t>
            </a:r>
            <a:r>
              <a:rPr lang="en-US" dirty="0"/>
              <a:t>with less than a specified float</a:t>
            </a:r>
          </a:p>
          <a:p>
            <a:r>
              <a:rPr lang="en-US" dirty="0" smtClean="0"/>
              <a:t>High </a:t>
            </a:r>
            <a:r>
              <a:rPr lang="en-US" dirty="0"/>
              <a:t>risk activities</a:t>
            </a:r>
          </a:p>
          <a:p>
            <a:r>
              <a:rPr lang="en-US" dirty="0" smtClean="0"/>
              <a:t>Activities </a:t>
            </a:r>
            <a:r>
              <a:rPr lang="en-US" dirty="0"/>
              <a:t>using critical resources</a:t>
            </a:r>
          </a:p>
        </p:txBody>
      </p:sp>
    </p:spTree>
    <p:extLst>
      <p:ext uri="{BB962C8B-B14F-4D97-AF65-F5344CB8AC3E}">
        <p14:creationId xmlns:p14="http://schemas.microsoft.com/office/powerpoint/2010/main" val="82361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Getting the project back to target</a:t>
            </a:r>
            <a:endParaRPr lang="en-US" dirty="0"/>
          </a:p>
        </p:txBody>
      </p:sp>
      <p:sp>
        <p:nvSpPr>
          <p:cNvPr id="3" name="Content Placeholder 2"/>
          <p:cNvSpPr>
            <a:spLocks noGrp="1"/>
          </p:cNvSpPr>
          <p:nvPr>
            <p:ph idx="1"/>
          </p:nvPr>
        </p:nvSpPr>
        <p:spPr/>
        <p:txBody>
          <a:bodyPr/>
          <a:lstStyle/>
          <a:p>
            <a:r>
              <a:rPr lang="en-US" dirty="0" smtClean="0"/>
              <a:t>Strategies</a:t>
            </a:r>
            <a:endParaRPr lang="en-US" dirty="0"/>
          </a:p>
          <a:p>
            <a:pPr lvl="1"/>
            <a:r>
              <a:rPr lang="en-US" dirty="0" smtClean="0"/>
              <a:t>Shortening </a:t>
            </a:r>
            <a:r>
              <a:rPr lang="en-US" dirty="0"/>
              <a:t>the critical path</a:t>
            </a:r>
          </a:p>
          <a:p>
            <a:pPr lvl="1"/>
            <a:r>
              <a:rPr lang="en-US" dirty="0" smtClean="0"/>
              <a:t>Altering </a:t>
            </a:r>
            <a:r>
              <a:rPr lang="en-US" dirty="0"/>
              <a:t>the activity precedence </a:t>
            </a:r>
            <a:r>
              <a:rPr lang="en-US" dirty="0" smtClean="0"/>
              <a:t>requirements</a:t>
            </a:r>
          </a:p>
          <a:p>
            <a:r>
              <a:rPr lang="en-US" b="1" dirty="0"/>
              <a:t>Shorten critical </a:t>
            </a:r>
            <a:r>
              <a:rPr lang="en-US" b="1" dirty="0" smtClean="0"/>
              <a:t>path</a:t>
            </a:r>
          </a:p>
          <a:p>
            <a:pPr lvl="1"/>
            <a:r>
              <a:rPr lang="en-US" dirty="0" smtClean="0"/>
              <a:t>Increased required resources</a:t>
            </a:r>
          </a:p>
          <a:p>
            <a:pPr lvl="1"/>
            <a:r>
              <a:rPr lang="en-US" dirty="0" smtClean="0"/>
              <a:t>Make available resources, work overtime to meet the requirement</a:t>
            </a:r>
          </a:p>
          <a:p>
            <a:pPr lvl="1"/>
            <a:r>
              <a:rPr lang="en-US" dirty="0" smtClean="0"/>
              <a:t>Ensure more efficient resources (specialists and experts) </a:t>
            </a:r>
          </a:p>
          <a:p>
            <a:r>
              <a:rPr lang="en-US" b="1" dirty="0" smtClean="0"/>
              <a:t>Reconsider precedence requirements</a:t>
            </a:r>
          </a:p>
          <a:p>
            <a:pPr lvl="1"/>
            <a:r>
              <a:rPr lang="en-US" dirty="0" smtClean="0"/>
              <a:t>Consider possibility of parallel activities</a:t>
            </a:r>
          </a:p>
          <a:p>
            <a:pPr lvl="1"/>
            <a:r>
              <a:rPr lang="en-US" dirty="0" smtClean="0"/>
              <a:t>Consider training outside business hours</a:t>
            </a:r>
          </a:p>
          <a:p>
            <a:pPr lvl="1"/>
            <a:endParaRPr lang="en-US" dirty="0" smtClean="0"/>
          </a:p>
          <a:p>
            <a:pPr lvl="1"/>
            <a:endParaRPr lang="en-US" dirty="0"/>
          </a:p>
        </p:txBody>
      </p:sp>
    </p:spTree>
    <p:extLst>
      <p:ext uri="{BB962C8B-B14F-4D97-AF65-F5344CB8AC3E}">
        <p14:creationId xmlns:p14="http://schemas.microsoft.com/office/powerpoint/2010/main" val="640778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Control</a:t>
            </a:r>
            <a:endParaRPr lang="en-US" dirty="0"/>
          </a:p>
        </p:txBody>
      </p:sp>
      <p:sp>
        <p:nvSpPr>
          <p:cNvPr id="3" name="Content Placeholder 2"/>
          <p:cNvSpPr>
            <a:spLocks noGrp="1"/>
          </p:cNvSpPr>
          <p:nvPr>
            <p:ph idx="1"/>
          </p:nvPr>
        </p:nvSpPr>
        <p:spPr/>
        <p:txBody>
          <a:bodyPr>
            <a:normAutofit fontScale="92500" lnSpcReduction="10000"/>
          </a:bodyPr>
          <a:lstStyle/>
          <a:p>
            <a:r>
              <a:rPr lang="en-US" dirty="0"/>
              <a:t>Change control is a methodology used to manage any change requests that </a:t>
            </a:r>
            <a:r>
              <a:rPr lang="en-US" dirty="0" smtClean="0"/>
              <a:t>impacts </a:t>
            </a:r>
            <a:r>
              <a:rPr lang="en-US" dirty="0"/>
              <a:t>the </a:t>
            </a:r>
            <a:r>
              <a:rPr lang="en-US" dirty="0" smtClean="0"/>
              <a:t>your </a:t>
            </a:r>
            <a:r>
              <a:rPr lang="en-US" dirty="0"/>
              <a:t>project. </a:t>
            </a:r>
            <a:endParaRPr lang="en-US" dirty="0" smtClean="0"/>
          </a:p>
          <a:p>
            <a:r>
              <a:rPr lang="en-US" dirty="0"/>
              <a:t>The change control process in project management ensures that each change proposed during a project is adequately defined, reviewed and approved before implementation. </a:t>
            </a:r>
            <a:endParaRPr lang="en-US" dirty="0" smtClean="0"/>
          </a:p>
          <a:p>
            <a:r>
              <a:rPr lang="en-US" dirty="0" smtClean="0"/>
              <a:t>The </a:t>
            </a:r>
            <a:r>
              <a:rPr lang="en-US" dirty="0"/>
              <a:t>change control process helps avoid unnecessary changes that might disrupt services and also ensures the efficient use of resources</a:t>
            </a:r>
            <a:r>
              <a:rPr lang="en-US" dirty="0" smtClean="0"/>
              <a:t>.</a:t>
            </a:r>
          </a:p>
          <a:p>
            <a:r>
              <a:rPr lang="en-US" dirty="0"/>
              <a:t>That includes evaluating the request and then approving, rejected or deferring it.</a:t>
            </a:r>
          </a:p>
          <a:p>
            <a:r>
              <a:rPr lang="en-US" dirty="0" smtClean="0"/>
              <a:t>Scientific techniques to control software changes is called Software Configuration Management (SCM)</a:t>
            </a:r>
          </a:p>
          <a:p>
            <a:r>
              <a:rPr lang="en-US" dirty="0"/>
              <a:t>Change control</a:t>
            </a:r>
          </a:p>
          <a:p>
            <a:pPr lvl="1"/>
            <a:r>
              <a:rPr lang="en-US" dirty="0" smtClean="0"/>
              <a:t>Set </a:t>
            </a:r>
            <a:r>
              <a:rPr lang="en-US" dirty="0"/>
              <a:t>of procedures to ensure that changes made only after a consideration of the full impacts.</a:t>
            </a:r>
          </a:p>
          <a:p>
            <a:r>
              <a:rPr lang="en-US" dirty="0" smtClean="0"/>
              <a:t>Configuration </a:t>
            </a:r>
            <a:r>
              <a:rPr lang="en-US" dirty="0"/>
              <a:t>management</a:t>
            </a:r>
          </a:p>
          <a:p>
            <a:pPr lvl="1"/>
            <a:r>
              <a:rPr lang="en-US" dirty="0" smtClean="0"/>
              <a:t>Version </a:t>
            </a:r>
            <a:r>
              <a:rPr lang="en-US" dirty="0"/>
              <a:t>control to ensure that all changes are properly recorded and managed – and so that knock-on effects on other projects can be identified</a:t>
            </a:r>
            <a:r>
              <a:rPr lang="en-US" dirty="0" smtClean="0"/>
              <a:t>.</a:t>
            </a:r>
          </a:p>
        </p:txBody>
      </p:sp>
    </p:spTree>
    <p:extLst>
      <p:ext uri="{BB962C8B-B14F-4D97-AF65-F5344CB8AC3E}">
        <p14:creationId xmlns:p14="http://schemas.microsoft.com/office/powerpoint/2010/main" val="284961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Change</a:t>
            </a:r>
            <a:endParaRPr lang="en-US" dirty="0"/>
          </a:p>
        </p:txBody>
      </p:sp>
      <p:sp>
        <p:nvSpPr>
          <p:cNvPr id="3" name="Content Placeholder 2"/>
          <p:cNvSpPr>
            <a:spLocks noGrp="1"/>
          </p:cNvSpPr>
          <p:nvPr>
            <p:ph idx="1"/>
          </p:nvPr>
        </p:nvSpPr>
        <p:spPr/>
        <p:txBody>
          <a:bodyPr/>
          <a:lstStyle/>
          <a:p>
            <a:r>
              <a:rPr lang="en-US" dirty="0" smtClean="0"/>
              <a:t>Changes in business strategy</a:t>
            </a:r>
          </a:p>
          <a:p>
            <a:r>
              <a:rPr lang="en-US" dirty="0" smtClean="0"/>
              <a:t>New customer needs due to market driving forces</a:t>
            </a:r>
          </a:p>
          <a:p>
            <a:r>
              <a:rPr lang="en-US" dirty="0" smtClean="0"/>
              <a:t>Reorganization of the business</a:t>
            </a:r>
          </a:p>
          <a:p>
            <a:r>
              <a:rPr lang="en-US" dirty="0" smtClean="0"/>
              <a:t>Budgeting or scheduling constraints</a:t>
            </a:r>
          </a:p>
          <a:p>
            <a:r>
              <a:rPr lang="en-US" dirty="0" smtClean="0"/>
              <a:t>New regulations imposed by the Government</a:t>
            </a:r>
          </a:p>
          <a:p>
            <a:r>
              <a:rPr lang="en-US" dirty="0" smtClean="0"/>
              <a:t>Changes in Technology</a:t>
            </a:r>
          </a:p>
          <a:p>
            <a:pPr marL="0" indent="0">
              <a:buNone/>
            </a:pPr>
            <a:endParaRPr lang="en-US" dirty="0"/>
          </a:p>
        </p:txBody>
      </p:sp>
    </p:spTree>
    <p:extLst>
      <p:ext uri="{BB962C8B-B14F-4D97-AF65-F5344CB8AC3E}">
        <p14:creationId xmlns:p14="http://schemas.microsoft.com/office/powerpoint/2010/main" val="287480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3" name="Content Placeholder 2"/>
          <p:cNvSpPr>
            <a:spLocks noGrp="1"/>
          </p:cNvSpPr>
          <p:nvPr>
            <p:ph idx="1"/>
          </p:nvPr>
        </p:nvSpPr>
        <p:spPr/>
        <p:txBody>
          <a:bodyPr/>
          <a:lstStyle/>
          <a:p>
            <a:r>
              <a:rPr lang="en-US" dirty="0"/>
              <a:t>Change control contains five stages:</a:t>
            </a:r>
          </a:p>
          <a:p>
            <a:pPr lvl="1"/>
            <a:r>
              <a:rPr lang="en-US" dirty="0"/>
              <a:t>Proposing a Change</a:t>
            </a:r>
          </a:p>
          <a:p>
            <a:pPr lvl="1"/>
            <a:r>
              <a:rPr lang="en-US" dirty="0"/>
              <a:t>Summary of Impact</a:t>
            </a:r>
          </a:p>
          <a:p>
            <a:pPr lvl="1"/>
            <a:r>
              <a:rPr lang="en-US" dirty="0"/>
              <a:t>Decision</a:t>
            </a:r>
          </a:p>
          <a:p>
            <a:pPr lvl="1"/>
            <a:r>
              <a:rPr lang="en-US" dirty="0"/>
              <a:t>Implementing a Change</a:t>
            </a:r>
          </a:p>
          <a:p>
            <a:pPr lvl="1"/>
            <a:r>
              <a:rPr lang="en-US" dirty="0"/>
              <a:t>Closing a </a:t>
            </a:r>
            <a:r>
              <a:rPr lang="en-US" dirty="0" smtClean="0"/>
              <a:t>Change</a:t>
            </a:r>
          </a:p>
          <a:p>
            <a:r>
              <a:rPr lang="en-US" dirty="0"/>
              <a:t>There are two documents used during the process:</a:t>
            </a:r>
          </a:p>
          <a:p>
            <a:pPr lvl="1"/>
            <a:r>
              <a:rPr lang="en-US" b="1" dirty="0"/>
              <a:t>Change Log:</a:t>
            </a:r>
            <a:r>
              <a:rPr lang="en-US" dirty="0"/>
              <a:t> used to provide a record of all changes requested and decisions made</a:t>
            </a:r>
          </a:p>
          <a:p>
            <a:pPr lvl="1"/>
            <a:r>
              <a:rPr lang="en-US" b="1" dirty="0"/>
              <a:t>Change Request Form:</a:t>
            </a:r>
            <a:r>
              <a:rPr lang="en-US" dirty="0"/>
              <a:t> used to document details of the change, including the business case</a:t>
            </a:r>
          </a:p>
          <a:p>
            <a:endParaRPr lang="en-US" dirty="0"/>
          </a:p>
          <a:p>
            <a:endParaRPr lang="en-US" dirty="0"/>
          </a:p>
        </p:txBody>
      </p:sp>
      <p:pic>
        <p:nvPicPr>
          <p:cNvPr id="9218" name="Picture 2" descr="http://img.brainkart.com/extra/7NPwTq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292" y="476404"/>
            <a:ext cx="5140427" cy="342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548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3" name="Content Placeholder 2"/>
          <p:cNvSpPr>
            <a:spLocks noGrp="1"/>
          </p:cNvSpPr>
          <p:nvPr>
            <p:ph idx="1"/>
          </p:nvPr>
        </p:nvSpPr>
        <p:spPr/>
        <p:txBody>
          <a:bodyPr>
            <a:normAutofit lnSpcReduction="10000"/>
          </a:bodyPr>
          <a:lstStyle/>
          <a:p>
            <a:r>
              <a:rPr lang="en-US" dirty="0" smtClean="0"/>
              <a:t>Proposing </a:t>
            </a:r>
            <a:r>
              <a:rPr lang="en-US" dirty="0"/>
              <a:t>a Change</a:t>
            </a:r>
          </a:p>
          <a:p>
            <a:pPr lvl="1"/>
            <a:r>
              <a:rPr lang="en-US" dirty="0"/>
              <a:t>This process gives the ability for anyone in the project team (including the customer) to suggest a change to the project. The proposal must include a description of the change and expected benefits or other reason for the change. The change is presented using the Change Request Form and added to the Change Log for the project.</a:t>
            </a:r>
          </a:p>
          <a:p>
            <a:r>
              <a:rPr lang="en-US" dirty="0" smtClean="0"/>
              <a:t>Summary </a:t>
            </a:r>
            <a:r>
              <a:rPr lang="en-US" dirty="0"/>
              <a:t>of Impact</a:t>
            </a:r>
          </a:p>
          <a:p>
            <a:pPr lvl="1"/>
            <a:r>
              <a:rPr lang="en-US" dirty="0"/>
              <a:t>This process is carried out by the project manager, who will consider the overall effect on the project, covering the following items:</a:t>
            </a:r>
          </a:p>
          <a:p>
            <a:pPr lvl="2"/>
            <a:r>
              <a:rPr lang="en-US" dirty="0"/>
              <a:t>Quantifiable cost savings and benefits</a:t>
            </a:r>
          </a:p>
          <a:p>
            <a:pPr lvl="2"/>
            <a:r>
              <a:rPr lang="en-US" dirty="0"/>
              <a:t>Legal, regulatory or other unquantifiable reason for change</a:t>
            </a:r>
          </a:p>
          <a:p>
            <a:pPr lvl="2"/>
            <a:r>
              <a:rPr lang="en-US" dirty="0"/>
              <a:t>Estimated cost of the change</a:t>
            </a:r>
          </a:p>
          <a:p>
            <a:pPr lvl="2"/>
            <a:r>
              <a:rPr lang="en-US" dirty="0"/>
              <a:t>Impact on timescales</a:t>
            </a:r>
          </a:p>
          <a:p>
            <a:pPr lvl="2"/>
            <a:r>
              <a:rPr lang="en-US" dirty="0"/>
              <a:t>Extra resources needed</a:t>
            </a:r>
          </a:p>
          <a:p>
            <a:pPr lvl="2"/>
            <a:r>
              <a:rPr lang="en-US" dirty="0"/>
              <a:t>Impact on other projects and business activities</a:t>
            </a:r>
          </a:p>
          <a:p>
            <a:pPr lvl="2"/>
            <a:r>
              <a:rPr lang="en-US" dirty="0"/>
              <a:t>New risks and </a:t>
            </a:r>
            <a:r>
              <a:rPr lang="en-US" dirty="0" smtClean="0"/>
              <a:t>issues</a:t>
            </a:r>
          </a:p>
          <a:p>
            <a:pPr lvl="1"/>
            <a:r>
              <a:rPr lang="en-US" dirty="0"/>
              <a:t>After this assessment, the project manager recommends whether to carry out the change</a:t>
            </a:r>
            <a:r>
              <a:rPr lang="en-US" dirty="0" smtClean="0"/>
              <a:t>.</a:t>
            </a:r>
            <a:endParaRPr lang="en-US" dirty="0"/>
          </a:p>
        </p:txBody>
      </p:sp>
    </p:spTree>
    <p:extLst>
      <p:ext uri="{BB962C8B-B14F-4D97-AF65-F5344CB8AC3E}">
        <p14:creationId xmlns:p14="http://schemas.microsoft.com/office/powerpoint/2010/main" val="2610958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3" name="Content Placeholder 2"/>
          <p:cNvSpPr>
            <a:spLocks noGrp="1"/>
          </p:cNvSpPr>
          <p:nvPr>
            <p:ph idx="1"/>
          </p:nvPr>
        </p:nvSpPr>
        <p:spPr/>
        <p:txBody>
          <a:bodyPr>
            <a:normAutofit lnSpcReduction="10000"/>
          </a:bodyPr>
          <a:lstStyle/>
          <a:p>
            <a:r>
              <a:rPr lang="en-US" dirty="0" smtClean="0"/>
              <a:t>Decision</a:t>
            </a:r>
          </a:p>
          <a:p>
            <a:pPr lvl="1"/>
            <a:r>
              <a:rPr lang="en-US" dirty="0" smtClean="0"/>
              <a:t>This </a:t>
            </a:r>
            <a:r>
              <a:rPr lang="en-US" dirty="0"/>
              <a:t>process involves a review of the change request by an approved authority who will consider all the information provided by the project manager and person making the request. The decision will usually be:</a:t>
            </a:r>
          </a:p>
          <a:p>
            <a:pPr lvl="2"/>
            <a:r>
              <a:rPr lang="en-US" dirty="0"/>
              <a:t>Accept</a:t>
            </a:r>
          </a:p>
          <a:p>
            <a:pPr lvl="2"/>
            <a:r>
              <a:rPr lang="en-US" dirty="0"/>
              <a:t>Accept with comments and special conditions</a:t>
            </a:r>
          </a:p>
          <a:p>
            <a:pPr lvl="2"/>
            <a:r>
              <a:rPr lang="en-US" dirty="0"/>
              <a:t>Reject</a:t>
            </a:r>
          </a:p>
          <a:p>
            <a:pPr lvl="2"/>
            <a:r>
              <a:rPr lang="en-US" dirty="0"/>
              <a:t>Defer (change is not approved, but is left for consideration later</a:t>
            </a:r>
            <a:r>
              <a:rPr lang="en-US" dirty="0" smtClean="0"/>
              <a:t>)</a:t>
            </a:r>
          </a:p>
          <a:p>
            <a:r>
              <a:rPr lang="en-US" dirty="0"/>
              <a:t>Implementing a Change</a:t>
            </a:r>
          </a:p>
          <a:p>
            <a:pPr lvl="1"/>
            <a:r>
              <a:rPr lang="en-US" dirty="0"/>
              <a:t>If the change is approved it is planned, scheduled and executed at a time agreed with the stakeholders.</a:t>
            </a:r>
          </a:p>
          <a:p>
            <a:pPr lvl="1"/>
            <a:r>
              <a:rPr lang="en-US" dirty="0"/>
              <a:t>As part of the planning, a regression test plan is needed in case the change needs to be backed out.</a:t>
            </a:r>
          </a:p>
          <a:p>
            <a:pPr lvl="1"/>
            <a:r>
              <a:rPr lang="en-US" dirty="0"/>
              <a:t>After implementation, it is usual to carry out a post-implementation review.</a:t>
            </a:r>
          </a:p>
          <a:p>
            <a:r>
              <a:rPr lang="en-US" dirty="0" smtClean="0"/>
              <a:t>Closing </a:t>
            </a:r>
            <a:r>
              <a:rPr lang="en-US" dirty="0"/>
              <a:t>a Change</a:t>
            </a:r>
          </a:p>
          <a:p>
            <a:pPr lvl="1"/>
            <a:r>
              <a:rPr lang="en-US" dirty="0"/>
              <a:t>Once implemented, the requester checks and agrees on the change, and it is closed in the Change Log by the project manager</a:t>
            </a:r>
            <a:r>
              <a:rPr lang="en-US" dirty="0" smtClean="0"/>
              <a:t>.</a:t>
            </a:r>
            <a:endParaRPr lang="en-US" dirty="0"/>
          </a:p>
        </p:txBody>
      </p:sp>
    </p:spTree>
    <p:extLst>
      <p:ext uri="{BB962C8B-B14F-4D97-AF65-F5344CB8AC3E}">
        <p14:creationId xmlns:p14="http://schemas.microsoft.com/office/powerpoint/2010/main" val="2071439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Managing contracts</a:t>
            </a:r>
          </a:p>
        </p:txBody>
      </p:sp>
      <p:sp>
        <p:nvSpPr>
          <p:cNvPr id="3" name="Content Placeholder 2"/>
          <p:cNvSpPr>
            <a:spLocks noGrp="1"/>
          </p:cNvSpPr>
          <p:nvPr>
            <p:ph idx="1"/>
          </p:nvPr>
        </p:nvSpPr>
        <p:spPr/>
        <p:txBody>
          <a:bodyPr/>
          <a:lstStyle/>
          <a:p>
            <a:r>
              <a:rPr lang="en-US" dirty="0"/>
              <a:t>Contract administration is the management of </a:t>
            </a:r>
            <a:r>
              <a:rPr lang="en-US" u="sng" dirty="0"/>
              <a:t>contracts</a:t>
            </a:r>
            <a:r>
              <a:rPr lang="en-US" dirty="0"/>
              <a:t> made with customers, vendors, partners, or employees</a:t>
            </a:r>
            <a:r>
              <a:rPr lang="en-US" dirty="0" smtClean="0"/>
              <a:t>.</a:t>
            </a:r>
          </a:p>
          <a:p>
            <a:r>
              <a:rPr lang="en-US" dirty="0" smtClean="0"/>
              <a:t>The </a:t>
            </a:r>
            <a:r>
              <a:rPr lang="en-US" dirty="0"/>
              <a:t>personnel involved in Contract Administration required to negotiate, support and manage effective </a:t>
            </a:r>
            <a:r>
              <a:rPr lang="en-US" dirty="0" smtClean="0"/>
              <a:t>contracts that </a:t>
            </a:r>
            <a:r>
              <a:rPr lang="en-US" dirty="0"/>
              <a:t>are expensive to train and retain. </a:t>
            </a:r>
            <a:endParaRPr lang="en-US" dirty="0" smtClean="0"/>
          </a:p>
          <a:p>
            <a:r>
              <a:rPr lang="en-US" dirty="0" smtClean="0"/>
              <a:t>Contract </a:t>
            </a:r>
            <a:r>
              <a:rPr lang="en-US" dirty="0"/>
              <a:t>management includes negotiating the terms and conditions in contracts and ensuring compliance with the terms and conditions, as well as documenting and agreeing on any changes or amendments that may arise during its implementation or execution. </a:t>
            </a:r>
            <a:endParaRPr lang="en-US" dirty="0" smtClean="0"/>
          </a:p>
          <a:p>
            <a:r>
              <a:rPr lang="en-US" dirty="0" smtClean="0"/>
              <a:t>It </a:t>
            </a:r>
            <a:r>
              <a:rPr lang="en-US" dirty="0"/>
              <a:t>can be summarized as the process of systematically and efficiently managing contract creation, execution, and analysis for the purpose of maximizing financial and operational performance and minimizing risk.</a:t>
            </a:r>
          </a:p>
        </p:txBody>
      </p:sp>
    </p:spTree>
    <p:extLst>
      <p:ext uri="{BB962C8B-B14F-4D97-AF65-F5344CB8AC3E}">
        <p14:creationId xmlns:p14="http://schemas.microsoft.com/office/powerpoint/2010/main" val="396480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Framework</a:t>
            </a:r>
            <a:endParaRPr lang="en-US" dirty="0"/>
          </a:p>
        </p:txBody>
      </p:sp>
      <p:sp>
        <p:nvSpPr>
          <p:cNvPr id="3" name="Content Placeholder 2"/>
          <p:cNvSpPr>
            <a:spLocks noGrp="1"/>
          </p:cNvSpPr>
          <p:nvPr>
            <p:ph idx="1"/>
          </p:nvPr>
        </p:nvSpPr>
        <p:spPr/>
        <p:txBody>
          <a:bodyPr/>
          <a:lstStyle/>
          <a:p>
            <a:pPr marL="0" indent="0">
              <a:buNone/>
            </a:pPr>
            <a:r>
              <a:rPr lang="en-US" dirty="0" smtClean="0"/>
              <a:t>Project Framework consists of</a:t>
            </a:r>
          </a:p>
          <a:p>
            <a:pPr marL="457200" indent="-457200">
              <a:buFont typeface="+mj-lt"/>
              <a:buAutoNum type="arabicPeriod"/>
            </a:pPr>
            <a:r>
              <a:rPr lang="en-US" dirty="0" smtClean="0"/>
              <a:t>Understanding the Project Control Cycle</a:t>
            </a:r>
          </a:p>
          <a:p>
            <a:pPr marL="457200" indent="-457200">
              <a:buFont typeface="+mj-lt"/>
              <a:buAutoNum type="arabicPeriod"/>
            </a:pPr>
            <a:r>
              <a:rPr lang="en-US" dirty="0" smtClean="0"/>
              <a:t>Establishing the Project structure</a:t>
            </a:r>
          </a:p>
          <a:p>
            <a:pPr marL="0" indent="0">
              <a:buNone/>
            </a:pPr>
            <a:endParaRPr lang="en-US" dirty="0"/>
          </a:p>
        </p:txBody>
      </p:sp>
    </p:spTree>
    <p:extLst>
      <p:ext uri="{BB962C8B-B14F-4D97-AF65-F5344CB8AC3E}">
        <p14:creationId xmlns:p14="http://schemas.microsoft.com/office/powerpoint/2010/main" val="424773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contract</a:t>
            </a:r>
            <a:endParaRPr lang="en-US" dirty="0"/>
          </a:p>
        </p:txBody>
      </p:sp>
      <p:sp>
        <p:nvSpPr>
          <p:cNvPr id="3" name="Content Placeholder 2"/>
          <p:cNvSpPr>
            <a:spLocks noGrp="1"/>
          </p:cNvSpPr>
          <p:nvPr>
            <p:ph idx="1"/>
          </p:nvPr>
        </p:nvSpPr>
        <p:spPr/>
        <p:txBody>
          <a:bodyPr/>
          <a:lstStyle/>
          <a:p>
            <a:r>
              <a:rPr lang="en-US" dirty="0" smtClean="0"/>
              <a:t>Fixed Price</a:t>
            </a:r>
          </a:p>
          <a:p>
            <a:r>
              <a:rPr lang="en-US" dirty="0" smtClean="0"/>
              <a:t>Time &amp; material</a:t>
            </a:r>
          </a:p>
          <a:p>
            <a:r>
              <a:rPr lang="en-US" dirty="0" smtClean="0"/>
              <a:t>Fixed price per delivered unit</a:t>
            </a:r>
            <a:endParaRPr lang="en-US" dirty="0"/>
          </a:p>
        </p:txBody>
      </p:sp>
    </p:spTree>
    <p:extLst>
      <p:ext uri="{BB962C8B-B14F-4D97-AF65-F5344CB8AC3E}">
        <p14:creationId xmlns:p14="http://schemas.microsoft.com/office/powerpoint/2010/main" val="1737899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Price Contracts</a:t>
            </a:r>
            <a:endParaRPr lang="en-US" dirty="0"/>
          </a:p>
        </p:txBody>
      </p:sp>
      <p:sp>
        <p:nvSpPr>
          <p:cNvPr id="3" name="Content Placeholder 2"/>
          <p:cNvSpPr>
            <a:spLocks noGrp="1"/>
          </p:cNvSpPr>
          <p:nvPr>
            <p:ph idx="1"/>
          </p:nvPr>
        </p:nvSpPr>
        <p:spPr/>
        <p:txBody>
          <a:bodyPr>
            <a:normAutofit/>
          </a:bodyPr>
          <a:lstStyle/>
          <a:p>
            <a:r>
              <a:rPr lang="en-US" dirty="0" smtClean="0"/>
              <a:t>Supplier must execute all the commitments as described in the contract for a specific amount of money as decided in the contract.</a:t>
            </a:r>
          </a:p>
          <a:p>
            <a:r>
              <a:rPr lang="en-US" dirty="0" smtClean="0"/>
              <a:t>The price is fixed and cannot be altered unless the contract is renegotiated.</a:t>
            </a:r>
          </a:p>
          <a:p>
            <a:r>
              <a:rPr lang="en-US" dirty="0"/>
              <a:t>Advantage:</a:t>
            </a:r>
          </a:p>
          <a:p>
            <a:pPr lvl="1"/>
            <a:r>
              <a:rPr lang="en-US" dirty="0" smtClean="0"/>
              <a:t>Customer </a:t>
            </a:r>
            <a:r>
              <a:rPr lang="en-US" dirty="0"/>
              <a:t>understanding</a:t>
            </a:r>
          </a:p>
          <a:p>
            <a:pPr lvl="1"/>
            <a:r>
              <a:rPr lang="en-US" dirty="0" smtClean="0"/>
              <a:t>Known income/expenditure</a:t>
            </a:r>
            <a:endParaRPr lang="en-US" dirty="0"/>
          </a:p>
          <a:p>
            <a:pPr lvl="1"/>
            <a:r>
              <a:rPr lang="en-US" dirty="0" smtClean="0"/>
              <a:t>Supplier </a:t>
            </a:r>
            <a:r>
              <a:rPr lang="en-US" dirty="0"/>
              <a:t>efficiency </a:t>
            </a:r>
            <a:endParaRPr lang="en-US" dirty="0" smtClean="0"/>
          </a:p>
          <a:p>
            <a:r>
              <a:rPr lang="en-US" dirty="0" smtClean="0"/>
              <a:t>Disadvantages</a:t>
            </a:r>
          </a:p>
          <a:p>
            <a:pPr lvl="1"/>
            <a:r>
              <a:rPr lang="en-US" dirty="0" smtClean="0"/>
              <a:t>Difficulties in changes to environment</a:t>
            </a:r>
          </a:p>
          <a:p>
            <a:pPr lvl="1"/>
            <a:r>
              <a:rPr lang="en-US" dirty="0" smtClean="0"/>
              <a:t>Risk absorption</a:t>
            </a:r>
          </a:p>
          <a:p>
            <a:pPr lvl="1"/>
            <a:r>
              <a:rPr lang="en-US" dirty="0" smtClean="0"/>
              <a:t> Threat to quality</a:t>
            </a:r>
          </a:p>
          <a:p>
            <a:endParaRPr lang="en-US" dirty="0" smtClean="0"/>
          </a:p>
          <a:p>
            <a:endParaRPr lang="en-US" dirty="0" smtClean="0"/>
          </a:p>
          <a:p>
            <a:endParaRPr lang="en-US" dirty="0"/>
          </a:p>
        </p:txBody>
      </p:sp>
    </p:spTree>
    <p:extLst>
      <p:ext uri="{BB962C8B-B14F-4D97-AF65-F5344CB8AC3E}">
        <p14:creationId xmlns:p14="http://schemas.microsoft.com/office/powerpoint/2010/main" val="242256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and Material Contract</a:t>
            </a:r>
            <a:endParaRPr lang="en-US" dirty="0"/>
          </a:p>
        </p:txBody>
      </p:sp>
      <p:sp>
        <p:nvSpPr>
          <p:cNvPr id="3" name="Content Placeholder 2"/>
          <p:cNvSpPr>
            <a:spLocks noGrp="1"/>
          </p:cNvSpPr>
          <p:nvPr>
            <p:ph idx="1"/>
          </p:nvPr>
        </p:nvSpPr>
        <p:spPr/>
        <p:txBody>
          <a:bodyPr/>
          <a:lstStyle/>
          <a:p>
            <a:r>
              <a:rPr lang="en-US" dirty="0" smtClean="0"/>
              <a:t>Supplier will charge at a fixed rate per unit of effort</a:t>
            </a:r>
          </a:p>
          <a:p>
            <a:pPr lvl="1"/>
            <a:r>
              <a:rPr lang="en-US" dirty="0" smtClean="0"/>
              <a:t>E.g. different rates for man programmer hours, man-analyst hours etc. all already fixed</a:t>
            </a:r>
          </a:p>
          <a:p>
            <a:r>
              <a:rPr lang="en-US" dirty="0" smtClean="0"/>
              <a:t>Supplier and the acquirer will guess estimate the efforts and the time required at various levels to complete the project. These are only estimates to plan resources and activities and not the basis for final payment.</a:t>
            </a:r>
          </a:p>
          <a:p>
            <a:r>
              <a:rPr lang="en-US" dirty="0" smtClean="0"/>
              <a:t> Advantages</a:t>
            </a:r>
          </a:p>
          <a:p>
            <a:pPr lvl="1"/>
            <a:r>
              <a:rPr lang="en-US" dirty="0"/>
              <a:t>Ease of changing </a:t>
            </a:r>
            <a:r>
              <a:rPr lang="en-US" dirty="0" smtClean="0"/>
              <a:t>requirements</a:t>
            </a:r>
          </a:p>
          <a:p>
            <a:pPr lvl="1"/>
            <a:r>
              <a:rPr lang="en-US" dirty="0"/>
              <a:t>Lack of price pressure</a:t>
            </a:r>
            <a:endParaRPr lang="en-US" dirty="0" smtClean="0"/>
          </a:p>
          <a:p>
            <a:r>
              <a:rPr lang="en-US" dirty="0" smtClean="0"/>
              <a:t>Disadvantages</a:t>
            </a:r>
          </a:p>
          <a:p>
            <a:pPr lvl="1"/>
            <a:r>
              <a:rPr lang="en-US" dirty="0"/>
              <a:t> </a:t>
            </a:r>
            <a:r>
              <a:rPr lang="en-US" dirty="0" smtClean="0"/>
              <a:t>No supplier role for cost effectiveness</a:t>
            </a:r>
          </a:p>
          <a:p>
            <a:pPr lvl="1"/>
            <a:r>
              <a:rPr lang="en-US" dirty="0"/>
              <a:t> Customer liability</a:t>
            </a:r>
            <a:endParaRPr lang="en-US" dirty="0"/>
          </a:p>
        </p:txBody>
      </p:sp>
    </p:spTree>
    <p:extLst>
      <p:ext uri="{BB962C8B-B14F-4D97-AF65-F5344CB8AC3E}">
        <p14:creationId xmlns:p14="http://schemas.microsoft.com/office/powerpoint/2010/main" val="637130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price per delivered </a:t>
            </a:r>
            <a:r>
              <a:rPr lang="en-US" dirty="0" smtClean="0"/>
              <a:t>unit</a:t>
            </a:r>
            <a:endParaRPr lang="en-US" dirty="0"/>
          </a:p>
        </p:txBody>
      </p:sp>
      <p:sp>
        <p:nvSpPr>
          <p:cNvPr id="3" name="Content Placeholder 2"/>
          <p:cNvSpPr>
            <a:spLocks noGrp="1"/>
          </p:cNvSpPr>
          <p:nvPr>
            <p:ph idx="1"/>
          </p:nvPr>
        </p:nvSpPr>
        <p:spPr/>
        <p:txBody>
          <a:bodyPr/>
          <a:lstStyle/>
          <a:p>
            <a:r>
              <a:rPr lang="en-US" dirty="0" smtClean="0"/>
              <a:t>Prices are fixed for design, coding, implementation and support based on function points.</a:t>
            </a:r>
          </a:p>
          <a:p>
            <a:r>
              <a:rPr lang="en-US" dirty="0" smtClean="0"/>
              <a:t>Advantages</a:t>
            </a:r>
          </a:p>
          <a:p>
            <a:pPr lvl="1"/>
            <a:r>
              <a:rPr lang="en-US" dirty="0" smtClean="0"/>
              <a:t>Customer clarity</a:t>
            </a:r>
          </a:p>
          <a:p>
            <a:pPr lvl="1"/>
            <a:r>
              <a:rPr lang="en-US" dirty="0" smtClean="0"/>
              <a:t>Competitive nature</a:t>
            </a:r>
          </a:p>
          <a:p>
            <a:pPr lvl="1"/>
            <a:r>
              <a:rPr lang="en-US" dirty="0" smtClean="0"/>
              <a:t>Changing requirements</a:t>
            </a:r>
          </a:p>
          <a:p>
            <a:pPr lvl="1"/>
            <a:r>
              <a:rPr lang="en-US" dirty="0" smtClean="0"/>
              <a:t>Supplier efficiency</a:t>
            </a:r>
          </a:p>
          <a:p>
            <a:pPr lvl="1"/>
            <a:r>
              <a:rPr lang="en-US" dirty="0" smtClean="0"/>
              <a:t>Flexibility</a:t>
            </a:r>
          </a:p>
          <a:p>
            <a:r>
              <a:rPr lang="en-US" dirty="0" smtClean="0"/>
              <a:t>Disadvantages</a:t>
            </a:r>
          </a:p>
          <a:p>
            <a:pPr lvl="1"/>
            <a:r>
              <a:rPr lang="en-US" dirty="0" smtClean="0"/>
              <a:t>Difficulty in measurements</a:t>
            </a:r>
          </a:p>
          <a:p>
            <a:pPr lvl="1"/>
            <a:r>
              <a:rPr lang="en-US" dirty="0" smtClean="0"/>
              <a:t>Changing requirements</a:t>
            </a:r>
          </a:p>
          <a:p>
            <a:endParaRPr lang="en-US" dirty="0" smtClean="0"/>
          </a:p>
          <a:p>
            <a:endParaRPr lang="en-US" dirty="0"/>
          </a:p>
        </p:txBody>
      </p:sp>
    </p:spTree>
    <p:extLst>
      <p:ext uri="{BB962C8B-B14F-4D97-AF65-F5344CB8AC3E}">
        <p14:creationId xmlns:p14="http://schemas.microsoft.com/office/powerpoint/2010/main" val="748803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Fixed price per delivered unit</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dirty="0"/>
          </a:p>
        </p:txBody>
      </p:sp>
      <p:pic>
        <p:nvPicPr>
          <p:cNvPr id="7" name="Picture 6"/>
          <p:cNvPicPr>
            <a:picLocks noChangeAspect="1"/>
          </p:cNvPicPr>
          <p:nvPr/>
        </p:nvPicPr>
        <p:blipFill>
          <a:blip r:embed="rId2"/>
          <a:stretch>
            <a:fillRect/>
          </a:stretch>
        </p:blipFill>
        <p:spPr>
          <a:xfrm>
            <a:off x="4800600" y="731520"/>
            <a:ext cx="6419850" cy="4543425"/>
          </a:xfrm>
          <a:prstGeom prst="rect">
            <a:avLst/>
          </a:prstGeom>
        </p:spPr>
      </p:pic>
    </p:spTree>
    <p:extLst>
      <p:ext uri="{BB962C8B-B14F-4D97-AF65-F5344CB8AC3E}">
        <p14:creationId xmlns:p14="http://schemas.microsoft.com/office/powerpoint/2010/main" val="2957485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Contract Management</a:t>
            </a:r>
            <a:endParaRPr lang="en-US" dirty="0"/>
          </a:p>
        </p:txBody>
      </p:sp>
      <p:sp>
        <p:nvSpPr>
          <p:cNvPr id="6" name="Content Placeholder 5"/>
          <p:cNvSpPr>
            <a:spLocks noGrp="1"/>
          </p:cNvSpPr>
          <p:nvPr>
            <p:ph idx="1"/>
          </p:nvPr>
        </p:nvSpPr>
        <p:spPr/>
        <p:txBody>
          <a:bodyPr>
            <a:normAutofit/>
          </a:bodyPr>
          <a:lstStyle/>
          <a:p>
            <a:r>
              <a:rPr lang="en-US" dirty="0" smtClean="0"/>
              <a:t>Responsibility</a:t>
            </a:r>
          </a:p>
          <a:p>
            <a:pPr lvl="1"/>
            <a:r>
              <a:rPr lang="en-US" dirty="0" smtClean="0"/>
              <a:t>Supplier</a:t>
            </a:r>
          </a:p>
          <a:p>
            <a:pPr lvl="2"/>
            <a:r>
              <a:rPr lang="en-US" dirty="0" smtClean="0"/>
              <a:t>Work execution</a:t>
            </a:r>
          </a:p>
          <a:p>
            <a:pPr lvl="1"/>
            <a:r>
              <a:rPr lang="en-US" dirty="0" smtClean="0"/>
              <a:t>Acquirer</a:t>
            </a:r>
          </a:p>
          <a:p>
            <a:pPr lvl="2"/>
            <a:r>
              <a:rPr lang="en-US" dirty="0" smtClean="0"/>
              <a:t>Managing and ensuring that the project is on right track</a:t>
            </a:r>
          </a:p>
          <a:p>
            <a:r>
              <a:rPr lang="en-US" dirty="0" smtClean="0"/>
              <a:t>Approvals</a:t>
            </a:r>
          </a:p>
          <a:p>
            <a:pPr lvl="1"/>
            <a:r>
              <a:rPr lang="en-US" dirty="0" smtClean="0"/>
              <a:t>Every milestone</a:t>
            </a:r>
          </a:p>
          <a:p>
            <a:r>
              <a:rPr lang="en-US" dirty="0" smtClean="0"/>
              <a:t>Change Control </a:t>
            </a:r>
          </a:p>
          <a:p>
            <a:pPr lvl="1"/>
            <a:r>
              <a:rPr lang="en-US" dirty="0" smtClean="0"/>
              <a:t>Use of SCM</a:t>
            </a:r>
          </a:p>
          <a:p>
            <a:r>
              <a:rPr lang="en-US" dirty="0" smtClean="0"/>
              <a:t>Sync of both parties</a:t>
            </a:r>
          </a:p>
          <a:p>
            <a:pPr lvl="1"/>
            <a:r>
              <a:rPr lang="en-US" dirty="0" smtClean="0"/>
              <a:t>Periodic meetings and signed minutes</a:t>
            </a:r>
          </a:p>
          <a:p>
            <a:pPr lvl="1"/>
            <a:r>
              <a:rPr lang="en-US" dirty="0" smtClean="0"/>
              <a:t>Periodic reports and acknowledgements </a:t>
            </a:r>
          </a:p>
          <a:p>
            <a:endParaRPr lang="en-US" dirty="0"/>
          </a:p>
        </p:txBody>
      </p:sp>
    </p:spTree>
    <p:extLst>
      <p:ext uri="{BB962C8B-B14F-4D97-AF65-F5344CB8AC3E}">
        <p14:creationId xmlns:p14="http://schemas.microsoft.com/office/powerpoint/2010/main" val="276487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Project</a:t>
            </a:r>
            <a:endParaRPr lang="en-US" dirty="0"/>
          </a:p>
        </p:txBody>
      </p:sp>
      <p:sp>
        <p:nvSpPr>
          <p:cNvPr id="3" name="Content Placeholder 2"/>
          <p:cNvSpPr>
            <a:spLocks noGrp="1"/>
          </p:cNvSpPr>
          <p:nvPr>
            <p:ph idx="1"/>
          </p:nvPr>
        </p:nvSpPr>
        <p:spPr/>
        <p:txBody>
          <a:bodyPr/>
          <a:lstStyle/>
          <a:p>
            <a:r>
              <a:rPr lang="en-US" dirty="0"/>
              <a:t>Microsoft </a:t>
            </a:r>
            <a:r>
              <a:rPr lang="en-US" b="1" dirty="0"/>
              <a:t>Project</a:t>
            </a:r>
            <a:r>
              <a:rPr lang="en-US" dirty="0"/>
              <a:t> (MSP) is a </a:t>
            </a:r>
            <a:r>
              <a:rPr lang="en-US" b="1" dirty="0"/>
              <a:t>project</a:t>
            </a:r>
            <a:r>
              <a:rPr lang="en-US" dirty="0"/>
              <a:t> management software made for </a:t>
            </a:r>
            <a:r>
              <a:rPr lang="en-US" b="1" dirty="0"/>
              <a:t>project</a:t>
            </a:r>
            <a:r>
              <a:rPr lang="en-US" dirty="0"/>
              <a:t> managers so they can control their projects. </a:t>
            </a:r>
            <a:endParaRPr lang="en-US" dirty="0" smtClean="0"/>
          </a:p>
          <a:p>
            <a:r>
              <a:rPr lang="en-US" dirty="0" smtClean="0"/>
              <a:t>Depending </a:t>
            </a:r>
            <a:r>
              <a:rPr lang="en-US" dirty="0"/>
              <a:t>on your plan, Microsoft </a:t>
            </a:r>
            <a:r>
              <a:rPr lang="en-US" b="1" dirty="0"/>
              <a:t>Project</a:t>
            </a:r>
            <a:r>
              <a:rPr lang="en-US" dirty="0"/>
              <a:t> lets you plan projects, assign tasks, manage resources, make reports and more.</a:t>
            </a:r>
            <a:endParaRPr lang="en-US" dirty="0"/>
          </a:p>
        </p:txBody>
      </p:sp>
    </p:spTree>
    <p:extLst>
      <p:ext uri="{BB962C8B-B14F-4D97-AF65-F5344CB8AC3E}">
        <p14:creationId xmlns:p14="http://schemas.microsoft.com/office/powerpoint/2010/main" val="1527887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Thank You!</a:t>
            </a:r>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5427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Control 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6157" y="82681"/>
            <a:ext cx="7628617" cy="6670816"/>
          </a:xfrm>
        </p:spPr>
      </p:pic>
      <p:sp>
        <p:nvSpPr>
          <p:cNvPr id="5" name="Text Placeholder 4"/>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7759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Project</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2050" name="Picture 2" descr="http://img.brainkart.com/extra/hSR9V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731519"/>
            <a:ext cx="7091029" cy="505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3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Project Tracking</a:t>
            </a:r>
            <a:endParaRPr lang="en-US" dirty="0"/>
          </a:p>
        </p:txBody>
      </p:sp>
      <p:sp>
        <p:nvSpPr>
          <p:cNvPr id="8" name="Content Placeholder 7"/>
          <p:cNvSpPr>
            <a:spLocks noGrp="1"/>
          </p:cNvSpPr>
          <p:nvPr>
            <p:ph idx="1"/>
          </p:nvPr>
        </p:nvSpPr>
        <p:spPr/>
        <p:txBody>
          <a:bodyPr/>
          <a:lstStyle/>
          <a:p>
            <a:r>
              <a:rPr lang="en-US" dirty="0" smtClean="0"/>
              <a:t>Collect Data</a:t>
            </a:r>
          </a:p>
          <a:p>
            <a:r>
              <a:rPr lang="en-US" dirty="0" smtClean="0"/>
              <a:t>Cross check its validity</a:t>
            </a:r>
          </a:p>
          <a:p>
            <a:r>
              <a:rPr lang="en-US" dirty="0" smtClean="0"/>
              <a:t>Update project plan</a:t>
            </a:r>
          </a:p>
          <a:p>
            <a:pPr lvl="1"/>
            <a:r>
              <a:rPr lang="en-US" dirty="0" smtClean="0"/>
              <a:t>If it involves time &amp; cost</a:t>
            </a:r>
            <a:endParaRPr lang="en-US" dirty="0"/>
          </a:p>
        </p:txBody>
      </p:sp>
    </p:spTree>
    <p:extLst>
      <p:ext uri="{BB962C8B-B14F-4D97-AF65-F5344CB8AC3E}">
        <p14:creationId xmlns:p14="http://schemas.microsoft.com/office/powerpoint/2010/main" val="199694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 Data – Reports </a:t>
            </a:r>
            <a:endParaRPr lang="en-US" dirty="0"/>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4526280" y="594359"/>
            <a:ext cx="7342563" cy="5394961"/>
          </a:xfrm>
          <a:prstGeom prst="rect">
            <a:avLst/>
          </a:prstGeom>
        </p:spPr>
      </p:pic>
    </p:spTree>
    <p:extLst>
      <p:ext uri="{BB962C8B-B14F-4D97-AF65-F5344CB8AC3E}">
        <p14:creationId xmlns:p14="http://schemas.microsoft.com/office/powerpoint/2010/main" val="264226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Collect Data – Reports </a:t>
            </a:r>
            <a:endParaRPr lang="en-US" dirty="0"/>
          </a:p>
        </p:txBody>
      </p:sp>
      <p:sp>
        <p:nvSpPr>
          <p:cNvPr id="6" name="Content Placeholder 5"/>
          <p:cNvSpPr>
            <a:spLocks noGrp="1"/>
          </p:cNvSpPr>
          <p:nvPr>
            <p:ph idx="1"/>
          </p:nvPr>
        </p:nvSpPr>
        <p:spPr/>
        <p:txBody>
          <a:bodyPr/>
          <a:lstStyle/>
          <a:p>
            <a:endParaRPr lang="en-US" dirty="0"/>
          </a:p>
        </p:txBody>
      </p:sp>
      <p:pic>
        <p:nvPicPr>
          <p:cNvPr id="3074" name="Picture 2" descr="http://img.brainkart.com/extra/oMXG9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27" y="1764136"/>
            <a:ext cx="5303520" cy="432343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img.brainkart.com/extra/mvu8bv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947" y="1845733"/>
            <a:ext cx="5991225"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4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 Data – Risk Reports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35730" y="1845732"/>
            <a:ext cx="8181499" cy="4477793"/>
          </a:xfrm>
          <a:prstGeom prst="rect">
            <a:avLst/>
          </a:prstGeom>
        </p:spPr>
      </p:pic>
    </p:spTree>
    <p:extLst>
      <p:ext uri="{BB962C8B-B14F-4D97-AF65-F5344CB8AC3E}">
        <p14:creationId xmlns:p14="http://schemas.microsoft.com/office/powerpoint/2010/main" val="12814739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69</TotalTime>
  <Words>1124</Words>
  <Application>Microsoft Office PowerPoint</Application>
  <PresentationFormat>Widescreen</PresentationFormat>
  <Paragraphs>194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Retrospect</vt:lpstr>
      <vt:lpstr>Project Monitoring &amp; Controlling</vt:lpstr>
      <vt:lpstr>Contents</vt:lpstr>
      <vt:lpstr>Creating Framework</vt:lpstr>
      <vt:lpstr>Project Control Cycle</vt:lpstr>
      <vt:lpstr>Assessing Project</vt:lpstr>
      <vt:lpstr>Project Tracking</vt:lpstr>
      <vt:lpstr>Collect Data – Reports </vt:lpstr>
      <vt:lpstr>Collect Data – Reports </vt:lpstr>
      <vt:lpstr>Collect Data – Risk Reports </vt:lpstr>
      <vt:lpstr>Visualizing Progress</vt:lpstr>
      <vt:lpstr>Gantt Chart</vt:lpstr>
      <vt:lpstr>Slip Chart</vt:lpstr>
      <vt:lpstr>Ball Chart</vt:lpstr>
      <vt:lpstr>Timeline Graph</vt:lpstr>
      <vt:lpstr>Cost Monitoring</vt:lpstr>
      <vt:lpstr>Cost Graph with cost /time extension</vt:lpstr>
      <vt:lpstr>Earned Value Analysis (EVA</vt:lpstr>
      <vt:lpstr>Calculating Earned Value</vt:lpstr>
      <vt:lpstr>Calculating Earned Value</vt:lpstr>
      <vt:lpstr>Calculating Earned Value</vt:lpstr>
      <vt:lpstr> Earned Value Management Formula</vt:lpstr>
      <vt:lpstr>Prioritizing monitoring</vt:lpstr>
      <vt:lpstr>Getting the project back to target</vt:lpstr>
      <vt:lpstr>Change Control</vt:lpstr>
      <vt:lpstr>Need for Change</vt:lpstr>
      <vt:lpstr>Change Control</vt:lpstr>
      <vt:lpstr>Change Control</vt:lpstr>
      <vt:lpstr>Change Control</vt:lpstr>
      <vt:lpstr>Managing contracts</vt:lpstr>
      <vt:lpstr>Types of contract</vt:lpstr>
      <vt:lpstr>Fixed Price Contracts</vt:lpstr>
      <vt:lpstr>Time and Material Contract</vt:lpstr>
      <vt:lpstr>Fixed price per delivered unit</vt:lpstr>
      <vt:lpstr>Fixed price per delivered unit</vt:lpstr>
      <vt:lpstr>Contract Management</vt:lpstr>
      <vt:lpstr>MS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Monitoring &amp; Controlling</dc:title>
  <dc:creator>Ghodke, Shalaka</dc:creator>
  <cp:lastModifiedBy>Ghodke, Shalaka</cp:lastModifiedBy>
  <cp:revision>11</cp:revision>
  <dcterms:created xsi:type="dcterms:W3CDTF">2021-03-17T03:04:54Z</dcterms:created>
  <dcterms:modified xsi:type="dcterms:W3CDTF">2021-03-17T10:22:24Z</dcterms:modified>
</cp:coreProperties>
</file>