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55F87-6BE7-4450-8A04-E28812426902}" type="datetimeFigureOut">
              <a:rPr lang="en-US" smtClean="0"/>
              <a:t>26/03/2021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B717E-E917-4E29-AD0E-DB299C3350C8}" type="slidenum">
              <a:rPr lang="en-US" smtClean="0"/>
              <a:t>‹#›</a:t>
            </a:fld>
            <a:endParaRPr lang="en-US"/>
          </a:p>
        </p:txBody>
      </p:sp>
    </p:spTree>
    <p:extLst>
      <p:ext uri="{BB962C8B-B14F-4D97-AF65-F5344CB8AC3E}">
        <p14:creationId xmlns:p14="http://schemas.microsoft.com/office/powerpoint/2010/main" val="3622794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1A5991-7D39-45DD-9732-0AE5E20E856C}" type="datetime1">
              <a:rPr lang="en-US" smtClean="0"/>
              <a:t>26/03/2021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E6759-D707-4ED0-A6B2-27A1569959F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31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11FDA2-D4C0-4675-8A00-12E9EECD07C9}" type="datetime1">
              <a:rPr lang="en-US" smtClean="0"/>
              <a:t>26/03/2021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E6759-D707-4ED0-A6B2-27A1569959F0}" type="slidenum">
              <a:rPr lang="en-US" smtClean="0"/>
              <a:t>‹#›</a:t>
            </a:fld>
            <a:endParaRPr lang="en-US"/>
          </a:p>
        </p:txBody>
      </p:sp>
    </p:spTree>
    <p:extLst>
      <p:ext uri="{BB962C8B-B14F-4D97-AF65-F5344CB8AC3E}">
        <p14:creationId xmlns:p14="http://schemas.microsoft.com/office/powerpoint/2010/main" val="218595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A534ED-1685-4ED2-84E4-E858FBA7EF51}" type="datetime1">
              <a:rPr lang="en-US" smtClean="0"/>
              <a:t>26/03/2021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E6759-D707-4ED0-A6B2-27A1569959F0}" type="slidenum">
              <a:rPr lang="en-US" smtClean="0"/>
              <a:t>‹#›</a:t>
            </a:fld>
            <a:endParaRPr lang="en-US"/>
          </a:p>
        </p:txBody>
      </p:sp>
    </p:spTree>
    <p:extLst>
      <p:ext uri="{BB962C8B-B14F-4D97-AF65-F5344CB8AC3E}">
        <p14:creationId xmlns:p14="http://schemas.microsoft.com/office/powerpoint/2010/main" val="109892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a:xfrm>
            <a:off x="1097280" y="1845733"/>
            <a:ext cx="10058400" cy="4426277"/>
          </a:xfrm>
        </p:spPr>
        <p:txBody>
          <a:bodyPr/>
          <a:lstStyle>
            <a:lvl1pPr marL="342900" indent="-342900">
              <a:buFont typeface="Arial" panose="020B0604020202020204" pitchFamily="34" charset="0"/>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E6759-D707-4ED0-A6B2-27A1569959F0}" type="slidenum">
              <a:rPr lang="en-US" smtClean="0"/>
              <a:t>‹#›</a:t>
            </a:fld>
            <a:endParaRPr lang="en-US" dirty="0"/>
          </a:p>
        </p:txBody>
      </p:sp>
    </p:spTree>
    <p:extLst>
      <p:ext uri="{BB962C8B-B14F-4D97-AF65-F5344CB8AC3E}">
        <p14:creationId xmlns:p14="http://schemas.microsoft.com/office/powerpoint/2010/main" val="4276389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76B3EE-760F-4D32-A97B-B910275C07F0}" type="datetime1">
              <a:rPr lang="en-US" smtClean="0"/>
              <a:t>26/03/2021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E6759-D707-4ED0-A6B2-27A1569959F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17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77862B-166D-42B4-B8E4-0FD1F0BBE1A8}" type="datetime1">
              <a:rPr lang="en-US" smtClean="0"/>
              <a:t>26/03/2021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E6759-D707-4ED0-A6B2-27A1569959F0}" type="slidenum">
              <a:rPr lang="en-US" smtClean="0"/>
              <a:t>‹#›</a:t>
            </a:fld>
            <a:endParaRPr lang="en-US"/>
          </a:p>
        </p:txBody>
      </p:sp>
    </p:spTree>
    <p:extLst>
      <p:ext uri="{BB962C8B-B14F-4D97-AF65-F5344CB8AC3E}">
        <p14:creationId xmlns:p14="http://schemas.microsoft.com/office/powerpoint/2010/main" val="304933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34A493-4823-4AA4-B508-7337D04AC0A0}" type="datetime1">
              <a:rPr lang="en-US" smtClean="0"/>
              <a:t>26/03/2021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BE6759-D707-4ED0-A6B2-27A1569959F0}" type="slidenum">
              <a:rPr lang="en-US" smtClean="0"/>
              <a:t>‹#›</a:t>
            </a:fld>
            <a:endParaRPr lang="en-US"/>
          </a:p>
        </p:txBody>
      </p:sp>
    </p:spTree>
    <p:extLst>
      <p:ext uri="{BB962C8B-B14F-4D97-AF65-F5344CB8AC3E}">
        <p14:creationId xmlns:p14="http://schemas.microsoft.com/office/powerpoint/2010/main" val="43649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0D1623-3861-478C-9F1C-B724BFF163F4}" type="datetime1">
              <a:rPr lang="en-US" smtClean="0"/>
              <a:t>26/03/2021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a:t>
            </a:fld>
            <a:endParaRPr lang="en-US"/>
          </a:p>
        </p:txBody>
      </p:sp>
    </p:spTree>
    <p:extLst>
      <p:ext uri="{BB962C8B-B14F-4D97-AF65-F5344CB8AC3E}">
        <p14:creationId xmlns:p14="http://schemas.microsoft.com/office/powerpoint/2010/main" val="93980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0D9136-AE30-4024-A64B-E82B02F4E947}" type="datetime1">
              <a:rPr lang="en-US" smtClean="0"/>
              <a:t>26/03/2021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7BE6759-D707-4ED0-A6B2-27A1569959F0}" type="slidenum">
              <a:rPr lang="en-US" smtClean="0"/>
              <a:t>‹#›</a:t>
            </a:fld>
            <a:endParaRPr lang="en-US"/>
          </a:p>
        </p:txBody>
      </p:sp>
    </p:spTree>
    <p:extLst>
      <p:ext uri="{BB962C8B-B14F-4D97-AF65-F5344CB8AC3E}">
        <p14:creationId xmlns:p14="http://schemas.microsoft.com/office/powerpoint/2010/main" val="322903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8F2F9D-DFCA-49E0-A182-99F4A3478912}" type="datetime1">
              <a:rPr lang="en-US" smtClean="0"/>
              <a:t>26/03/2021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BE6759-D707-4ED0-A6B2-27A1569959F0}" type="slidenum">
              <a:rPr lang="en-US" smtClean="0"/>
              <a:t>‹#›</a:t>
            </a:fld>
            <a:endParaRPr lang="en-US"/>
          </a:p>
        </p:txBody>
      </p:sp>
    </p:spTree>
    <p:extLst>
      <p:ext uri="{BB962C8B-B14F-4D97-AF65-F5344CB8AC3E}">
        <p14:creationId xmlns:p14="http://schemas.microsoft.com/office/powerpoint/2010/main" val="109269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3742A5-401F-4460-9E77-F80EDEF95BE0}" type="datetime1">
              <a:rPr lang="en-US" smtClean="0"/>
              <a:t>26/03/2021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E6759-D707-4ED0-A6B2-27A1569959F0}" type="slidenum">
              <a:rPr lang="en-US" smtClean="0"/>
              <a:t>‹#›</a:t>
            </a:fld>
            <a:endParaRPr lang="en-US"/>
          </a:p>
        </p:txBody>
      </p:sp>
    </p:spTree>
    <p:extLst>
      <p:ext uri="{BB962C8B-B14F-4D97-AF65-F5344CB8AC3E}">
        <p14:creationId xmlns:p14="http://schemas.microsoft.com/office/powerpoint/2010/main" val="311319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069113-D1CA-4C55-9195-F083D6985B5B}" type="datetime1">
              <a:rPr lang="en-US" smtClean="0"/>
              <a:t>26/03/2021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BE6759-D707-4ED0-A6B2-27A1569959F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715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Configuration Management </a:t>
            </a:r>
            <a:endParaRPr lang="en-US" b="1" dirty="0"/>
          </a:p>
        </p:txBody>
      </p:sp>
      <p:sp>
        <p:nvSpPr>
          <p:cNvPr id="3" name="Subtitle 2"/>
          <p:cNvSpPr>
            <a:spLocks noGrp="1"/>
          </p:cNvSpPr>
          <p:nvPr>
            <p:ph type="subTitle" idx="1"/>
          </p:nvPr>
        </p:nvSpPr>
        <p:spPr/>
        <p:txBody>
          <a:bodyPr/>
          <a:lstStyle/>
          <a:p>
            <a:r>
              <a:rPr lang="en-US" dirty="0" smtClean="0"/>
              <a:t>UNIT – V </a:t>
            </a:r>
            <a:endParaRPr lang="en-US" dirty="0"/>
          </a:p>
        </p:txBody>
      </p:sp>
      <p:sp>
        <p:nvSpPr>
          <p:cNvPr id="4" name="Date Placeholder 3"/>
          <p:cNvSpPr>
            <a:spLocks noGrp="1"/>
          </p:cNvSpPr>
          <p:nvPr>
            <p:ph type="dt" sz="half" idx="10"/>
          </p:nvPr>
        </p:nvSpPr>
        <p:spPr/>
        <p:txBody>
          <a:bodyPr/>
          <a:lstStyle/>
          <a:p>
            <a:fld id="{B668370F-7194-4137-B5A2-196841755564}"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1</a:t>
            </a:fld>
            <a:endParaRPr lang="en-US"/>
          </a:p>
        </p:txBody>
      </p:sp>
    </p:spTree>
    <p:extLst>
      <p:ext uri="{BB962C8B-B14F-4D97-AF65-F5344CB8AC3E}">
        <p14:creationId xmlns:p14="http://schemas.microsoft.com/office/powerpoint/2010/main" val="29760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Baseline</a:t>
            </a:r>
            <a:endParaRPr lang="en-US" dirty="0"/>
          </a:p>
        </p:txBody>
      </p:sp>
      <p:sp>
        <p:nvSpPr>
          <p:cNvPr id="3" name="Content Placeholder 2"/>
          <p:cNvSpPr>
            <a:spLocks noGrp="1"/>
          </p:cNvSpPr>
          <p:nvPr>
            <p:ph idx="1"/>
          </p:nvPr>
        </p:nvSpPr>
        <p:spPr/>
        <p:txBody>
          <a:bodyPr/>
          <a:lstStyle/>
          <a:p>
            <a:r>
              <a:rPr lang="en-US" dirty="0"/>
              <a:t>A baseline is a formally accepted version of a software configuration item. It is designated and fixed at a specific time while conducting the SCM process. It can only be changed through formal change control procedures.</a:t>
            </a:r>
          </a:p>
          <a:p>
            <a:r>
              <a:rPr lang="en-US" b="1" dirty="0"/>
              <a:t>Activities during this process:</a:t>
            </a:r>
            <a:endParaRPr lang="en-US" dirty="0"/>
          </a:p>
          <a:p>
            <a:pPr lvl="1"/>
            <a:r>
              <a:rPr lang="en-US" dirty="0"/>
              <a:t>Facilitate construction of various versions of an application</a:t>
            </a:r>
          </a:p>
          <a:p>
            <a:pPr lvl="1"/>
            <a:r>
              <a:rPr lang="en-US" dirty="0"/>
              <a:t>Defining and determining mechanisms for managing various versions of these work products</a:t>
            </a:r>
          </a:p>
          <a:p>
            <a:pPr lvl="1"/>
            <a:r>
              <a:rPr lang="en-US" dirty="0"/>
              <a:t>The functional baseline corresponds to the reviewed system requirements</a:t>
            </a:r>
          </a:p>
          <a:p>
            <a:pPr lvl="1"/>
            <a:r>
              <a:rPr lang="en-US" dirty="0"/>
              <a:t>Widely used baselines include functional, developmental, and product baselines</a:t>
            </a:r>
          </a:p>
          <a:p>
            <a:r>
              <a:rPr lang="en-US" dirty="0"/>
              <a:t>In simple words, baseline means ready for release.</a:t>
            </a:r>
          </a:p>
          <a:p>
            <a:endParaRPr lang="en-US" dirty="0"/>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10</a:t>
            </a:fld>
            <a:endParaRPr lang="en-US" dirty="0"/>
          </a:p>
        </p:txBody>
      </p:sp>
    </p:spTree>
    <p:extLst>
      <p:ext uri="{BB962C8B-B14F-4D97-AF65-F5344CB8AC3E}">
        <p14:creationId xmlns:p14="http://schemas.microsoft.com/office/powerpoint/2010/main" val="219210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Change </a:t>
            </a:r>
            <a:r>
              <a:rPr lang="en-US" b="1" dirty="0" smtClean="0"/>
              <a:t>Control</a:t>
            </a:r>
            <a:endParaRPr lang="en-US" dirty="0"/>
          </a:p>
        </p:txBody>
      </p:sp>
      <p:sp>
        <p:nvSpPr>
          <p:cNvPr id="3" name="Content Placeholder 2"/>
          <p:cNvSpPr>
            <a:spLocks noGrp="1"/>
          </p:cNvSpPr>
          <p:nvPr>
            <p:ph idx="1"/>
          </p:nvPr>
        </p:nvSpPr>
        <p:spPr/>
        <p:txBody>
          <a:bodyPr/>
          <a:lstStyle/>
          <a:p>
            <a:r>
              <a:rPr lang="en-US" dirty="0"/>
              <a:t>Change control is a procedural method which ensures quality and consistency when changes are made in the configuration object. In this step, the change request is submitted to software configuration manager.</a:t>
            </a:r>
          </a:p>
          <a:p>
            <a:r>
              <a:rPr lang="en-US" dirty="0"/>
              <a:t>Activities during this process:</a:t>
            </a:r>
          </a:p>
          <a:p>
            <a:pPr lvl="1"/>
            <a:r>
              <a:rPr lang="en-US" dirty="0"/>
              <a:t>Control ad-hoc change to build stable software development environment. Changes are committed to the repository</a:t>
            </a:r>
          </a:p>
          <a:p>
            <a:pPr lvl="1"/>
            <a:r>
              <a:rPr lang="en-US" dirty="0"/>
              <a:t>The request will be checked based on the technical merit, possible side effects and overall impact on other configuration objects.</a:t>
            </a:r>
          </a:p>
          <a:p>
            <a:pPr lvl="1"/>
            <a:r>
              <a:rPr lang="en-US" dirty="0"/>
              <a:t>It manages changes and making configuration items available during the software lifecycle</a:t>
            </a:r>
          </a:p>
          <a:p>
            <a:endParaRPr lang="en-US" dirty="0"/>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11</a:t>
            </a:fld>
            <a:endParaRPr lang="en-US" dirty="0"/>
          </a:p>
        </p:txBody>
      </p:sp>
    </p:spTree>
    <p:extLst>
      <p:ext uri="{BB962C8B-B14F-4D97-AF65-F5344CB8AC3E}">
        <p14:creationId xmlns:p14="http://schemas.microsoft.com/office/powerpoint/2010/main" val="3194164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Configuration Status </a:t>
            </a:r>
            <a:r>
              <a:rPr lang="en-US" b="1" dirty="0" smtClean="0"/>
              <a:t>Accounting</a:t>
            </a:r>
            <a:endParaRPr lang="en-US" dirty="0"/>
          </a:p>
        </p:txBody>
      </p:sp>
      <p:sp>
        <p:nvSpPr>
          <p:cNvPr id="3" name="Content Placeholder 2"/>
          <p:cNvSpPr>
            <a:spLocks noGrp="1"/>
          </p:cNvSpPr>
          <p:nvPr>
            <p:ph idx="1"/>
          </p:nvPr>
        </p:nvSpPr>
        <p:spPr/>
        <p:txBody>
          <a:bodyPr/>
          <a:lstStyle/>
          <a:p>
            <a:r>
              <a:rPr lang="en-US" dirty="0"/>
              <a:t>Configuration status accounting tracks each release during the SCM process. This stage involves tracking what each version has and the changes that lead to this version.</a:t>
            </a:r>
          </a:p>
          <a:p>
            <a:r>
              <a:rPr lang="en-US" b="1" dirty="0"/>
              <a:t>Activities during this process:</a:t>
            </a:r>
            <a:endParaRPr lang="en-US" dirty="0"/>
          </a:p>
          <a:p>
            <a:pPr lvl="1"/>
            <a:r>
              <a:rPr lang="en-US" dirty="0"/>
              <a:t>Keeps a record of all the changes made to the previous baseline to reach a new baseline</a:t>
            </a:r>
          </a:p>
          <a:p>
            <a:pPr lvl="1"/>
            <a:r>
              <a:rPr lang="en-US" dirty="0"/>
              <a:t>Identify all items to define the software configuration</a:t>
            </a:r>
          </a:p>
          <a:p>
            <a:pPr lvl="1"/>
            <a:r>
              <a:rPr lang="en-US" dirty="0"/>
              <a:t>Monitor status of change requests</a:t>
            </a:r>
          </a:p>
          <a:p>
            <a:pPr lvl="1"/>
            <a:r>
              <a:rPr lang="en-US" dirty="0"/>
              <a:t>Complete listing of all changes since the last baseline</a:t>
            </a:r>
          </a:p>
          <a:p>
            <a:pPr lvl="1"/>
            <a:r>
              <a:rPr lang="en-US" dirty="0"/>
              <a:t>Allows tracking of progress to next baseline</a:t>
            </a:r>
          </a:p>
          <a:p>
            <a:pPr lvl="1"/>
            <a:r>
              <a:rPr lang="en-US" dirty="0"/>
              <a:t>Allows to check previous releases/versions to be extracted for testing</a:t>
            </a:r>
          </a:p>
          <a:p>
            <a:endParaRPr lang="en-US" dirty="0"/>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12</a:t>
            </a:fld>
            <a:endParaRPr lang="en-US" dirty="0"/>
          </a:p>
        </p:txBody>
      </p:sp>
    </p:spTree>
    <p:extLst>
      <p:ext uri="{BB962C8B-B14F-4D97-AF65-F5344CB8AC3E}">
        <p14:creationId xmlns:p14="http://schemas.microsoft.com/office/powerpoint/2010/main" val="2502474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Configuration Audits and </a:t>
            </a:r>
            <a:r>
              <a:rPr lang="en-US" b="1" dirty="0" smtClean="0"/>
              <a:t>Reviews</a:t>
            </a:r>
            <a:endParaRPr lang="en-US" dirty="0"/>
          </a:p>
        </p:txBody>
      </p:sp>
      <p:sp>
        <p:nvSpPr>
          <p:cNvPr id="3" name="Content Placeholder 2"/>
          <p:cNvSpPr>
            <a:spLocks noGrp="1"/>
          </p:cNvSpPr>
          <p:nvPr>
            <p:ph idx="1"/>
          </p:nvPr>
        </p:nvSpPr>
        <p:spPr/>
        <p:txBody>
          <a:bodyPr/>
          <a:lstStyle/>
          <a:p>
            <a:r>
              <a:rPr lang="en-US" dirty="0"/>
              <a:t>Software Configuration audits verify that all the software product satisfies the baseline needs. It ensures that what is built is what is delivered.</a:t>
            </a:r>
          </a:p>
          <a:p>
            <a:r>
              <a:rPr lang="en-US" b="1" dirty="0"/>
              <a:t>Activities during this process:</a:t>
            </a:r>
            <a:endParaRPr lang="en-US" dirty="0"/>
          </a:p>
          <a:p>
            <a:pPr lvl="1"/>
            <a:r>
              <a:rPr lang="en-US" dirty="0"/>
              <a:t>Configuration auditing is conducted by auditors by checking that defined processes are being followed and ensuring that the SCM goals are satisfied.</a:t>
            </a:r>
          </a:p>
          <a:p>
            <a:pPr lvl="1"/>
            <a:r>
              <a:rPr lang="en-US" dirty="0"/>
              <a:t>To verify compliance with configuration control standards. auditing and reporting the changes made</a:t>
            </a:r>
          </a:p>
          <a:p>
            <a:pPr lvl="1"/>
            <a:r>
              <a:rPr lang="en-US" dirty="0"/>
              <a:t>SCM audits also ensure that traceability is maintained during the process.</a:t>
            </a:r>
          </a:p>
          <a:p>
            <a:pPr lvl="1"/>
            <a:r>
              <a:rPr lang="en-US" dirty="0"/>
              <a:t>Ensures that changes made to a baseline comply with the configuration status reports</a:t>
            </a:r>
          </a:p>
          <a:p>
            <a:pPr lvl="1"/>
            <a:r>
              <a:rPr lang="en-US" dirty="0"/>
              <a:t>Validation of completeness and consistency</a:t>
            </a:r>
          </a:p>
          <a:p>
            <a:endParaRPr lang="en-US" dirty="0"/>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13</a:t>
            </a:fld>
            <a:endParaRPr lang="en-US" dirty="0"/>
          </a:p>
        </p:txBody>
      </p:sp>
    </p:spTree>
    <p:extLst>
      <p:ext uri="{BB962C8B-B14F-4D97-AF65-F5344CB8AC3E}">
        <p14:creationId xmlns:p14="http://schemas.microsoft.com/office/powerpoint/2010/main" val="2793519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 of SCM </a:t>
            </a:r>
            <a:r>
              <a:rPr lang="en-US" b="1" dirty="0" smtClean="0"/>
              <a:t>process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smtClean="0"/>
              <a:t>Configuration </a:t>
            </a:r>
            <a:r>
              <a:rPr lang="en-US" b="1" dirty="0"/>
              <a:t>Manager</a:t>
            </a:r>
            <a:endParaRPr lang="en-US" dirty="0"/>
          </a:p>
          <a:p>
            <a:pPr lvl="1"/>
            <a:r>
              <a:rPr lang="en-US" dirty="0"/>
              <a:t>Configuration Manager is the head who is Responsible for identifying configuration items.</a:t>
            </a:r>
          </a:p>
          <a:p>
            <a:pPr lvl="1"/>
            <a:r>
              <a:rPr lang="en-US" dirty="0"/>
              <a:t>CM ensures team follows the SCM process</a:t>
            </a:r>
          </a:p>
          <a:p>
            <a:pPr lvl="1"/>
            <a:r>
              <a:rPr lang="en-US" dirty="0" err="1"/>
              <a:t>He/She</a:t>
            </a:r>
            <a:r>
              <a:rPr lang="en-US" dirty="0"/>
              <a:t> needs to approve or reject change </a:t>
            </a:r>
            <a:r>
              <a:rPr lang="en-US" dirty="0" smtClean="0"/>
              <a:t>requests</a:t>
            </a:r>
          </a:p>
          <a:p>
            <a:pPr marL="457200" indent="-457200">
              <a:buFont typeface="+mj-lt"/>
              <a:buAutoNum type="arabicPeriod"/>
            </a:pPr>
            <a:r>
              <a:rPr lang="en-US" b="1" dirty="0" smtClean="0"/>
              <a:t>Developer</a:t>
            </a:r>
            <a:endParaRPr lang="en-US" dirty="0"/>
          </a:p>
          <a:p>
            <a:pPr lvl="1"/>
            <a:r>
              <a:rPr lang="en-US" dirty="0"/>
              <a:t>The developer needs to change the code as per standard development activities or change requests. He is responsible for maintaining configuration of code.</a:t>
            </a:r>
          </a:p>
          <a:p>
            <a:pPr lvl="1"/>
            <a:r>
              <a:rPr lang="en-US" dirty="0"/>
              <a:t>The developer should check the changes and resolves conflicts</a:t>
            </a:r>
          </a:p>
          <a:p>
            <a:pPr marL="457200" indent="-457200">
              <a:buFont typeface="+mj-lt"/>
              <a:buAutoNum type="arabicPeriod"/>
            </a:pPr>
            <a:r>
              <a:rPr lang="en-US" b="1" dirty="0" smtClean="0"/>
              <a:t>Auditor</a:t>
            </a:r>
            <a:endParaRPr lang="en-US" dirty="0"/>
          </a:p>
          <a:p>
            <a:pPr lvl="1"/>
            <a:r>
              <a:rPr lang="en-US" dirty="0"/>
              <a:t>The auditor is responsible for SCM audits and reviews.</a:t>
            </a:r>
          </a:p>
          <a:p>
            <a:pPr lvl="1"/>
            <a:r>
              <a:rPr lang="en-US" dirty="0"/>
              <a:t>Need to ensure the consistency and completeness of release</a:t>
            </a:r>
            <a:r>
              <a:rPr lang="en-US" dirty="0" smtClean="0"/>
              <a:t>.</a:t>
            </a:r>
            <a:endParaRPr lang="en-US" dirty="0"/>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14</a:t>
            </a:fld>
            <a:endParaRPr lang="en-US" dirty="0"/>
          </a:p>
        </p:txBody>
      </p:sp>
    </p:spTree>
    <p:extLst>
      <p:ext uri="{BB962C8B-B14F-4D97-AF65-F5344CB8AC3E}">
        <p14:creationId xmlns:p14="http://schemas.microsoft.com/office/powerpoint/2010/main" val="3697407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 of SCM process</a:t>
            </a:r>
            <a:endParaRPr lang="en-US" dirty="0"/>
          </a:p>
        </p:txBody>
      </p:sp>
      <p:sp>
        <p:nvSpPr>
          <p:cNvPr id="3" name="Content Placeholder 2"/>
          <p:cNvSpPr>
            <a:spLocks noGrp="1"/>
          </p:cNvSpPr>
          <p:nvPr>
            <p:ph idx="1"/>
          </p:nvPr>
        </p:nvSpPr>
        <p:spPr>
          <a:xfrm>
            <a:off x="1097280" y="1845733"/>
            <a:ext cx="5055326" cy="4426277"/>
          </a:xfrm>
        </p:spPr>
        <p:txBody>
          <a:bodyPr/>
          <a:lstStyle/>
          <a:p>
            <a:pPr marL="457200" indent="-457200">
              <a:buFont typeface="+mj-lt"/>
              <a:buAutoNum type="arabicPeriod" startAt="4"/>
            </a:pPr>
            <a:r>
              <a:rPr lang="en-US" b="1" dirty="0"/>
              <a:t>Project Manager:</a:t>
            </a:r>
            <a:endParaRPr lang="en-US" dirty="0"/>
          </a:p>
          <a:p>
            <a:pPr lvl="1"/>
            <a:r>
              <a:rPr lang="en-US" dirty="0"/>
              <a:t>Ensure that the product is developed within a certain time frame</a:t>
            </a:r>
          </a:p>
          <a:p>
            <a:pPr lvl="1"/>
            <a:r>
              <a:rPr lang="en-US" dirty="0"/>
              <a:t>Monitors the progress of development and recognizes issues in the SCM process</a:t>
            </a:r>
          </a:p>
          <a:p>
            <a:pPr lvl="1"/>
            <a:r>
              <a:rPr lang="en-US" dirty="0"/>
              <a:t>Generate reports about the status of the software system</a:t>
            </a:r>
          </a:p>
          <a:p>
            <a:pPr lvl="1"/>
            <a:r>
              <a:rPr lang="en-US" dirty="0"/>
              <a:t>Make sure that processes and policies are followed for creating, changing, and testing</a:t>
            </a:r>
          </a:p>
          <a:p>
            <a:pPr marL="457200" indent="-457200">
              <a:buFont typeface="+mj-lt"/>
              <a:buAutoNum type="arabicPeriod" startAt="4"/>
            </a:pPr>
            <a:r>
              <a:rPr lang="en-US" b="1" dirty="0"/>
              <a:t>User</a:t>
            </a:r>
            <a:endParaRPr lang="en-US" dirty="0"/>
          </a:p>
          <a:p>
            <a:pPr lvl="1"/>
            <a:r>
              <a:rPr lang="en-US" dirty="0"/>
              <a:t>The end user should understand the key SCM terms to ensure he has the latest version of the software</a:t>
            </a:r>
          </a:p>
          <a:p>
            <a:endParaRPr lang="en-US" dirty="0"/>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15</a:t>
            </a:fld>
            <a:endParaRPr lang="en-US" dirty="0"/>
          </a:p>
        </p:txBody>
      </p:sp>
      <p:pic>
        <p:nvPicPr>
          <p:cNvPr id="2050" name="Picture 2" descr="https://www.guru99.com/images/1/051818_1048_SoftwareC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25" y="2019977"/>
            <a:ext cx="5667375"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25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Configuration Management </a:t>
            </a:r>
            <a:r>
              <a:rPr lang="en-US" b="1" dirty="0" smtClean="0"/>
              <a:t>Plan</a:t>
            </a:r>
            <a:endParaRPr lang="en-US" dirty="0"/>
          </a:p>
        </p:txBody>
      </p:sp>
      <p:sp>
        <p:nvSpPr>
          <p:cNvPr id="3" name="Content Placeholder 2"/>
          <p:cNvSpPr>
            <a:spLocks noGrp="1"/>
          </p:cNvSpPr>
          <p:nvPr>
            <p:ph idx="1"/>
          </p:nvPr>
        </p:nvSpPr>
        <p:spPr/>
        <p:txBody>
          <a:bodyPr/>
          <a:lstStyle/>
          <a:p>
            <a:r>
              <a:rPr lang="en-US" dirty="0"/>
              <a:t>The SCMP (Software Configuration management planning) process planning begins at the early coding phases of a project. The outcome of the planning phase is the SCM plan which might be stretched or revised during the project.</a:t>
            </a:r>
          </a:p>
          <a:p>
            <a:pPr lvl="1"/>
            <a:r>
              <a:rPr lang="en-US" dirty="0"/>
              <a:t>The SCMP can follow a public standard like the IEEE 828 or organization specific standard</a:t>
            </a:r>
          </a:p>
          <a:p>
            <a:pPr lvl="1"/>
            <a:r>
              <a:rPr lang="en-US" dirty="0"/>
              <a:t>It defines the types of documents to be management and a document naming. Example Test_v1</a:t>
            </a:r>
          </a:p>
          <a:p>
            <a:pPr lvl="1"/>
            <a:r>
              <a:rPr lang="en-US" dirty="0"/>
              <a:t>SCMP defines the person who will be responsible for the entire SCM process and creation of baselines.</a:t>
            </a:r>
          </a:p>
          <a:p>
            <a:pPr lvl="1"/>
            <a:r>
              <a:rPr lang="en-US" dirty="0"/>
              <a:t>Fix policies for version management &amp; change control</a:t>
            </a:r>
          </a:p>
          <a:p>
            <a:pPr lvl="1"/>
            <a:r>
              <a:rPr lang="en-US" dirty="0"/>
              <a:t>Define tools which can be used during the SCM process</a:t>
            </a:r>
          </a:p>
          <a:p>
            <a:pPr lvl="1"/>
            <a:r>
              <a:rPr lang="en-US" dirty="0"/>
              <a:t>Configuration management database for recording configuration information.</a:t>
            </a:r>
          </a:p>
          <a:p>
            <a:endParaRPr lang="en-US" dirty="0"/>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16</a:t>
            </a:fld>
            <a:endParaRPr lang="en-US" dirty="0"/>
          </a:p>
        </p:txBody>
      </p:sp>
    </p:spTree>
    <p:extLst>
      <p:ext uri="{BB962C8B-B14F-4D97-AF65-F5344CB8AC3E}">
        <p14:creationId xmlns:p14="http://schemas.microsoft.com/office/powerpoint/2010/main" val="339049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Configuration Management </a:t>
            </a:r>
            <a:r>
              <a:rPr lang="en-US" b="1" dirty="0" smtClean="0"/>
              <a:t>Tools</a:t>
            </a:r>
            <a:endParaRPr lang="en-US" dirty="0"/>
          </a:p>
        </p:txBody>
      </p:sp>
      <p:sp>
        <p:nvSpPr>
          <p:cNvPr id="3" name="Content Placeholder 2"/>
          <p:cNvSpPr>
            <a:spLocks noGrp="1"/>
          </p:cNvSpPr>
          <p:nvPr>
            <p:ph idx="1"/>
          </p:nvPr>
        </p:nvSpPr>
        <p:spPr/>
        <p:txBody>
          <a:bodyPr>
            <a:normAutofit/>
          </a:bodyPr>
          <a:lstStyle/>
          <a:p>
            <a:r>
              <a:rPr lang="en-US" dirty="0"/>
              <a:t>Any Change management software should have the following 3 Key features:</a:t>
            </a:r>
          </a:p>
          <a:p>
            <a:r>
              <a:rPr lang="en-US" b="1" dirty="0"/>
              <a:t>Concurrency Management:</a:t>
            </a:r>
            <a:endParaRPr lang="en-US" dirty="0"/>
          </a:p>
          <a:p>
            <a:pPr lvl="1"/>
            <a:r>
              <a:rPr lang="en-US" dirty="0"/>
              <a:t>When two or more tasks are happening at the same time, it is known as concurrent operation. Concurrency in context to SCM means that the same file being edited by multiple persons at the same time.</a:t>
            </a:r>
          </a:p>
          <a:p>
            <a:pPr lvl="1"/>
            <a:r>
              <a:rPr lang="en-US" dirty="0"/>
              <a:t>If concurrency is not managed correctly with SCM tools, then it may create many pressing issues.</a:t>
            </a:r>
          </a:p>
          <a:p>
            <a:r>
              <a:rPr lang="en-US" b="1" dirty="0"/>
              <a:t>Version Control:</a:t>
            </a:r>
            <a:endParaRPr lang="en-US" dirty="0"/>
          </a:p>
          <a:p>
            <a:pPr lvl="1"/>
            <a:r>
              <a:rPr lang="en-US" dirty="0"/>
              <a:t>SCM uses archiving method or saves every change made to file. With the help of archiving or save feature, it is possible to roll back to the previous version in case of issues.</a:t>
            </a:r>
          </a:p>
          <a:p>
            <a:r>
              <a:rPr lang="en-US" b="1" dirty="0"/>
              <a:t>Synchronization:</a:t>
            </a:r>
            <a:endParaRPr lang="en-US" dirty="0"/>
          </a:p>
          <a:p>
            <a:pPr lvl="1"/>
            <a:r>
              <a:rPr lang="en-US" dirty="0"/>
              <a:t>Users can checkout more than one files or an entire copy of the repository. The user then works on the needed file and checks in the changes back to the </a:t>
            </a:r>
            <a:r>
              <a:rPr lang="en-US" dirty="0" err="1"/>
              <a:t>repository.They</a:t>
            </a:r>
            <a:r>
              <a:rPr lang="en-US" dirty="0"/>
              <a:t> can synchronize their local copy to stay updated with the changes made by other team members.</a:t>
            </a:r>
          </a:p>
          <a:p>
            <a:endParaRPr lang="en-US" dirty="0"/>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17</a:t>
            </a:fld>
            <a:endParaRPr lang="en-US" dirty="0"/>
          </a:p>
        </p:txBody>
      </p:sp>
    </p:spTree>
    <p:extLst>
      <p:ext uri="{BB962C8B-B14F-4D97-AF65-F5344CB8AC3E}">
        <p14:creationId xmlns:p14="http://schemas.microsoft.com/office/powerpoint/2010/main" val="346572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Thank You!</a:t>
            </a:r>
            <a:endParaRPr lang="en-US"/>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18</a:t>
            </a:fld>
            <a:endParaRPr lang="en-US" dirty="0"/>
          </a:p>
        </p:txBody>
      </p:sp>
    </p:spTree>
    <p:extLst>
      <p:ext uri="{BB962C8B-B14F-4D97-AF65-F5344CB8AC3E}">
        <p14:creationId xmlns:p14="http://schemas.microsoft.com/office/powerpoint/2010/main" val="386259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Software </a:t>
            </a:r>
            <a:r>
              <a:rPr lang="en-US" dirty="0"/>
              <a:t>Configuration Management (SCM)</a:t>
            </a:r>
          </a:p>
          <a:p>
            <a:r>
              <a:rPr lang="en-US" dirty="0" smtClean="0"/>
              <a:t>Software </a:t>
            </a:r>
            <a:r>
              <a:rPr lang="en-US" dirty="0"/>
              <a:t>Configuration Items (SCI)</a:t>
            </a:r>
          </a:p>
          <a:p>
            <a:r>
              <a:rPr lang="en-US" dirty="0" smtClean="0"/>
              <a:t>SCM </a:t>
            </a:r>
            <a:r>
              <a:rPr lang="en-US" dirty="0"/>
              <a:t>Process &amp; Goals of SCM</a:t>
            </a:r>
          </a:p>
          <a:p>
            <a:r>
              <a:rPr lang="en-US" dirty="0" smtClean="0"/>
              <a:t>Identification </a:t>
            </a:r>
            <a:r>
              <a:rPr lang="en-US" dirty="0"/>
              <a:t>of Objects in the Software Configuration</a:t>
            </a:r>
          </a:p>
          <a:p>
            <a:r>
              <a:rPr lang="en-US" dirty="0" smtClean="0"/>
              <a:t>Configuration </a:t>
            </a:r>
            <a:r>
              <a:rPr lang="en-US" dirty="0"/>
              <a:t>management &amp; Maintenance plan </a:t>
            </a:r>
            <a:endParaRPr lang="en-US" dirty="0" smtClean="0"/>
          </a:p>
          <a:p>
            <a:r>
              <a:rPr lang="en-US" dirty="0" smtClean="0"/>
              <a:t>Change </a:t>
            </a:r>
            <a:r>
              <a:rPr lang="en-US" dirty="0"/>
              <a:t>Management Version and Release Management </a:t>
            </a:r>
            <a:endParaRPr lang="en-US" dirty="0" smtClean="0"/>
          </a:p>
          <a:p>
            <a:r>
              <a:rPr lang="en-US" dirty="0" smtClean="0"/>
              <a:t>Configuration </a:t>
            </a:r>
            <a:r>
              <a:rPr lang="en-US" dirty="0"/>
              <a:t>Management Tools</a:t>
            </a:r>
          </a:p>
          <a:p>
            <a:endParaRPr lang="en-US" dirty="0"/>
          </a:p>
        </p:txBody>
      </p:sp>
      <p:sp>
        <p:nvSpPr>
          <p:cNvPr id="4" name="Date Placeholder 3"/>
          <p:cNvSpPr>
            <a:spLocks noGrp="1"/>
          </p:cNvSpPr>
          <p:nvPr>
            <p:ph type="dt" sz="half" idx="10"/>
          </p:nvPr>
        </p:nvSpPr>
        <p:spPr/>
        <p:txBody>
          <a:bodyPr/>
          <a:lstStyle/>
          <a:p>
            <a:fld id="{7290CB3A-4F6E-4C1C-8ED7-F42B1D00FDB7}"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2</a:t>
            </a:fld>
            <a:endParaRPr lang="en-US" dirty="0"/>
          </a:p>
        </p:txBody>
      </p:sp>
    </p:spTree>
    <p:extLst>
      <p:ext uri="{BB962C8B-B14F-4D97-AF65-F5344CB8AC3E}">
        <p14:creationId xmlns:p14="http://schemas.microsoft.com/office/powerpoint/2010/main" val="383471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a:t>
            </a:r>
            <a:endParaRPr lang="en-US" dirty="0"/>
          </a:p>
        </p:txBody>
      </p:sp>
      <p:sp>
        <p:nvSpPr>
          <p:cNvPr id="3" name="Content Placeholder 2"/>
          <p:cNvSpPr>
            <a:spLocks noGrp="1"/>
          </p:cNvSpPr>
          <p:nvPr>
            <p:ph idx="1"/>
          </p:nvPr>
        </p:nvSpPr>
        <p:spPr/>
        <p:txBody>
          <a:bodyPr>
            <a:normAutofit/>
          </a:bodyPr>
          <a:lstStyle/>
          <a:p>
            <a:r>
              <a:rPr lang="en-US" b="1" dirty="0"/>
              <a:t>Software Configuration Management(SCM)</a:t>
            </a:r>
            <a:r>
              <a:rPr lang="en-US" dirty="0"/>
              <a:t> is a process to systematically manage, organize, and control the changes in the documents, codes, and other entities during the Software Development Life Cycle. </a:t>
            </a:r>
            <a:endParaRPr lang="en-US" dirty="0" smtClean="0"/>
          </a:p>
          <a:p>
            <a:r>
              <a:rPr lang="en-US" dirty="0" smtClean="0"/>
              <a:t>When </a:t>
            </a:r>
            <a:r>
              <a:rPr lang="en-US" dirty="0"/>
              <a:t>we develop software, the product (software) undergoes many changes in their maintenance phase; we need to handle these changes effectively.</a:t>
            </a:r>
          </a:p>
          <a:p>
            <a:r>
              <a:rPr lang="en-US" dirty="0"/>
              <a:t>Several individuals (programs) works together to achieve these common goals. This individual produces several work product (SC Items) e.g., Intermediate version of modules or test data used during debugging, parts of the final product.</a:t>
            </a:r>
          </a:p>
          <a:p>
            <a:r>
              <a:rPr lang="en-US" dirty="0"/>
              <a:t>The elements that comprise all information produced as a part of the software process are collectively called a software configuration.</a:t>
            </a:r>
          </a:p>
          <a:p>
            <a:r>
              <a:rPr lang="en-US" dirty="0"/>
              <a:t>As software development progresses, the number of Software Configuration elements (SCI's) grow </a:t>
            </a:r>
            <a:r>
              <a:rPr lang="en-US" dirty="0" smtClean="0"/>
              <a:t>rapidly. These </a:t>
            </a:r>
            <a:r>
              <a:rPr lang="en-US" dirty="0"/>
              <a:t>are handled and controlled by SCM. This is where we require software configuration management.</a:t>
            </a:r>
          </a:p>
          <a:p>
            <a:endParaRPr lang="en-US" dirty="0"/>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3</a:t>
            </a:fld>
            <a:endParaRPr lang="en-US" dirty="0"/>
          </a:p>
        </p:txBody>
      </p:sp>
    </p:spTree>
    <p:extLst>
      <p:ext uri="{BB962C8B-B14F-4D97-AF65-F5344CB8AC3E}">
        <p14:creationId xmlns:p14="http://schemas.microsoft.com/office/powerpoint/2010/main" val="56658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a:t>
            </a:r>
            <a:endParaRPr lang="en-US" dirty="0"/>
          </a:p>
        </p:txBody>
      </p:sp>
      <p:sp>
        <p:nvSpPr>
          <p:cNvPr id="3" name="Content Placeholder 2"/>
          <p:cNvSpPr>
            <a:spLocks noGrp="1"/>
          </p:cNvSpPr>
          <p:nvPr>
            <p:ph idx="1"/>
          </p:nvPr>
        </p:nvSpPr>
        <p:spPr/>
        <p:txBody>
          <a:bodyPr>
            <a:normAutofit/>
          </a:bodyPr>
          <a:lstStyle/>
          <a:p>
            <a:r>
              <a:rPr lang="en-US" dirty="0"/>
              <a:t>A configuration of the product refers not only to the product's constituent but also to a particular version of the component.</a:t>
            </a:r>
          </a:p>
          <a:p>
            <a:r>
              <a:rPr lang="en-US" dirty="0"/>
              <a:t>Therefore, SCM is the discipline which</a:t>
            </a:r>
          </a:p>
          <a:p>
            <a:pPr lvl="1"/>
            <a:r>
              <a:rPr lang="en-US" dirty="0"/>
              <a:t>Identify change</a:t>
            </a:r>
          </a:p>
          <a:p>
            <a:pPr lvl="1"/>
            <a:r>
              <a:rPr lang="en-US" dirty="0"/>
              <a:t>Monitor and control change</a:t>
            </a:r>
          </a:p>
          <a:p>
            <a:pPr lvl="1"/>
            <a:r>
              <a:rPr lang="en-US" dirty="0"/>
              <a:t>Ensure the proper implementation of change made to the item.</a:t>
            </a:r>
          </a:p>
          <a:p>
            <a:pPr lvl="1"/>
            <a:r>
              <a:rPr lang="en-US" dirty="0"/>
              <a:t>Auditing and reporting on the change made.</a:t>
            </a:r>
          </a:p>
          <a:p>
            <a:r>
              <a:rPr lang="en-US" dirty="0"/>
              <a:t>Configuration Management (CM) is a technic of identifying, organizing, and controlling modification to software being built by a programming team.</a:t>
            </a:r>
          </a:p>
          <a:p>
            <a:r>
              <a:rPr lang="en-US" b="1" dirty="0"/>
              <a:t>The objective is to maximize productivity by minimizing mistakes (errors</a:t>
            </a:r>
            <a:r>
              <a:rPr lang="en-US" b="1" dirty="0" smtClean="0"/>
              <a:t>).</a:t>
            </a:r>
            <a:endParaRPr lang="en-US" dirty="0"/>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4</a:t>
            </a:fld>
            <a:endParaRPr lang="en-US" dirty="0"/>
          </a:p>
        </p:txBody>
      </p:sp>
    </p:spTree>
    <p:extLst>
      <p:ext uri="{BB962C8B-B14F-4D97-AF65-F5344CB8AC3E}">
        <p14:creationId xmlns:p14="http://schemas.microsoft.com/office/powerpoint/2010/main" val="175258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SCM</a:t>
            </a:r>
            <a:endParaRPr lang="en-US" dirty="0"/>
          </a:p>
        </p:txBody>
      </p:sp>
      <p:sp>
        <p:nvSpPr>
          <p:cNvPr id="3" name="Content Placeholder 2"/>
          <p:cNvSpPr>
            <a:spLocks noGrp="1"/>
          </p:cNvSpPr>
          <p:nvPr>
            <p:ph idx="1"/>
          </p:nvPr>
        </p:nvSpPr>
        <p:spPr/>
        <p:txBody>
          <a:bodyPr/>
          <a:lstStyle/>
          <a:p>
            <a:r>
              <a:rPr lang="en-US" dirty="0"/>
              <a:t>There are multiple people working on software which is continually updating</a:t>
            </a:r>
          </a:p>
          <a:p>
            <a:r>
              <a:rPr lang="en-US" dirty="0"/>
              <a:t>It may be a case where multiple version, branches, authors are involved in a software </a:t>
            </a:r>
            <a:r>
              <a:rPr lang="en-US" dirty="0" err="1"/>
              <a:t>config</a:t>
            </a:r>
            <a:r>
              <a:rPr lang="en-US" dirty="0"/>
              <a:t> project, and the team is geographically distributed and works concurrently</a:t>
            </a:r>
          </a:p>
          <a:p>
            <a:r>
              <a:rPr lang="en-US" dirty="0"/>
              <a:t>Changes in user requirement, policy, budget, schedule need to be accommodated.</a:t>
            </a:r>
          </a:p>
          <a:p>
            <a:r>
              <a:rPr lang="en-US" dirty="0"/>
              <a:t>Software should able to run on various machines and Operating Systems</a:t>
            </a:r>
          </a:p>
          <a:p>
            <a:r>
              <a:rPr lang="en-US" dirty="0"/>
              <a:t>Helps to develop coordination among stakeholders</a:t>
            </a:r>
          </a:p>
          <a:p>
            <a:r>
              <a:rPr lang="en-US" dirty="0"/>
              <a:t>SCM process is also beneficial to control the costs involved in making changes to a </a:t>
            </a:r>
            <a:r>
              <a:rPr lang="en-US" dirty="0" smtClean="0"/>
              <a:t>system</a:t>
            </a:r>
          </a:p>
          <a:p>
            <a:r>
              <a:rPr lang="en-US" dirty="0"/>
              <a:t>Any change in the software configuration Items will affect the final product. Therefore, changes to configuration items need to be controlled and managed.</a:t>
            </a:r>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5</a:t>
            </a:fld>
            <a:endParaRPr lang="en-US" dirty="0"/>
          </a:p>
        </p:txBody>
      </p:sp>
    </p:spTree>
    <p:extLst>
      <p:ext uri="{BB962C8B-B14F-4D97-AF65-F5344CB8AC3E}">
        <p14:creationId xmlns:p14="http://schemas.microsoft.com/office/powerpoint/2010/main" val="36126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Need for SCM</a:t>
            </a:r>
          </a:p>
        </p:txBody>
      </p:sp>
      <p:sp>
        <p:nvSpPr>
          <p:cNvPr id="8" name="Text Placeholder 7"/>
          <p:cNvSpPr>
            <a:spLocks noGrp="1"/>
          </p:cNvSpPr>
          <p:nvPr>
            <p:ph type="body" sz="half" idx="2"/>
          </p:nvPr>
        </p:nvSpPr>
        <p:spPr/>
        <p:txBody>
          <a:bodyPr/>
          <a:lstStyle/>
          <a:p>
            <a:endParaRPr lang="en-US"/>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6</a:t>
            </a:fld>
            <a:endParaRPr lang="en-US" dirty="0"/>
          </a:p>
        </p:txBody>
      </p:sp>
      <p:pic>
        <p:nvPicPr>
          <p:cNvPr id="1026" name="Picture 2" descr="https://www.guru99.com/images/1/051818_1048_SoftwareC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763" y="420717"/>
            <a:ext cx="6955171" cy="5884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89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Importance of SCM</a:t>
            </a:r>
            <a:endParaRPr lang="en-US" dirty="0"/>
          </a:p>
        </p:txBody>
      </p:sp>
      <p:sp>
        <p:nvSpPr>
          <p:cNvPr id="8" name="Content Placeholder 7"/>
          <p:cNvSpPr>
            <a:spLocks noGrp="1"/>
          </p:cNvSpPr>
          <p:nvPr>
            <p:ph idx="1"/>
          </p:nvPr>
        </p:nvSpPr>
        <p:spPr/>
        <p:txBody>
          <a:bodyPr/>
          <a:lstStyle/>
          <a:p>
            <a:r>
              <a:rPr lang="en-US" dirty="0"/>
              <a:t>It is practical in controlling and managing the access to various SCIs e.g., by preventing the two members of a team for checking out the same component for modification at the same time.</a:t>
            </a:r>
          </a:p>
          <a:p>
            <a:r>
              <a:rPr lang="en-US" b="1" dirty="0"/>
              <a:t>It provides the tool to ensure that changes are being properly implemented.</a:t>
            </a:r>
            <a:endParaRPr lang="en-US" dirty="0"/>
          </a:p>
          <a:p>
            <a:r>
              <a:rPr lang="en-US" dirty="0"/>
              <a:t>It has the capability of describing and storing the various constituent of software.</a:t>
            </a:r>
          </a:p>
          <a:p>
            <a:r>
              <a:rPr lang="en-US" dirty="0"/>
              <a:t>SCM is used in keeping a system in a consistent state by automatically producing derived version upon modification of the same component.</a:t>
            </a:r>
          </a:p>
          <a:p>
            <a:endParaRPr lang="en-US" dirty="0"/>
          </a:p>
        </p:txBody>
      </p:sp>
      <p:sp>
        <p:nvSpPr>
          <p:cNvPr id="5" name="Date Placeholder 4"/>
          <p:cNvSpPr>
            <a:spLocks noGrp="1"/>
          </p:cNvSpPr>
          <p:nvPr>
            <p:ph type="dt" sz="half" idx="10"/>
          </p:nvPr>
        </p:nvSpPr>
        <p:spPr/>
        <p:txBody>
          <a:bodyPr/>
          <a:lstStyle/>
          <a:p>
            <a:fld id="{698F2F9D-DFCA-49E0-A182-99F4A3478912}" type="datetime1">
              <a:rPr lang="en-US" smtClean="0"/>
              <a:t>26/03/2021</a:t>
            </a:fld>
            <a:endParaRPr lang="en-US"/>
          </a:p>
        </p:txBody>
      </p:sp>
      <p:sp>
        <p:nvSpPr>
          <p:cNvPr id="6" name="Slide Number Placeholder 5"/>
          <p:cNvSpPr>
            <a:spLocks noGrp="1"/>
          </p:cNvSpPr>
          <p:nvPr>
            <p:ph type="sldNum" sz="quarter" idx="12"/>
          </p:nvPr>
        </p:nvSpPr>
        <p:spPr/>
        <p:txBody>
          <a:bodyPr/>
          <a:lstStyle/>
          <a:p>
            <a:fld id="{F7BE6759-D707-4ED0-A6B2-27A1569959F0}" type="slidenum">
              <a:rPr lang="en-US" smtClean="0"/>
              <a:t>7</a:t>
            </a:fld>
            <a:endParaRPr lang="en-US"/>
          </a:p>
        </p:txBody>
      </p:sp>
    </p:spTree>
    <p:extLst>
      <p:ext uri="{BB962C8B-B14F-4D97-AF65-F5344CB8AC3E}">
        <p14:creationId xmlns:p14="http://schemas.microsoft.com/office/powerpoint/2010/main" val="245860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Tasks in SCM process</a:t>
            </a:r>
          </a:p>
        </p:txBody>
      </p:sp>
      <p:sp>
        <p:nvSpPr>
          <p:cNvPr id="3" name="Content Placeholder 2"/>
          <p:cNvSpPr>
            <a:spLocks noGrp="1"/>
          </p:cNvSpPr>
          <p:nvPr>
            <p:ph idx="1"/>
          </p:nvPr>
        </p:nvSpPr>
        <p:spPr/>
        <p:txBody>
          <a:bodyPr/>
          <a:lstStyle/>
          <a:p>
            <a:r>
              <a:rPr lang="en-US" dirty="0"/>
              <a:t>Configuration Identification</a:t>
            </a:r>
          </a:p>
          <a:p>
            <a:r>
              <a:rPr lang="en-US" dirty="0"/>
              <a:t>Baselines</a:t>
            </a:r>
          </a:p>
          <a:p>
            <a:r>
              <a:rPr lang="en-US" dirty="0"/>
              <a:t>Change Control</a:t>
            </a:r>
          </a:p>
          <a:p>
            <a:r>
              <a:rPr lang="en-US" dirty="0"/>
              <a:t>Configuration Status Accounting</a:t>
            </a:r>
          </a:p>
          <a:p>
            <a:r>
              <a:rPr lang="en-US" dirty="0"/>
              <a:t>Configuration Audits and Reviews</a:t>
            </a:r>
          </a:p>
          <a:p>
            <a:endParaRPr lang="en-US" dirty="0"/>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8</a:t>
            </a:fld>
            <a:endParaRPr lang="en-US" dirty="0"/>
          </a:p>
        </p:txBody>
      </p:sp>
    </p:spTree>
    <p:extLst>
      <p:ext uri="{BB962C8B-B14F-4D97-AF65-F5344CB8AC3E}">
        <p14:creationId xmlns:p14="http://schemas.microsoft.com/office/powerpoint/2010/main" val="244476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Configuration Identification</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Configuration identification is a method of determining the scope of the software system. With the help of this step, you can manage or control something even if you don't know what it is. It is a description that contains the CSCI type (Computer Software Configuration Item), a project identifier and version information.</a:t>
            </a:r>
          </a:p>
          <a:p>
            <a:r>
              <a:rPr lang="en-US" b="1" dirty="0"/>
              <a:t>Activities during this process:</a:t>
            </a:r>
            <a:endParaRPr lang="en-US" dirty="0"/>
          </a:p>
          <a:p>
            <a:pPr lvl="1"/>
            <a:r>
              <a:rPr lang="en-US" dirty="0"/>
              <a:t>Identification of configuration Items like source code modules, test case, and requirements specification.</a:t>
            </a:r>
          </a:p>
          <a:p>
            <a:pPr lvl="1"/>
            <a:r>
              <a:rPr lang="en-US" dirty="0"/>
              <a:t>Identification of each CSCI in the SCM repository, by using an object-oriented approach</a:t>
            </a:r>
          </a:p>
          <a:p>
            <a:pPr lvl="1"/>
            <a:r>
              <a:rPr lang="en-US" dirty="0"/>
              <a:t>The process starts with basic objects which are grouped into aggregate objects. Details of what, why, when and by whom changes in the test are made</a:t>
            </a:r>
          </a:p>
          <a:p>
            <a:pPr lvl="1"/>
            <a:r>
              <a:rPr lang="en-US" dirty="0"/>
              <a:t>Every object has its own features that identify its name that is explicit to all other objects</a:t>
            </a:r>
          </a:p>
          <a:p>
            <a:pPr lvl="1"/>
            <a:r>
              <a:rPr lang="en-US" dirty="0"/>
              <a:t>List of resources required such as the document, the file, tools, etc.</a:t>
            </a:r>
          </a:p>
          <a:p>
            <a:r>
              <a:rPr lang="en-US" dirty="0" smtClean="0"/>
              <a:t>Example: Instead </a:t>
            </a:r>
            <a:r>
              <a:rPr lang="en-US" dirty="0"/>
              <a:t>of naming a File </a:t>
            </a:r>
            <a:r>
              <a:rPr lang="en-US" dirty="0" err="1"/>
              <a:t>login.php</a:t>
            </a:r>
            <a:r>
              <a:rPr lang="en-US" dirty="0"/>
              <a:t> its should be named login_v1.2.php where v1.2 stands for the version number of the </a:t>
            </a:r>
            <a:r>
              <a:rPr lang="en-US" dirty="0" smtClean="0"/>
              <a:t>file. Or instead </a:t>
            </a:r>
            <a:r>
              <a:rPr lang="en-US" dirty="0"/>
              <a:t>of naming folder "Code" it should be named "</a:t>
            </a:r>
            <a:r>
              <a:rPr lang="en-US" dirty="0" err="1"/>
              <a:t>Code_D</a:t>
            </a:r>
            <a:r>
              <a:rPr lang="en-US" dirty="0"/>
              <a:t>" where D represents code should be backed up daily</a:t>
            </a:r>
            <a:r>
              <a:rPr lang="en-US" dirty="0" smtClean="0"/>
              <a:t>.</a:t>
            </a:r>
            <a:endParaRPr lang="en-US" dirty="0"/>
          </a:p>
        </p:txBody>
      </p:sp>
      <p:sp>
        <p:nvSpPr>
          <p:cNvPr id="4" name="Date Placeholder 3"/>
          <p:cNvSpPr>
            <a:spLocks noGrp="1"/>
          </p:cNvSpPr>
          <p:nvPr>
            <p:ph type="dt" sz="half" idx="10"/>
          </p:nvPr>
        </p:nvSpPr>
        <p:spPr/>
        <p:txBody>
          <a:bodyPr/>
          <a:lstStyle/>
          <a:p>
            <a:fld id="{0415DB74-C5DE-4968-8C4E-6A93281FF65F}" type="datetime1">
              <a:rPr lang="en-US" smtClean="0"/>
              <a:t>26/03/2021</a:t>
            </a:fld>
            <a:endParaRPr lang="en-US"/>
          </a:p>
        </p:txBody>
      </p:sp>
      <p:sp>
        <p:nvSpPr>
          <p:cNvPr id="5" name="Slide Number Placeholder 4"/>
          <p:cNvSpPr>
            <a:spLocks noGrp="1"/>
          </p:cNvSpPr>
          <p:nvPr>
            <p:ph type="sldNum" sz="quarter" idx="12"/>
          </p:nvPr>
        </p:nvSpPr>
        <p:spPr/>
        <p:txBody>
          <a:bodyPr/>
          <a:lstStyle/>
          <a:p>
            <a:fld id="{F7BE6759-D707-4ED0-A6B2-27A1569959F0}" type="slidenum">
              <a:rPr lang="en-US" smtClean="0"/>
              <a:t>9</a:t>
            </a:fld>
            <a:endParaRPr lang="en-US" dirty="0"/>
          </a:p>
        </p:txBody>
      </p:sp>
    </p:spTree>
    <p:extLst>
      <p:ext uri="{BB962C8B-B14F-4D97-AF65-F5344CB8AC3E}">
        <p14:creationId xmlns:p14="http://schemas.microsoft.com/office/powerpoint/2010/main" val="4474917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TotalTime>
  <Words>1440</Words>
  <Application>Microsoft Office PowerPoint</Application>
  <PresentationFormat>Widescreen</PresentationFormat>
  <Paragraphs>158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Configuration Management </vt:lpstr>
      <vt:lpstr>Contents</vt:lpstr>
      <vt:lpstr>SCM</vt:lpstr>
      <vt:lpstr>SCM</vt:lpstr>
      <vt:lpstr>Need for SCM</vt:lpstr>
      <vt:lpstr>Need for SCM</vt:lpstr>
      <vt:lpstr>Importance of SCM</vt:lpstr>
      <vt:lpstr>Tasks in SCM process</vt:lpstr>
      <vt:lpstr>Configuration Identification:</vt:lpstr>
      <vt:lpstr>Baseline</vt:lpstr>
      <vt:lpstr>Change Control</vt:lpstr>
      <vt:lpstr>Configuration Status Accounting</vt:lpstr>
      <vt:lpstr>Configuration Audits and Reviews</vt:lpstr>
      <vt:lpstr>Participant of SCM process</vt:lpstr>
      <vt:lpstr>Participant of SCM process</vt:lpstr>
      <vt:lpstr>Software Configuration Management Plan</vt:lpstr>
      <vt:lpstr>Software Configuration Management Tools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Configuration Management</dc:title>
  <dc:creator>Ghodke, Shalaka</dc:creator>
  <cp:lastModifiedBy>Ghodke, Shalaka</cp:lastModifiedBy>
  <cp:revision>6</cp:revision>
  <dcterms:created xsi:type="dcterms:W3CDTF">2021-03-23T05:05:43Z</dcterms:created>
  <dcterms:modified xsi:type="dcterms:W3CDTF">2021-03-26T03:45:27Z</dcterms:modified>
</cp:coreProperties>
</file>