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1" r:id="rId3"/>
    <p:sldId id="264" r:id="rId4"/>
    <p:sldId id="271" r:id="rId5"/>
    <p:sldId id="272" r:id="rId6"/>
    <p:sldId id="278" r:id="rId7"/>
    <p:sldId id="279" r:id="rId8"/>
    <p:sldId id="280" r:id="rId9"/>
    <p:sldId id="273" r:id="rId10"/>
    <p:sldId id="274" r:id="rId11"/>
    <p:sldId id="275" r:id="rId12"/>
    <p:sldId id="276"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525"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BBB6F-604D-4AE3-8EC1-485663EA0EEE}"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A391D-55EC-4914-8CD3-8E7A1A133CA1}" type="slidenum">
              <a:rPr lang="en-US" smtClean="0"/>
              <a:pPr/>
              <a:t>‹#›</a:t>
            </a:fld>
            <a:endParaRPr lang="en-US" dirty="0"/>
          </a:p>
        </p:txBody>
      </p:sp>
    </p:spTree>
    <p:extLst>
      <p:ext uri="{BB962C8B-B14F-4D97-AF65-F5344CB8AC3E}">
        <p14:creationId xmlns:p14="http://schemas.microsoft.com/office/powerpoint/2010/main" val="306203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70255-239D-42F2-8EA9-6DF7DDA6F6C2}" type="datetimeFigureOut">
              <a:rPr lang="en-US" smtClean="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1FF38E-F0A7-4947-A4EE-A2E4113CF7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70255-239D-42F2-8EA9-6DF7DDA6F6C2}" type="datetimeFigureOut">
              <a:rPr lang="en-US" smtClean="0"/>
              <a:pPr/>
              <a:t>4/30/2021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FF38E-F0A7-4947-A4EE-A2E4113CF7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81000" y="1863298"/>
            <a:ext cx="8382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b="1" dirty="0"/>
              <a:t>Unmanned Remotely controlled Fire Fighting Robot</a:t>
            </a:r>
            <a:endParaRPr lang="en-US" dirty="0"/>
          </a:p>
          <a:p>
            <a:pPr algn="ctr"/>
            <a:r>
              <a:rPr lang="en-US" b="1" dirty="0"/>
              <a:t>Submitted by,</a:t>
            </a:r>
            <a:endParaRPr lang="en-US" dirty="0"/>
          </a:p>
          <a:p>
            <a:pPr algn="ctr"/>
            <a:r>
              <a:rPr lang="en-US" dirty="0"/>
              <a:t> </a:t>
            </a:r>
          </a:p>
          <a:p>
            <a:pPr algn="ctr"/>
            <a:r>
              <a:rPr lang="en-US" dirty="0"/>
              <a:t>S</a:t>
            </a:r>
          </a:p>
          <a:p>
            <a:pPr algn="ctr"/>
            <a:r>
              <a:rPr lang="en-US" dirty="0"/>
              <a:t>P</a:t>
            </a:r>
          </a:p>
          <a:p>
            <a:pPr algn="ctr"/>
            <a:r>
              <a:rPr lang="en-US" dirty="0"/>
              <a:t>K</a:t>
            </a:r>
          </a:p>
          <a:p>
            <a:pPr algn="ctr"/>
            <a:endParaRPr lang="en-US" b="1" dirty="0"/>
          </a:p>
          <a:p>
            <a:pPr algn="ctr"/>
            <a:endParaRPr lang="en-US" b="1" dirty="0"/>
          </a:p>
          <a:p>
            <a:pPr algn="ctr"/>
            <a:r>
              <a:rPr lang="en-US" b="1" dirty="0"/>
              <a:t>Year: 2019-2020</a:t>
            </a:r>
            <a:endParaRPr lang="en-US" dirty="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3290" y="457200"/>
            <a:ext cx="817419" cy="76887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304800"/>
            <a:ext cx="8763000" cy="6771084"/>
          </a:xfrm>
          <a:prstGeom prst="rect">
            <a:avLst/>
          </a:prstGeom>
          <a:noFill/>
        </p:spPr>
        <p:txBody>
          <a:bodyPr wrap="square" rtlCol="0">
            <a:spAutoFit/>
          </a:bodyPr>
          <a:lstStyle/>
          <a:p>
            <a:pPr algn="ctr"/>
            <a:r>
              <a:rPr lang="en-US" sz="2800" b="1" dirty="0"/>
              <a:t>CONCLUSIONS</a:t>
            </a:r>
          </a:p>
          <a:p>
            <a:endParaRPr lang="en-US" dirty="0"/>
          </a:p>
          <a:p>
            <a:endParaRPr lang="en-US" dirty="0"/>
          </a:p>
          <a:p>
            <a:pPr algn="just"/>
            <a:r>
              <a:rPr lang="en-US" dirty="0"/>
              <a:t>In this project, we have planned to propose an unmanned vehicle for fire detection and extinguishing purpose that is remotely </a:t>
            </a:r>
            <a:r>
              <a:rPr lang="en-US" dirty="0" err="1"/>
              <a:t>controlled.The</a:t>
            </a:r>
            <a:r>
              <a:rPr lang="en-US" dirty="0"/>
              <a:t> proposed method promised to be highly beneficial for the security purpose and industrial purpose. </a:t>
            </a:r>
          </a:p>
          <a:p>
            <a:pPr algn="just"/>
            <a:r>
              <a:rPr lang="en-US" dirty="0"/>
              <a:t> </a:t>
            </a:r>
          </a:p>
          <a:p>
            <a:pPr algn="just"/>
            <a:r>
              <a:rPr lang="en-US" dirty="0"/>
              <a:t>As far as the  work is done, system is able to detect fire using flame sensor and camera using open CV. Robot changes direction according to the input given by user using GUI. System will be able to detect fire using both flame sensors and camera with image processing.</a:t>
            </a:r>
          </a:p>
          <a:p>
            <a:pPr algn="just"/>
            <a:r>
              <a:rPr lang="en-US" dirty="0"/>
              <a:t>But the work of  extinguish the fire using water sprinklers is remaining and has been left due to this pandemic and lockdown crisis.</a:t>
            </a:r>
          </a:p>
          <a:p>
            <a:pPr algn="just"/>
            <a:endParaRPr lang="en-US" dirty="0"/>
          </a:p>
          <a:p>
            <a:pPr algn="ctr"/>
            <a:r>
              <a:rPr lang="en-US" sz="2800" b="1" dirty="0"/>
              <a:t>FUTURE  Scope:</a:t>
            </a:r>
          </a:p>
          <a:p>
            <a:pPr algn="just"/>
            <a:endParaRPr lang="en-US" dirty="0"/>
          </a:p>
          <a:p>
            <a:pPr algn="just"/>
            <a:r>
              <a:rPr lang="en-US" dirty="0"/>
              <a:t>At present, camera can rotate </a:t>
            </a:r>
            <a:r>
              <a:rPr lang="en-US" dirty="0" err="1"/>
              <a:t>upto</a:t>
            </a:r>
            <a:r>
              <a:rPr lang="en-US" dirty="0"/>
              <a:t> 180 </a:t>
            </a:r>
            <a:r>
              <a:rPr lang="en-US" dirty="0" err="1"/>
              <a:t>degress</a:t>
            </a:r>
            <a:r>
              <a:rPr lang="en-US" dirty="0"/>
              <a:t> but it can made to rotate 360 </a:t>
            </a:r>
            <a:r>
              <a:rPr lang="en-US" dirty="0" err="1"/>
              <a:t>degress</a:t>
            </a:r>
            <a:r>
              <a:rPr lang="en-US" dirty="0"/>
              <a:t> in future.</a:t>
            </a:r>
          </a:p>
          <a:p>
            <a:pPr algn="just"/>
            <a:r>
              <a:rPr lang="en-US" dirty="0"/>
              <a:t>In future, robot will also be capable of throwing water with controlled robotic arms or the whole water extinguishing system will be replaced with CO2 extinguisher which will make it qualified to use it in large scale and save more lives.</a:t>
            </a:r>
          </a:p>
          <a:p>
            <a:endParaRPr lang="en-US" dirty="0"/>
          </a:p>
          <a:p>
            <a:endParaRPr lang="en-US" dirty="0"/>
          </a:p>
          <a:p>
            <a:endParaRPr lang="en-US" dirty="0"/>
          </a:p>
        </p:txBody>
      </p:sp>
    </p:spTree>
    <p:extLst>
      <p:ext uri="{BB962C8B-B14F-4D97-AF65-F5344CB8AC3E}">
        <p14:creationId xmlns:p14="http://schemas.microsoft.com/office/powerpoint/2010/main" val="112108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763000" cy="4678204"/>
          </a:xfrm>
          <a:prstGeom prst="rect">
            <a:avLst/>
          </a:prstGeom>
          <a:noFill/>
        </p:spPr>
        <p:txBody>
          <a:bodyPr wrap="square" rtlCol="0">
            <a:spAutoFit/>
          </a:bodyPr>
          <a:lstStyle/>
          <a:p>
            <a:pPr algn="ctr"/>
            <a:r>
              <a:rPr lang="en-US" sz="2800" b="1" dirty="0"/>
              <a:t>WORK COMPLETED TILL SEMESTER-1</a:t>
            </a:r>
          </a:p>
          <a:p>
            <a:pPr algn="ctr"/>
            <a:endParaRPr lang="en-US" b="1" dirty="0"/>
          </a:p>
          <a:p>
            <a:pPr algn="just"/>
            <a:r>
              <a:rPr lang="en-US" dirty="0"/>
              <a:t>1.Image processing algorithm for fire detection was built but it wasn’t working accurately as it is required.</a:t>
            </a:r>
          </a:p>
          <a:p>
            <a:pPr algn="just"/>
            <a:endParaRPr lang="en-US" dirty="0"/>
          </a:p>
          <a:p>
            <a:pPr algn="just"/>
            <a:r>
              <a:rPr lang="en-US" dirty="0"/>
              <a:t>2.Components selection and individual testing of each component except the nozzle of the </a:t>
            </a:r>
          </a:p>
          <a:p>
            <a:pPr algn="just"/>
            <a:r>
              <a:rPr lang="en-US" dirty="0"/>
              <a:t>water tanker to throw the water.</a:t>
            </a:r>
          </a:p>
          <a:p>
            <a:pPr algn="just"/>
            <a:endParaRPr lang="en-US" dirty="0"/>
          </a:p>
          <a:p>
            <a:pPr algn="just"/>
            <a:r>
              <a:rPr lang="en-US" dirty="0"/>
              <a:t>3.Chasis board has been built on which whole </a:t>
            </a:r>
            <a:r>
              <a:rPr lang="en-US" dirty="0" err="1"/>
              <a:t>circuitary</a:t>
            </a:r>
            <a:r>
              <a:rPr lang="en-US" dirty="0"/>
              <a:t> is going to implanted.</a:t>
            </a:r>
          </a:p>
          <a:p>
            <a:pPr algn="just"/>
            <a:endParaRPr lang="en-US" dirty="0"/>
          </a:p>
          <a:p>
            <a:pPr algn="just"/>
            <a:r>
              <a:rPr lang="en-US" dirty="0"/>
              <a:t>4.Study of </a:t>
            </a:r>
            <a:r>
              <a:rPr lang="en-US" dirty="0" err="1"/>
              <a:t>OpenCV</a:t>
            </a:r>
            <a:r>
              <a:rPr lang="en-US" dirty="0"/>
              <a:t> language for understanding of HSV algorithm, the algorithm which is best known for purposes like fire detection.</a:t>
            </a:r>
          </a:p>
          <a:p>
            <a:pPr algn="just"/>
            <a:endParaRPr lang="en-US" dirty="0"/>
          </a:p>
          <a:p>
            <a:pPr algn="just"/>
            <a:r>
              <a:rPr lang="en-US" dirty="0"/>
              <a:t>5.Selection of library for building Graphical User Interface was going on but wasn’t selected till the end of semester 1.</a:t>
            </a:r>
          </a:p>
          <a:p>
            <a:endParaRPr lang="en-US" b="1" dirty="0"/>
          </a:p>
        </p:txBody>
      </p:sp>
    </p:spTree>
    <p:extLst>
      <p:ext uri="{BB962C8B-B14F-4D97-AF65-F5344CB8AC3E}">
        <p14:creationId xmlns:p14="http://schemas.microsoft.com/office/powerpoint/2010/main" val="175897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3570208"/>
          </a:xfrm>
          <a:prstGeom prst="rect">
            <a:avLst/>
          </a:prstGeom>
          <a:noFill/>
        </p:spPr>
        <p:txBody>
          <a:bodyPr wrap="square" rtlCol="0">
            <a:spAutoFit/>
          </a:bodyPr>
          <a:lstStyle/>
          <a:p>
            <a:pPr algn="ctr"/>
            <a:r>
              <a:rPr lang="en-US" sz="2800" b="1" dirty="0"/>
              <a:t>PARTNER’S CONTRIBUTION</a:t>
            </a:r>
          </a:p>
          <a:p>
            <a:pPr algn="just"/>
            <a:endParaRPr lang="en-US" b="1" dirty="0"/>
          </a:p>
          <a:p>
            <a:pPr algn="just"/>
            <a:r>
              <a:rPr lang="en-US" dirty="0"/>
              <a:t>1.S- How this Robot will detect the fire and the required algorithm of image processing required to detect the fire. Study Of </a:t>
            </a:r>
            <a:r>
              <a:rPr lang="en-US" dirty="0" err="1"/>
              <a:t>OpenCV</a:t>
            </a:r>
            <a:r>
              <a:rPr lang="en-US" dirty="0"/>
              <a:t>  and Python language to apply the required action in Anaconda software. Controlling the motor and direction of robot and building GUI using </a:t>
            </a:r>
            <a:r>
              <a:rPr lang="en-US" dirty="0" err="1"/>
              <a:t>tkinter</a:t>
            </a:r>
            <a:r>
              <a:rPr lang="en-US" dirty="0"/>
              <a:t> for easy control of robot using Wi-Fi technology.</a:t>
            </a:r>
          </a:p>
          <a:p>
            <a:pPr algn="just"/>
            <a:endParaRPr lang="en-US" dirty="0"/>
          </a:p>
          <a:p>
            <a:pPr algn="just"/>
            <a:r>
              <a:rPr lang="en-US" dirty="0"/>
              <a:t>2.P - Required Hardware selection and testing of each and every component and building of </a:t>
            </a:r>
            <a:r>
              <a:rPr lang="en-US" dirty="0" err="1"/>
              <a:t>Chasis</a:t>
            </a:r>
            <a:r>
              <a:rPr lang="en-US" dirty="0"/>
              <a:t> board.</a:t>
            </a:r>
          </a:p>
          <a:p>
            <a:pPr algn="just"/>
            <a:endParaRPr lang="en-US" dirty="0"/>
          </a:p>
          <a:p>
            <a:pPr algn="just"/>
            <a:r>
              <a:rPr lang="en-US" dirty="0"/>
              <a:t>3.K  - After fire detection, how the robot needs to react and take preventive measures to extinguish the fire and save lives.</a:t>
            </a:r>
            <a:endParaRPr lang="en-US" b="1" dirty="0"/>
          </a:p>
        </p:txBody>
      </p:sp>
    </p:spTree>
    <p:extLst>
      <p:ext uri="{BB962C8B-B14F-4D97-AF65-F5344CB8AC3E}">
        <p14:creationId xmlns:p14="http://schemas.microsoft.com/office/powerpoint/2010/main" val="185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6678751"/>
          </a:xfrm>
          <a:prstGeom prst="rect">
            <a:avLst/>
          </a:prstGeom>
          <a:noFill/>
        </p:spPr>
        <p:txBody>
          <a:bodyPr wrap="square" rtlCol="0">
            <a:spAutoFit/>
          </a:bodyPr>
          <a:lstStyle/>
          <a:p>
            <a:pPr algn="ctr"/>
            <a:r>
              <a:rPr lang="en-US" sz="3200" b="1" dirty="0"/>
              <a:t>REFERENCES</a:t>
            </a:r>
          </a:p>
          <a:p>
            <a:endParaRPr lang="en-US" dirty="0"/>
          </a:p>
          <a:p>
            <a:pPr marL="285750" lvl="0" indent="-285750" algn="just">
              <a:buFont typeface="Arial" pitchFamily="34" charset="0"/>
              <a:buChar char="•"/>
            </a:pPr>
            <a:r>
              <a:rPr lang="en-IN" dirty="0" err="1"/>
              <a:t>Jayanth</a:t>
            </a:r>
            <a:r>
              <a:rPr lang="en-IN" dirty="0"/>
              <a:t> Suresh, “Fire-Fighting Robot”, 2017 International Conference on Computational Intelligence in Data Science(ICCIDS)</a:t>
            </a:r>
            <a:endParaRPr lang="en-US" dirty="0"/>
          </a:p>
          <a:p>
            <a:pPr marL="285750" lvl="0" indent="-285750" algn="just">
              <a:buFont typeface="Arial" pitchFamily="34" charset="0"/>
              <a:buChar char="•"/>
            </a:pPr>
            <a:r>
              <a:rPr lang="en-IN" dirty="0"/>
              <a:t>Ahmed </a:t>
            </a:r>
            <a:r>
              <a:rPr lang="en-IN" dirty="0" err="1"/>
              <a:t>Hassanein</a:t>
            </a:r>
            <a:r>
              <a:rPr lang="en-IN" dirty="0"/>
              <a:t>, </a:t>
            </a:r>
            <a:r>
              <a:rPr lang="en-IN" dirty="0" err="1"/>
              <a:t>Mohanad</a:t>
            </a:r>
            <a:r>
              <a:rPr lang="en-IN" dirty="0"/>
              <a:t> </a:t>
            </a:r>
            <a:r>
              <a:rPr lang="en-IN" dirty="0" err="1"/>
              <a:t>Elhawary</a:t>
            </a:r>
            <a:r>
              <a:rPr lang="en-IN" dirty="0"/>
              <a:t>, </a:t>
            </a:r>
            <a:r>
              <a:rPr lang="en-IN" dirty="0" err="1"/>
              <a:t>Nour</a:t>
            </a:r>
            <a:r>
              <a:rPr lang="en-IN" dirty="0"/>
              <a:t> </a:t>
            </a:r>
            <a:r>
              <a:rPr lang="en-IN" dirty="0" err="1"/>
              <a:t>Jaber</a:t>
            </a:r>
            <a:r>
              <a:rPr lang="en-IN" dirty="0"/>
              <a:t>, and Mohammed El-</a:t>
            </a:r>
            <a:r>
              <a:rPr lang="en-IN" dirty="0" err="1"/>
              <a:t>Abd</a:t>
            </a:r>
            <a:r>
              <a:rPr lang="en-IN" dirty="0"/>
              <a:t>, “Autonomous </a:t>
            </a:r>
            <a:r>
              <a:rPr lang="en-IN" dirty="0" err="1"/>
              <a:t>Firefighting</a:t>
            </a:r>
            <a:r>
              <a:rPr lang="en-IN" dirty="0"/>
              <a:t> Robot”, 978-1-4673-7509-2/15/$31.00 ©2015 IEEE</a:t>
            </a:r>
            <a:endParaRPr lang="en-US" dirty="0"/>
          </a:p>
          <a:p>
            <a:pPr marL="285750" lvl="0" indent="-285750" algn="just">
              <a:buFont typeface="Arial" pitchFamily="34" charset="0"/>
              <a:buChar char="•"/>
            </a:pPr>
            <a:r>
              <a:rPr lang="en-IN" dirty="0"/>
              <a:t>Shiva Mittal, Manish Kumar </a:t>
            </a:r>
            <a:r>
              <a:rPr lang="en-IN" dirty="0" err="1"/>
              <a:t>Rana</a:t>
            </a:r>
            <a:r>
              <a:rPr lang="en-IN" dirty="0"/>
              <a:t>, </a:t>
            </a:r>
            <a:r>
              <a:rPr lang="en-IN" dirty="0" err="1"/>
              <a:t>Mayank</a:t>
            </a:r>
            <a:r>
              <a:rPr lang="en-IN" dirty="0"/>
              <a:t> </a:t>
            </a:r>
            <a:r>
              <a:rPr lang="en-IN" dirty="0" err="1"/>
              <a:t>Bhardwaj</a:t>
            </a:r>
            <a:r>
              <a:rPr lang="en-IN" dirty="0"/>
              <a:t>, </a:t>
            </a:r>
            <a:r>
              <a:rPr lang="en-IN" dirty="0" err="1"/>
              <a:t>Meenakshi</a:t>
            </a:r>
            <a:r>
              <a:rPr lang="en-IN" dirty="0"/>
              <a:t> </a:t>
            </a:r>
            <a:r>
              <a:rPr lang="en-IN" dirty="0" err="1"/>
              <a:t>Mataray</a:t>
            </a:r>
            <a:r>
              <a:rPr lang="en-IN" dirty="0"/>
              <a:t>, “Ceasefire: The Fire Fighting Robot”, International Conference on Advances in Computing, Communication Control and Networking (ICACCCN2018)</a:t>
            </a:r>
            <a:endParaRPr lang="en-US" dirty="0"/>
          </a:p>
          <a:p>
            <a:pPr marL="285750" lvl="0" indent="-285750" algn="just">
              <a:buFont typeface="Arial" pitchFamily="34" charset="0"/>
              <a:buChar char="•"/>
            </a:pPr>
            <a:r>
              <a:rPr lang="en-IN" dirty="0" err="1"/>
              <a:t>Kirti</a:t>
            </a:r>
            <a:r>
              <a:rPr lang="en-IN" dirty="0"/>
              <a:t> </a:t>
            </a:r>
            <a:r>
              <a:rPr lang="en-IN" dirty="0" err="1"/>
              <a:t>Kadam</a:t>
            </a:r>
            <a:r>
              <a:rPr lang="en-IN" dirty="0"/>
              <a:t>, </a:t>
            </a:r>
            <a:r>
              <a:rPr lang="en-IN" dirty="0" err="1"/>
              <a:t>Aayushi</a:t>
            </a:r>
            <a:r>
              <a:rPr lang="en-IN" dirty="0"/>
              <a:t> </a:t>
            </a:r>
            <a:r>
              <a:rPr lang="en-IN" dirty="0" err="1"/>
              <a:t>Bidkar</a:t>
            </a:r>
            <a:r>
              <a:rPr lang="en-IN" dirty="0"/>
              <a:t>, </a:t>
            </a:r>
            <a:r>
              <a:rPr lang="en-IN" dirty="0" err="1"/>
              <a:t>Vaishnavi</a:t>
            </a:r>
            <a:r>
              <a:rPr lang="en-IN" dirty="0"/>
              <a:t> </a:t>
            </a:r>
            <a:r>
              <a:rPr lang="en-IN" dirty="0" err="1"/>
              <a:t>Pimpale</a:t>
            </a:r>
            <a:r>
              <a:rPr lang="en-IN" dirty="0"/>
              <a:t>, </a:t>
            </a:r>
            <a:r>
              <a:rPr lang="en-IN" dirty="0" err="1"/>
              <a:t>Dhanashree</a:t>
            </a:r>
            <a:r>
              <a:rPr lang="en-IN" dirty="0"/>
              <a:t> </a:t>
            </a:r>
            <a:r>
              <a:rPr lang="en-IN" dirty="0" err="1"/>
              <a:t>Doke</a:t>
            </a:r>
            <a:r>
              <a:rPr lang="en-IN" dirty="0"/>
              <a:t>, </a:t>
            </a:r>
            <a:r>
              <a:rPr lang="en-IN" dirty="0" err="1"/>
              <a:t>Rachana</a:t>
            </a:r>
            <a:r>
              <a:rPr lang="en-IN" dirty="0"/>
              <a:t> </a:t>
            </a:r>
            <a:r>
              <a:rPr lang="en-IN" dirty="0" err="1"/>
              <a:t>Patil</a:t>
            </a:r>
            <a:r>
              <a:rPr lang="en-IN" dirty="0"/>
              <a:t>, “Fire Fighting Robot”, International Journal Of Engineering And Computer Science ISSN:2319-7242 Volume 7 Issue 1 January 2018, Page No. 23383-23485</a:t>
            </a:r>
            <a:endParaRPr lang="en-US" dirty="0"/>
          </a:p>
          <a:p>
            <a:pPr marL="285750" lvl="0" indent="-285750" algn="just">
              <a:buFont typeface="Arial" pitchFamily="34" charset="0"/>
              <a:buChar char="•"/>
            </a:pPr>
            <a:r>
              <a:rPr lang="en-IN" dirty="0"/>
              <a:t>Mohd Aliff , MI Yusof, Nor Samsiah </a:t>
            </a:r>
            <a:r>
              <a:rPr lang="en-IN" dirty="0" err="1"/>
              <a:t>Sani</a:t>
            </a:r>
            <a:r>
              <a:rPr lang="en-IN" dirty="0"/>
              <a:t>, </a:t>
            </a:r>
            <a:r>
              <a:rPr lang="en-IN" dirty="0" err="1"/>
              <a:t>Azavitra</a:t>
            </a:r>
            <a:r>
              <a:rPr lang="en-IN" dirty="0"/>
              <a:t> </a:t>
            </a:r>
            <a:r>
              <a:rPr lang="en-IN" dirty="0" err="1"/>
              <a:t>Zainal</a:t>
            </a:r>
            <a:r>
              <a:rPr lang="en-IN" dirty="0"/>
              <a:t>, “Development of Fire Fighting Robot”, (IJACSA) International Journal of Advanced Computer Science and Applications, Vol. 10, No. 1, 2019</a:t>
            </a:r>
          </a:p>
          <a:p>
            <a:pPr marL="285750" lvl="0" indent="-285750" algn="just">
              <a:buFont typeface="Arial" pitchFamily="34" charset="0"/>
              <a:buChar char="•"/>
            </a:pPr>
            <a:r>
              <a:rPr lang="en-IN" dirty="0" err="1"/>
              <a:t>Abdülkadir</a:t>
            </a:r>
            <a:r>
              <a:rPr lang="en-IN" dirty="0"/>
              <a:t> ÇAKIR, </a:t>
            </a:r>
            <a:r>
              <a:rPr lang="en-IN" dirty="0" err="1"/>
              <a:t>Nyan</a:t>
            </a:r>
            <a:r>
              <a:rPr lang="en-IN" dirty="0"/>
              <a:t> </a:t>
            </a:r>
            <a:r>
              <a:rPr lang="en-IN" dirty="0" err="1"/>
              <a:t>Farooq</a:t>
            </a:r>
            <a:r>
              <a:rPr lang="en-IN" dirty="0"/>
              <a:t> </a:t>
            </a:r>
            <a:r>
              <a:rPr lang="en-IN" dirty="0" err="1"/>
              <a:t>Ezzulddın</a:t>
            </a:r>
            <a:r>
              <a:rPr lang="en-IN" dirty="0"/>
              <a:t> EZZULDDIN, “Fire-Extinguishing Robot Design by Using </a:t>
            </a:r>
            <a:r>
              <a:rPr lang="en-IN" dirty="0" err="1"/>
              <a:t>Arduino</a:t>
            </a:r>
            <a:r>
              <a:rPr lang="en-IN" dirty="0"/>
              <a:t>”, IOSR Journal of Computer Engineering (IOSR-JCE) e-ISSN: 2278-0661,p-ISSN: 2278-8727, Volume 18, Issue 6, Ver. V (Nov.-Dec. 2016), PP 113-119</a:t>
            </a:r>
            <a:endParaRPr lang="en-US" dirty="0"/>
          </a:p>
          <a:p>
            <a:pPr marL="285750" lvl="0" indent="-285750" algn="just">
              <a:buFont typeface="Arial" pitchFamily="34" charset="0"/>
              <a:buChar char="•"/>
            </a:pPr>
            <a:r>
              <a:rPr lang="en-IN" dirty="0" err="1"/>
              <a:t>Shashi</a:t>
            </a:r>
            <a:r>
              <a:rPr lang="en-IN" dirty="0"/>
              <a:t> Kumar, </a:t>
            </a:r>
            <a:r>
              <a:rPr lang="en-IN" dirty="0" err="1"/>
              <a:t>Vibhash</a:t>
            </a:r>
            <a:r>
              <a:rPr lang="en-IN" dirty="0"/>
              <a:t> S. </a:t>
            </a:r>
            <a:r>
              <a:rPr lang="en-IN" dirty="0" err="1"/>
              <a:t>Sisodia</a:t>
            </a:r>
            <a:r>
              <a:rPr lang="en-IN" dirty="0"/>
              <a:t>, “Development of wireless Fire-Detection and multipurpose Extinguisher Robot”, International Journal of Engineering Science Invention (IJESI) ISSN (Online): 2319 –6734, ISSN (Print): 2319 –6726</a:t>
            </a:r>
            <a:endParaRPr lang="en-US" dirty="0"/>
          </a:p>
          <a:p>
            <a:pPr marL="285750" lvl="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194455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Abstract</a:t>
            </a:r>
          </a:p>
        </p:txBody>
      </p:sp>
      <p:sp>
        <p:nvSpPr>
          <p:cNvPr id="3" name="Content Placeholder 2"/>
          <p:cNvSpPr>
            <a:spLocks noGrp="1"/>
          </p:cNvSpPr>
          <p:nvPr>
            <p:ph idx="1"/>
          </p:nvPr>
        </p:nvSpPr>
        <p:spPr>
          <a:xfrm>
            <a:off x="228600" y="1219200"/>
            <a:ext cx="8610600" cy="5257800"/>
          </a:xfrm>
        </p:spPr>
        <p:txBody>
          <a:bodyPr>
            <a:normAutofit/>
          </a:bodyPr>
          <a:lstStyle/>
          <a:p>
            <a:pPr algn="just"/>
            <a:r>
              <a:rPr lang="en-US" sz="1900" dirty="0"/>
              <a:t>In this era of technological advances, process automation and robotics have played a vital role. Replacing human labor force with robots have many advantages. Robots are less prone to errors. They can be remotely controlled or completely autonomous. Firefighting is a dangerous profession. In firefighting profession, human lives are at stake every now and then. Replacing humans with robots for firefighting will save several number of human lives. </a:t>
            </a:r>
          </a:p>
          <a:p>
            <a:pPr algn="just"/>
            <a:r>
              <a:rPr lang="en-US" sz="1900" dirty="0"/>
              <a:t>So, This project is designed to develop a fire fighting robot using Wi-Fi</a:t>
            </a:r>
            <a:r>
              <a:rPr lang="en-US" sz="1800" dirty="0"/>
              <a:t> technology for remote operation. The robotic vehicle is mainly loaded with camera for image processing, water tanker and pump which is controlled over wireless communication for fire detection and  to throw water respectively.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Diagram</a:t>
            </a:r>
          </a:p>
        </p:txBody>
      </p:sp>
      <p:sp>
        <p:nvSpPr>
          <p:cNvPr id="3" name="Content Placeholder 2"/>
          <p:cNvSpPr>
            <a:spLocks noGrp="1"/>
          </p:cNvSpPr>
          <p:nvPr>
            <p:ph idx="1"/>
          </p:nvPr>
        </p:nvSpPr>
        <p:spPr/>
        <p:txBody>
          <a:bodyPr/>
          <a:lstStyle/>
          <a:p>
            <a:pPr>
              <a:buNone/>
            </a:pP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2" y="1371600"/>
            <a:ext cx="5730875" cy="42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5943600"/>
            <a:ext cx="8001000" cy="646331"/>
          </a:xfrm>
          <a:prstGeom prst="rect">
            <a:avLst/>
          </a:prstGeom>
          <a:noFill/>
        </p:spPr>
        <p:txBody>
          <a:bodyPr wrap="square" rtlCol="0">
            <a:spAutoFit/>
          </a:bodyPr>
          <a:lstStyle/>
          <a:p>
            <a:pPr algn="ctr"/>
            <a:r>
              <a:rPr lang="en-US" dirty="0"/>
              <a:t>Fig. Block Diagram of Unmanned Remotely Controlled Firefighting Robot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19731" r="25148" b="18057"/>
          <a:stretch/>
        </p:blipFill>
        <p:spPr bwMode="auto">
          <a:xfrm>
            <a:off x="2228850" y="808970"/>
            <a:ext cx="4655820" cy="5528310"/>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1463040" y="6308080"/>
            <a:ext cx="6248400" cy="369332"/>
          </a:xfrm>
          <a:prstGeom prst="rect">
            <a:avLst/>
          </a:prstGeom>
          <a:noFill/>
        </p:spPr>
        <p:txBody>
          <a:bodyPr wrap="square" rtlCol="0">
            <a:spAutoFit/>
          </a:bodyPr>
          <a:lstStyle/>
          <a:p>
            <a:pPr algn="ctr"/>
            <a:r>
              <a:rPr lang="en-US" b="1" dirty="0"/>
              <a:t>          Fig. Flow Chart of System</a:t>
            </a:r>
            <a:endParaRPr lang="en-US" dirty="0"/>
          </a:p>
        </p:txBody>
      </p:sp>
      <p:sp>
        <p:nvSpPr>
          <p:cNvPr id="4" name="TextBox 3"/>
          <p:cNvSpPr txBox="1"/>
          <p:nvPr/>
        </p:nvSpPr>
        <p:spPr>
          <a:xfrm>
            <a:off x="3505200" y="73670"/>
            <a:ext cx="2362200" cy="523220"/>
          </a:xfrm>
          <a:prstGeom prst="rect">
            <a:avLst/>
          </a:prstGeom>
          <a:noFill/>
        </p:spPr>
        <p:txBody>
          <a:bodyPr wrap="square" rtlCol="0">
            <a:spAutoFit/>
          </a:bodyPr>
          <a:lstStyle/>
          <a:p>
            <a:pPr algn="ctr"/>
            <a:r>
              <a:rPr lang="en-US" sz="2800" b="1" dirty="0"/>
              <a:t>FLOW CHART</a:t>
            </a:r>
          </a:p>
        </p:txBody>
      </p:sp>
    </p:spTree>
    <p:extLst>
      <p:ext uri="{BB962C8B-B14F-4D97-AF65-F5344CB8AC3E}">
        <p14:creationId xmlns:p14="http://schemas.microsoft.com/office/powerpoint/2010/main" val="96549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686800" cy="707886"/>
          </a:xfrm>
          <a:prstGeom prst="rect">
            <a:avLst/>
          </a:prstGeom>
          <a:noFill/>
        </p:spPr>
        <p:txBody>
          <a:bodyPr wrap="square" rtlCol="0">
            <a:spAutoFit/>
          </a:bodyPr>
          <a:lstStyle/>
          <a:p>
            <a:pPr algn="ctr"/>
            <a:r>
              <a:rPr lang="en-US" sz="2400" b="1" dirty="0"/>
              <a:t>RESULTS </a:t>
            </a:r>
          </a:p>
          <a:p>
            <a:r>
              <a:rPr lang="en-US" sz="1600" b="1" dirty="0"/>
              <a:t>1.IMAGE PROCESSING:DETECTING FIRE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63613"/>
            <a:ext cx="88392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399"/>
            <a:ext cx="8763000"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82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305800" cy="646331"/>
          </a:xfrm>
          <a:prstGeom prst="rect">
            <a:avLst/>
          </a:prstGeom>
          <a:noFill/>
        </p:spPr>
        <p:txBody>
          <a:bodyPr wrap="square" rtlCol="0">
            <a:spAutoFit/>
          </a:bodyPr>
          <a:lstStyle/>
          <a:p>
            <a:r>
              <a:rPr lang="en-US" b="1" dirty="0"/>
              <a:t>2.GUI-GRAPHICAL USER INTERFACE </a:t>
            </a:r>
          </a:p>
          <a:p>
            <a:r>
              <a:rPr lang="en-US" dirty="0"/>
              <a:t>            for remotely control of vehicle using Wi-Fi technology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874930"/>
            <a:ext cx="8549640" cy="423046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05400"/>
            <a:ext cx="2689225"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0" y="5410200"/>
            <a:ext cx="5029200" cy="646331"/>
          </a:xfrm>
          <a:prstGeom prst="rect">
            <a:avLst/>
          </a:prstGeom>
          <a:noFill/>
        </p:spPr>
        <p:txBody>
          <a:bodyPr wrap="square" rtlCol="0">
            <a:spAutoFit/>
          </a:bodyPr>
          <a:lstStyle/>
          <a:p>
            <a:r>
              <a:rPr lang="en-US" dirty="0"/>
              <a:t>This is the GUI with which we can control the direction of the robot.</a:t>
            </a:r>
          </a:p>
        </p:txBody>
      </p:sp>
    </p:spTree>
    <p:extLst>
      <p:ext uri="{BB962C8B-B14F-4D97-AF65-F5344CB8AC3E}">
        <p14:creationId xmlns:p14="http://schemas.microsoft.com/office/powerpoint/2010/main" val="251295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13079"/>
            <a:ext cx="7902625" cy="61610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513079"/>
            <a:ext cx="5410200" cy="6161053"/>
          </a:xfrm>
          <a:prstGeom prst="rect">
            <a:avLst/>
          </a:prstGeom>
        </p:spPr>
      </p:pic>
      <p:sp>
        <p:nvSpPr>
          <p:cNvPr id="5" name="TextBox 4"/>
          <p:cNvSpPr txBox="1"/>
          <p:nvPr/>
        </p:nvSpPr>
        <p:spPr>
          <a:xfrm>
            <a:off x="152400" y="76200"/>
            <a:ext cx="8686800" cy="381000"/>
          </a:xfrm>
          <a:prstGeom prst="rect">
            <a:avLst/>
          </a:prstGeom>
          <a:noFill/>
        </p:spPr>
        <p:txBody>
          <a:bodyPr wrap="square" rtlCol="0">
            <a:spAutoFit/>
          </a:bodyPr>
          <a:lstStyle/>
          <a:p>
            <a:r>
              <a:rPr lang="en-US" b="1" dirty="0"/>
              <a:t>3.Code built for motor to interact with GUI using </a:t>
            </a:r>
            <a:r>
              <a:rPr lang="en-US" b="1" dirty="0" err="1"/>
              <a:t>Tkinter</a:t>
            </a:r>
            <a:endParaRPr lang="en-US" b="1" dirty="0"/>
          </a:p>
        </p:txBody>
      </p:sp>
    </p:spTree>
    <p:extLst>
      <p:ext uri="{BB962C8B-B14F-4D97-AF65-F5344CB8AC3E}">
        <p14:creationId xmlns:p14="http://schemas.microsoft.com/office/powerpoint/2010/main" val="86441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838200"/>
            <a:ext cx="67055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228600"/>
            <a:ext cx="8229600" cy="646331"/>
          </a:xfrm>
          <a:prstGeom prst="rect">
            <a:avLst/>
          </a:prstGeom>
          <a:noFill/>
        </p:spPr>
        <p:txBody>
          <a:bodyPr wrap="square" rtlCol="0">
            <a:spAutoFit/>
          </a:bodyPr>
          <a:lstStyle/>
          <a:p>
            <a:r>
              <a:rPr lang="en-US" b="1" dirty="0"/>
              <a:t>4.Image Representation of work done  on our fire extinguishing robot before lockdown</a:t>
            </a:r>
          </a:p>
        </p:txBody>
      </p:sp>
      <p:sp>
        <p:nvSpPr>
          <p:cNvPr id="3" name="TextBox 2"/>
          <p:cNvSpPr txBox="1"/>
          <p:nvPr/>
        </p:nvSpPr>
        <p:spPr>
          <a:xfrm>
            <a:off x="1066800" y="6096000"/>
            <a:ext cx="6553200" cy="646331"/>
          </a:xfrm>
          <a:prstGeom prst="rect">
            <a:avLst/>
          </a:prstGeom>
          <a:noFill/>
        </p:spPr>
        <p:txBody>
          <a:bodyPr wrap="square" rtlCol="0">
            <a:spAutoFit/>
          </a:bodyPr>
          <a:lstStyle/>
          <a:p>
            <a:pPr algn="ctr"/>
            <a:r>
              <a:rPr lang="en-US" b="1" dirty="0"/>
              <a:t>Fig. Image Representation of fire extinguishing robot</a:t>
            </a:r>
            <a:endParaRPr lang="en-US" dirty="0"/>
          </a:p>
          <a:p>
            <a:endParaRPr lang="en-US" dirty="0"/>
          </a:p>
        </p:txBody>
      </p:sp>
    </p:spTree>
    <p:extLst>
      <p:ext uri="{BB962C8B-B14F-4D97-AF65-F5344CB8AC3E}">
        <p14:creationId xmlns:p14="http://schemas.microsoft.com/office/powerpoint/2010/main" val="47338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9306"/>
            <a:ext cx="8763000" cy="8494633"/>
          </a:xfrm>
          <a:prstGeom prst="rect">
            <a:avLst/>
          </a:prstGeom>
          <a:noFill/>
        </p:spPr>
        <p:txBody>
          <a:bodyPr wrap="square" rtlCol="0">
            <a:spAutoFit/>
          </a:bodyPr>
          <a:lstStyle/>
          <a:p>
            <a:pPr algn="just"/>
            <a:endParaRPr lang="en-US" dirty="0"/>
          </a:p>
          <a:p>
            <a:pPr algn="ctr"/>
            <a:r>
              <a:rPr lang="en-US" sz="2400" b="1" dirty="0"/>
              <a:t>CHALLENGES AND EXPLORATIONS</a:t>
            </a:r>
          </a:p>
          <a:p>
            <a:pPr algn="just"/>
            <a:endParaRPr lang="en-US" dirty="0"/>
          </a:p>
          <a:p>
            <a:pPr algn="just"/>
            <a:r>
              <a:rPr lang="en-US" dirty="0"/>
              <a:t>1.Our algorithm for image processing was not working </a:t>
            </a:r>
            <a:r>
              <a:rPr lang="en-US" dirty="0" err="1"/>
              <a:t>accurately,then</a:t>
            </a:r>
            <a:r>
              <a:rPr lang="en-US" dirty="0"/>
              <a:t> we changed the platform to </a:t>
            </a:r>
            <a:r>
              <a:rPr lang="en-US" dirty="0" err="1"/>
              <a:t>spyder,an</a:t>
            </a:r>
            <a:r>
              <a:rPr lang="en-US" dirty="0"/>
              <a:t> open </a:t>
            </a:r>
            <a:r>
              <a:rPr lang="en-US" dirty="0" err="1"/>
              <a:t>souce</a:t>
            </a:r>
            <a:r>
              <a:rPr lang="en-US" dirty="0"/>
              <a:t> software for better user interface. </a:t>
            </a:r>
          </a:p>
          <a:p>
            <a:pPr algn="just"/>
            <a:r>
              <a:rPr lang="en-US" dirty="0"/>
              <a:t>2.Fire detection was one of the major part of this project and it needs to be accurate but we were not getting accurate results in pixels for image processing. So we used HSV </a:t>
            </a:r>
            <a:r>
              <a:rPr lang="en-US" dirty="0" err="1"/>
              <a:t>algo</a:t>
            </a:r>
            <a:r>
              <a:rPr lang="en-US" dirty="0"/>
              <a:t>.</a:t>
            </a:r>
          </a:p>
          <a:p>
            <a:pPr algn="just"/>
            <a:r>
              <a:rPr lang="en-US" dirty="0"/>
              <a:t>3.A component of our </a:t>
            </a:r>
            <a:r>
              <a:rPr lang="en-US" dirty="0" err="1"/>
              <a:t>project,that</a:t>
            </a:r>
            <a:r>
              <a:rPr lang="en-US" dirty="0"/>
              <a:t> is nozzle of the water tanker to throw the water was not available in the market and due to this lockdown, search for it stopped. It is shown below:</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4.Due to this </a:t>
            </a:r>
            <a:r>
              <a:rPr lang="en-US" dirty="0" err="1"/>
              <a:t>lockdown,we</a:t>
            </a:r>
            <a:r>
              <a:rPr lang="en-US" dirty="0"/>
              <a:t> tried to explore for simulation</a:t>
            </a:r>
          </a:p>
          <a:p>
            <a:pPr algn="just"/>
            <a:r>
              <a:rPr lang="en-US" dirty="0"/>
              <a:t> for our project. Our hope was </a:t>
            </a:r>
            <a:r>
              <a:rPr lang="en-US" dirty="0" err="1"/>
              <a:t>microsoft</a:t>
            </a:r>
            <a:r>
              <a:rPr lang="en-US" dirty="0"/>
              <a:t>  IOT Azure </a:t>
            </a:r>
          </a:p>
          <a:p>
            <a:pPr algn="just"/>
            <a:r>
              <a:rPr lang="en-US" dirty="0" err="1"/>
              <a:t>raspberrypi</a:t>
            </a:r>
            <a:r>
              <a:rPr lang="en-US" dirty="0"/>
              <a:t> online simulator but as we explored </a:t>
            </a:r>
          </a:p>
          <a:p>
            <a:pPr algn="just"/>
            <a:r>
              <a:rPr lang="en-US" dirty="0" err="1"/>
              <a:t>further,we</a:t>
            </a:r>
            <a:r>
              <a:rPr lang="en-US" dirty="0"/>
              <a:t> get to know that it hasn’t been </a:t>
            </a:r>
            <a:r>
              <a:rPr lang="en-US" dirty="0" err="1"/>
              <a:t>availabe</a:t>
            </a:r>
            <a:r>
              <a:rPr lang="en-US" dirty="0"/>
              <a:t> for </a:t>
            </a:r>
          </a:p>
          <a:p>
            <a:pPr algn="just"/>
            <a:r>
              <a:rPr lang="en-US" dirty="0"/>
              <a:t>Customization yet.</a:t>
            </a:r>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219325" cy="20574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124200"/>
            <a:ext cx="3446068" cy="3505200"/>
          </a:xfrm>
          <a:prstGeom prst="rect">
            <a:avLst/>
          </a:prstGeom>
        </p:spPr>
      </p:pic>
    </p:spTree>
    <p:extLst>
      <p:ext uri="{BB962C8B-B14F-4D97-AF65-F5344CB8AC3E}">
        <p14:creationId xmlns:p14="http://schemas.microsoft.com/office/powerpoint/2010/main" val="184116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1047</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Abstract</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PALLAVI</cp:lastModifiedBy>
  <cp:revision>57</cp:revision>
  <dcterms:created xsi:type="dcterms:W3CDTF">2019-09-25T15:12:00Z</dcterms:created>
  <dcterms:modified xsi:type="dcterms:W3CDTF">2021-04-30T11:53:20Z</dcterms:modified>
</cp:coreProperties>
</file>