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9" r:id="rId5"/>
    <p:sldId id="258"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3300"/>
    <a:srgbClr val="370F31"/>
    <a:srgbClr val="795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9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335966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399051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9561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22482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320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3570187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3071511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222616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260029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A4623-62CA-444B-AA8E-EE28EE0BA0D4}"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248789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A4623-62CA-444B-AA8E-EE28EE0BA0D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144356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A4623-62CA-444B-AA8E-EE28EE0BA0D4}"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90799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A4623-62CA-444B-AA8E-EE28EE0BA0D4}"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248569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A4623-62CA-444B-AA8E-EE28EE0BA0D4}"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336412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A4623-62CA-444B-AA8E-EE28EE0BA0D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127321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A4623-62CA-444B-AA8E-EE28EE0BA0D4}"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A8D2A-9E50-484A-89AB-4CBC9AF9218C}" type="slidenum">
              <a:rPr lang="en-IN" smtClean="0"/>
              <a:t>‹#›</a:t>
            </a:fld>
            <a:endParaRPr lang="en-IN"/>
          </a:p>
        </p:txBody>
      </p:sp>
    </p:spTree>
    <p:extLst>
      <p:ext uri="{BB962C8B-B14F-4D97-AF65-F5344CB8AC3E}">
        <p14:creationId xmlns:p14="http://schemas.microsoft.com/office/powerpoint/2010/main" val="418213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DA4623-62CA-444B-AA8E-EE28EE0BA0D4}" type="datetimeFigureOut">
              <a:rPr lang="en-IN" smtClean="0"/>
              <a:t>08-11-2023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9A8D2A-9E50-484A-89AB-4CBC9AF9218C}" type="slidenum">
              <a:rPr lang="en-IN" smtClean="0"/>
              <a:t>‹#›</a:t>
            </a:fld>
            <a:endParaRPr lang="en-IN"/>
          </a:p>
        </p:txBody>
      </p:sp>
    </p:spTree>
    <p:extLst>
      <p:ext uri="{BB962C8B-B14F-4D97-AF65-F5344CB8AC3E}">
        <p14:creationId xmlns:p14="http://schemas.microsoft.com/office/powerpoint/2010/main" val="251496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0628-BDC5-466D-D569-42513AA6195D}"/>
              </a:ext>
            </a:extLst>
          </p:cNvPr>
          <p:cNvSpPr>
            <a:spLocks noGrp="1"/>
          </p:cNvSpPr>
          <p:nvPr>
            <p:ph type="title"/>
          </p:nvPr>
        </p:nvSpPr>
        <p:spPr>
          <a:xfrm>
            <a:off x="3697793" y="272998"/>
            <a:ext cx="4620297" cy="450483"/>
          </a:xfrm>
        </p:spPr>
        <p:txBody>
          <a:bodyPr>
            <a:normAutofit fontScale="90000"/>
          </a:bodyPr>
          <a:lstStyle/>
          <a:p>
            <a:r>
              <a:rPr lang="en-US" b="1" i="1" u="sng" dirty="0">
                <a:latin typeface="Algerian" panose="04020705040A02060702" pitchFamily="82" charset="0"/>
              </a:rPr>
              <a:t>AGRI WEB HUB</a:t>
            </a:r>
            <a:endParaRPr lang="en-IN" b="1" i="1" u="sng" dirty="0">
              <a:latin typeface="Algerian" panose="04020705040A02060702" pitchFamily="82" charset="0"/>
            </a:endParaRPr>
          </a:p>
        </p:txBody>
      </p:sp>
      <p:pic>
        <p:nvPicPr>
          <p:cNvPr id="5" name="Picture 4">
            <a:extLst>
              <a:ext uri="{FF2B5EF4-FFF2-40B4-BE49-F238E27FC236}">
                <a16:creationId xmlns:a16="http://schemas.microsoft.com/office/drawing/2014/main" id="{340F673F-4EAE-434B-0670-5F4A2680D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89" y="1395291"/>
            <a:ext cx="8179358" cy="5462709"/>
          </a:xfrm>
          <a:prstGeom prst="rect">
            <a:avLst/>
          </a:prstGeom>
        </p:spPr>
      </p:pic>
    </p:spTree>
    <p:extLst>
      <p:ext uri="{BB962C8B-B14F-4D97-AF65-F5344CB8AC3E}">
        <p14:creationId xmlns:p14="http://schemas.microsoft.com/office/powerpoint/2010/main" val="347732214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0A9929-248D-05C3-B432-1B55F63D380A}"/>
              </a:ext>
            </a:extLst>
          </p:cNvPr>
          <p:cNvSpPr>
            <a:spLocks noGrp="1"/>
          </p:cNvSpPr>
          <p:nvPr>
            <p:ph type="subTitle" idx="1"/>
          </p:nvPr>
        </p:nvSpPr>
        <p:spPr>
          <a:xfrm>
            <a:off x="5490240" y="914400"/>
            <a:ext cx="5926366" cy="5496448"/>
          </a:xfrm>
        </p:spPr>
        <p:txBody>
          <a:bodyPr>
            <a:normAutofit lnSpcReduction="10000"/>
          </a:bodyPr>
          <a:lstStyle/>
          <a:p>
            <a:pPr algn="just">
              <a:lnSpc>
                <a:spcPct val="120000"/>
              </a:lnSpc>
            </a:pPr>
            <a:r>
              <a:rPr lang="en-US" dirty="0">
                <a:solidFill>
                  <a:schemeClr val="accent1">
                    <a:lumMod val="75000"/>
                  </a:schemeClr>
                </a:solidFill>
              </a:rPr>
              <a:t>	</a:t>
            </a:r>
            <a:r>
              <a:rPr lang="en-US" sz="2800" b="1" dirty="0">
                <a:solidFill>
                  <a:schemeClr val="accent1">
                    <a:lumMod val="75000"/>
                  </a:schemeClr>
                </a:solidFill>
                <a:latin typeface="Baskerville Old Face" panose="02020602080505020303" pitchFamily="18" charset="0"/>
              </a:rPr>
              <a:t>Agriculture is the vital practice of cultivating crops, rearing livestock, and managing natural resources to produce food, fiber, and other essentials. It sustains human life, drives economies, and addresses global challenges like food security and environmental sustainability. Evolving with technology, agriculture remains a cornerstone of human civilization and economic development.</a:t>
            </a:r>
            <a:endParaRPr lang="en-IN" sz="2800" b="1" dirty="0">
              <a:solidFill>
                <a:schemeClr val="accent1">
                  <a:lumMod val="75000"/>
                </a:schemeClr>
              </a:solidFill>
              <a:latin typeface="Baskerville Old Face" panose="02020602080505020303" pitchFamily="18" charset="0"/>
            </a:endParaRPr>
          </a:p>
        </p:txBody>
      </p:sp>
      <p:sp>
        <p:nvSpPr>
          <p:cNvPr id="8" name="Rectangle 7">
            <a:extLst>
              <a:ext uri="{FF2B5EF4-FFF2-40B4-BE49-F238E27FC236}">
                <a16:creationId xmlns:a16="http://schemas.microsoft.com/office/drawing/2014/main" id="{85F59801-91DC-7075-E113-246580F6A6BC}"/>
              </a:ext>
            </a:extLst>
          </p:cNvPr>
          <p:cNvSpPr/>
          <p:nvPr/>
        </p:nvSpPr>
        <p:spPr>
          <a:xfrm>
            <a:off x="-226143" y="-186814"/>
            <a:ext cx="14355097" cy="80526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zz</a:t>
            </a:r>
            <a:endParaRPr lang="en-IN" dirty="0"/>
          </a:p>
        </p:txBody>
      </p:sp>
      <p:pic>
        <p:nvPicPr>
          <p:cNvPr id="10" name="Picture 9">
            <a:extLst>
              <a:ext uri="{FF2B5EF4-FFF2-40B4-BE49-F238E27FC236}">
                <a16:creationId xmlns:a16="http://schemas.microsoft.com/office/drawing/2014/main" id="{070D5B21-9399-181B-6957-CADA22CE9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 y="-186814"/>
            <a:ext cx="5123421" cy="6969451"/>
          </a:xfrm>
          <a:prstGeom prst="rect">
            <a:avLst/>
          </a:prstGeom>
        </p:spPr>
      </p:pic>
    </p:spTree>
    <p:extLst>
      <p:ext uri="{BB962C8B-B14F-4D97-AF65-F5344CB8AC3E}">
        <p14:creationId xmlns:p14="http://schemas.microsoft.com/office/powerpoint/2010/main" val="1628412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8D73E6-1AFE-9760-35CD-77551DFBE200}"/>
              </a:ext>
            </a:extLst>
          </p:cNvPr>
          <p:cNvSpPr txBox="1"/>
          <p:nvPr/>
        </p:nvSpPr>
        <p:spPr>
          <a:xfrm>
            <a:off x="405579" y="1120224"/>
            <a:ext cx="11051457" cy="3693319"/>
          </a:xfrm>
          <a:prstGeom prst="rect">
            <a:avLst/>
          </a:prstGeom>
          <a:noFill/>
        </p:spPr>
        <p:txBody>
          <a:bodyPr wrap="square" rtlCol="0">
            <a:spAutoFit/>
          </a:bodyPr>
          <a:lstStyle/>
          <a:p>
            <a:pPr marL="285750" indent="-285750">
              <a:buFont typeface="Wingdings" panose="05000000000000000000" pitchFamily="2" charset="2"/>
              <a:buChar char="v"/>
            </a:pPr>
            <a:r>
              <a:rPr lang="en-US" b="1" i="0" dirty="0">
                <a:solidFill>
                  <a:srgbClr val="374151"/>
                </a:solidFill>
                <a:effectLst/>
                <a:latin typeface="Calisto MT" panose="02040603050505030304" pitchFamily="18" charset="0"/>
              </a:rPr>
              <a:t>Agricultural marketing encompasses the multifaceted process of planning, promoting, and distributing farm products to consumers and buyers.</a:t>
            </a:r>
          </a:p>
          <a:p>
            <a:endParaRPr lang="en-US" b="1" i="0" dirty="0">
              <a:solidFill>
                <a:srgbClr val="374151"/>
              </a:solidFill>
              <a:effectLst/>
              <a:latin typeface="Calisto MT" panose="02040603050505030304" pitchFamily="18" charset="0"/>
            </a:endParaRPr>
          </a:p>
          <a:p>
            <a:pPr marL="285750" indent="-285750">
              <a:buFont typeface="Wingdings" panose="05000000000000000000" pitchFamily="2" charset="2"/>
              <a:buChar char="v"/>
            </a:pPr>
            <a:r>
              <a:rPr lang="en-US" b="1" i="0" dirty="0">
                <a:solidFill>
                  <a:srgbClr val="374151"/>
                </a:solidFill>
                <a:effectLst/>
                <a:latin typeface="Calisto MT" panose="02040603050505030304" pitchFamily="18" charset="0"/>
              </a:rPr>
              <a:t>It involves coordinating various stages in the agricultural supply chain, from production to consumption, to ensure the efficient flow of goods</a:t>
            </a:r>
          </a:p>
          <a:p>
            <a:endParaRPr lang="en-US" b="1" i="0" dirty="0">
              <a:solidFill>
                <a:srgbClr val="374151"/>
              </a:solidFill>
              <a:effectLst/>
              <a:latin typeface="Calisto MT" panose="02040603050505030304" pitchFamily="18" charset="0"/>
            </a:endParaRPr>
          </a:p>
          <a:p>
            <a:pPr marL="285750" indent="-285750">
              <a:buFont typeface="Wingdings" panose="05000000000000000000" pitchFamily="2" charset="2"/>
              <a:buChar char="v"/>
            </a:pPr>
            <a:r>
              <a:rPr lang="en-US" b="1" i="0" dirty="0">
                <a:solidFill>
                  <a:srgbClr val="374151"/>
                </a:solidFill>
                <a:effectLst/>
                <a:latin typeface="Calisto MT" panose="02040603050505030304" pitchFamily="18" charset="0"/>
              </a:rPr>
              <a:t>This includes activities such as pricing, packaging, transportation, and advertising, all aimed at connecting producers with consumers.</a:t>
            </a:r>
          </a:p>
          <a:p>
            <a:endParaRPr lang="en-US" b="1" i="0" dirty="0">
              <a:solidFill>
                <a:srgbClr val="374151"/>
              </a:solidFill>
              <a:effectLst/>
              <a:latin typeface="Calisto MT" panose="02040603050505030304" pitchFamily="18" charset="0"/>
            </a:endParaRPr>
          </a:p>
          <a:p>
            <a:pPr marL="285750" indent="-285750">
              <a:buFont typeface="Wingdings" panose="05000000000000000000" pitchFamily="2" charset="2"/>
              <a:buChar char="v"/>
            </a:pPr>
            <a:r>
              <a:rPr lang="en-US" b="1" i="0" dirty="0">
                <a:solidFill>
                  <a:srgbClr val="374151"/>
                </a:solidFill>
                <a:effectLst/>
                <a:latin typeface="Calisto MT" panose="02040603050505030304" pitchFamily="18" charset="0"/>
              </a:rPr>
              <a:t>It contributes to economic growth, food security, and sustainable development by enhancing the availability and accessibility of agricultural products in domestic and international markets.</a:t>
            </a:r>
            <a:endParaRPr lang="en-IN" b="1" dirty="0">
              <a:latin typeface="Calisto MT" panose="02040603050505030304" pitchFamily="18" charset="0"/>
            </a:endParaRPr>
          </a:p>
          <a:p>
            <a:endParaRPr lang="en-US" b="0" i="0" dirty="0">
              <a:solidFill>
                <a:srgbClr val="374151"/>
              </a:solidFill>
              <a:effectLst/>
              <a:latin typeface="Calisto MT" panose="02040603050505030304" pitchFamily="18" charset="0"/>
            </a:endParaRPr>
          </a:p>
          <a:p>
            <a:endParaRPr lang="en-US" dirty="0">
              <a:solidFill>
                <a:srgbClr val="374151"/>
              </a:solidFill>
              <a:latin typeface="Söhne"/>
            </a:endParaRPr>
          </a:p>
        </p:txBody>
      </p:sp>
      <p:sp>
        <p:nvSpPr>
          <p:cNvPr id="6" name="TextBox 5">
            <a:extLst>
              <a:ext uri="{FF2B5EF4-FFF2-40B4-BE49-F238E27FC236}">
                <a16:creationId xmlns:a16="http://schemas.microsoft.com/office/drawing/2014/main" id="{4397EB44-B974-1351-C2FC-5420A7B822D0}"/>
              </a:ext>
            </a:extLst>
          </p:cNvPr>
          <p:cNvSpPr txBox="1"/>
          <p:nvPr/>
        </p:nvSpPr>
        <p:spPr>
          <a:xfrm>
            <a:off x="294968" y="245807"/>
            <a:ext cx="4463845" cy="646331"/>
          </a:xfrm>
          <a:prstGeom prst="rect">
            <a:avLst/>
          </a:prstGeom>
          <a:noFill/>
        </p:spPr>
        <p:txBody>
          <a:bodyPr wrap="square" rtlCol="0">
            <a:spAutoFit/>
          </a:bodyPr>
          <a:lstStyle/>
          <a:p>
            <a:r>
              <a:rPr lang="en-US" sz="3600" b="1" u="sng" dirty="0">
                <a:solidFill>
                  <a:schemeClr val="accent1">
                    <a:lumMod val="50000"/>
                  </a:schemeClr>
                </a:solidFill>
                <a:latin typeface="Baskerville Old Face" panose="02020602080505020303" pitchFamily="18" charset="0"/>
              </a:rPr>
              <a:t>Agriculture Marketing</a:t>
            </a:r>
            <a:endParaRPr lang="en-IN" sz="3600" b="1" u="sng" dirty="0">
              <a:solidFill>
                <a:schemeClr val="accent1">
                  <a:lumMod val="50000"/>
                </a:schemeClr>
              </a:solidFill>
              <a:latin typeface="Baskerville Old Face" panose="02020602080505020303" pitchFamily="18" charset="0"/>
            </a:endParaRPr>
          </a:p>
        </p:txBody>
      </p:sp>
      <p:pic>
        <p:nvPicPr>
          <p:cNvPr id="8" name="Picture 7">
            <a:extLst>
              <a:ext uri="{FF2B5EF4-FFF2-40B4-BE49-F238E27FC236}">
                <a16:creationId xmlns:a16="http://schemas.microsoft.com/office/drawing/2014/main" id="{D4A5C544-36FE-0E81-9628-7D3179F5B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9287" y="4532670"/>
            <a:ext cx="3327134" cy="2111904"/>
          </a:xfrm>
          <a:prstGeom prst="rect">
            <a:avLst/>
          </a:prstGeom>
        </p:spPr>
      </p:pic>
    </p:spTree>
    <p:extLst>
      <p:ext uri="{BB962C8B-B14F-4D97-AF65-F5344CB8AC3E}">
        <p14:creationId xmlns:p14="http://schemas.microsoft.com/office/powerpoint/2010/main" val="17481950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6923-E12C-0310-8DAE-DAF41B6D47CB}"/>
              </a:ext>
            </a:extLst>
          </p:cNvPr>
          <p:cNvSpPr>
            <a:spLocks noGrp="1"/>
          </p:cNvSpPr>
          <p:nvPr>
            <p:ph type="title"/>
          </p:nvPr>
        </p:nvSpPr>
        <p:spPr/>
        <p:txBody>
          <a:bodyPr/>
          <a:lstStyle/>
          <a:p>
            <a:r>
              <a:rPr lang="en-US" b="1" u="sng" dirty="0">
                <a:solidFill>
                  <a:srgbClr val="79575E"/>
                </a:solidFill>
                <a:latin typeface="Baskerville Old Face" panose="02020602080505020303" pitchFamily="18" charset="0"/>
              </a:rPr>
              <a:t>The Need for Agriculture Marketing Websites:</a:t>
            </a:r>
            <a:endParaRPr lang="en-IN" b="1" u="sng" dirty="0">
              <a:solidFill>
                <a:srgbClr val="79575E"/>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E3EC8D2-6213-0F7C-9333-24D344F95987}"/>
              </a:ext>
            </a:extLst>
          </p:cNvPr>
          <p:cNvSpPr>
            <a:spLocks noGrp="1"/>
          </p:cNvSpPr>
          <p:nvPr>
            <p:ph idx="1"/>
          </p:nvPr>
        </p:nvSpPr>
        <p:spPr/>
        <p:txBody>
          <a:bodyPr/>
          <a:lstStyle/>
          <a:p>
            <a:r>
              <a:rPr lang="en-US" dirty="0">
                <a:latin typeface="Calisto MT" panose="02040603050505030304" pitchFamily="18" charset="0"/>
              </a:rPr>
              <a:t>In the modern era, the agricultural sector is facing various challenges in traditional marketing </a:t>
            </a:r>
            <a:r>
              <a:rPr lang="en-US" dirty="0" err="1">
                <a:latin typeface="Calisto MT" panose="02040603050505030304" pitchFamily="18" charset="0"/>
              </a:rPr>
              <a:t>methods,making</a:t>
            </a:r>
            <a:r>
              <a:rPr lang="en-US" dirty="0">
                <a:latin typeface="Calisto MT" panose="02040603050505030304" pitchFamily="18" charset="0"/>
              </a:rPr>
              <a:t> the need for agriculture marketing websites increasingly evident.</a:t>
            </a:r>
          </a:p>
          <a:p>
            <a:pPr marL="0" indent="0">
              <a:buNone/>
            </a:pPr>
            <a:endParaRPr lang="en-US" dirty="0">
              <a:latin typeface="Calisto MT" panose="02040603050505030304" pitchFamily="18" charset="0"/>
            </a:endParaRPr>
          </a:p>
          <a:p>
            <a:r>
              <a:rPr lang="en-US" dirty="0">
                <a:latin typeface="Calisto MT" panose="02040603050505030304" pitchFamily="18" charset="0"/>
              </a:rPr>
              <a:t> Traditional methods are often inefficient and confront numerous obstacles, which online platforms can help overcome.</a:t>
            </a:r>
          </a:p>
          <a:p>
            <a:pPr marL="0" indent="0">
              <a:buNone/>
            </a:pPr>
            <a:endParaRPr lang="en-US" dirty="0">
              <a:latin typeface="Calisto MT" panose="02040603050505030304" pitchFamily="18" charset="0"/>
            </a:endParaRPr>
          </a:p>
          <a:p>
            <a:r>
              <a:rPr lang="en-US" dirty="0">
                <a:latin typeface="Calisto MT" panose="02040603050505030304" pitchFamily="18" charset="0"/>
              </a:rPr>
              <a:t> These challenges include limited market access, price fluctuations, information asymmetry, and the dominance of middlemen</a:t>
            </a:r>
            <a:r>
              <a:rPr lang="en-US" dirty="0"/>
              <a:t>.</a:t>
            </a:r>
            <a:endParaRPr lang="en-IN" dirty="0"/>
          </a:p>
        </p:txBody>
      </p:sp>
    </p:spTree>
    <p:extLst>
      <p:ext uri="{BB962C8B-B14F-4D97-AF65-F5344CB8AC3E}">
        <p14:creationId xmlns:p14="http://schemas.microsoft.com/office/powerpoint/2010/main" val="3416059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68CF-AEF8-C90F-0692-3A18638282CE}"/>
              </a:ext>
            </a:extLst>
          </p:cNvPr>
          <p:cNvSpPr>
            <a:spLocks noGrp="1"/>
          </p:cNvSpPr>
          <p:nvPr>
            <p:ph type="title"/>
          </p:nvPr>
        </p:nvSpPr>
        <p:spPr>
          <a:xfrm>
            <a:off x="245806" y="260555"/>
            <a:ext cx="6666271" cy="431287"/>
          </a:xfrm>
        </p:spPr>
        <p:txBody>
          <a:bodyPr>
            <a:normAutofit fontScale="90000"/>
          </a:bodyPr>
          <a:lstStyle/>
          <a:p>
            <a:r>
              <a:rPr lang="en-US" b="1" u="sng" dirty="0">
                <a:solidFill>
                  <a:schemeClr val="accent1">
                    <a:lumMod val="75000"/>
                  </a:schemeClr>
                </a:solidFill>
                <a:latin typeface="Baskerville Old Face" panose="02020602080505020303" pitchFamily="18" charset="0"/>
              </a:rPr>
              <a:t>Benefits for the farmers:</a:t>
            </a:r>
            <a:endParaRPr lang="en-IN" b="1" u="sng" dirty="0">
              <a:solidFill>
                <a:schemeClr val="accent1">
                  <a:lumMod val="75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6C71AC5C-AE27-0C5D-1A38-EE90B5164128}"/>
              </a:ext>
            </a:extLst>
          </p:cNvPr>
          <p:cNvSpPr>
            <a:spLocks noGrp="1"/>
          </p:cNvSpPr>
          <p:nvPr>
            <p:ph idx="1"/>
          </p:nvPr>
        </p:nvSpPr>
        <p:spPr>
          <a:xfrm>
            <a:off x="363793" y="1081548"/>
            <a:ext cx="10903975" cy="5604387"/>
          </a:xfrm>
        </p:spPr>
        <p:txBody>
          <a:bodyPr>
            <a:normAutofit/>
          </a:bodyPr>
          <a:lstStyle/>
          <a:p>
            <a:pPr>
              <a:buFont typeface="Wingdings" panose="05000000000000000000" pitchFamily="2" charset="2"/>
              <a:buChar char="Ø"/>
            </a:pPr>
            <a:r>
              <a:rPr lang="en-US" b="1" i="0" u="sng" dirty="0">
                <a:solidFill>
                  <a:srgbClr val="374151"/>
                </a:solidFill>
                <a:effectLst/>
                <a:latin typeface="Aptos Narrow" panose="020B0004020202020204" pitchFamily="34" charset="0"/>
              </a:rPr>
              <a:t> Market Access</a:t>
            </a:r>
            <a:r>
              <a:rPr lang="en-US" b="1" i="0" dirty="0">
                <a:solidFill>
                  <a:srgbClr val="374151"/>
                </a:solidFill>
                <a:effectLst/>
                <a:latin typeface="Aptos Narrow" panose="020B0004020202020204" pitchFamily="34" charset="0"/>
              </a:rPr>
              <a:t>: </a:t>
            </a:r>
            <a:r>
              <a:rPr lang="en-US" b="0" i="0" dirty="0">
                <a:solidFill>
                  <a:srgbClr val="374151"/>
                </a:solidFill>
                <a:effectLst/>
                <a:latin typeface="Aptos Narrow" panose="020B0004020202020204" pitchFamily="34" charset="0"/>
              </a:rPr>
              <a:t>These platforms connect farmers directly with potential buyers, expanding their market reach beyond local markets.</a:t>
            </a:r>
          </a:p>
          <a:p>
            <a:pPr>
              <a:buFont typeface="Wingdings" panose="05000000000000000000" pitchFamily="2" charset="2"/>
              <a:buChar char="Ø"/>
            </a:pPr>
            <a:r>
              <a:rPr lang="en-US" b="1" i="0" u="sng" dirty="0">
                <a:solidFill>
                  <a:srgbClr val="374151"/>
                </a:solidFill>
                <a:effectLst/>
                <a:latin typeface="Aptos Narrow" panose="020B0004020202020204" pitchFamily="34" charset="0"/>
              </a:rPr>
              <a:t> Fair Pricing</a:t>
            </a:r>
            <a:r>
              <a:rPr lang="en-US" b="1" i="0" dirty="0">
                <a:solidFill>
                  <a:srgbClr val="374151"/>
                </a:solidFill>
                <a:effectLst/>
                <a:latin typeface="Aptos Narrow" panose="020B0004020202020204" pitchFamily="34" charset="0"/>
              </a:rPr>
              <a:t>:  </a:t>
            </a:r>
            <a:r>
              <a:rPr lang="en-US" b="0" i="0" dirty="0">
                <a:solidFill>
                  <a:srgbClr val="374151"/>
                </a:solidFill>
                <a:effectLst/>
                <a:latin typeface="Aptos Narrow" panose="020B0004020202020204" pitchFamily="34" charset="0"/>
              </a:rPr>
              <a:t>Farmers can receive competitive prices for their products, reducing dependence on intermediaries.</a:t>
            </a:r>
          </a:p>
          <a:p>
            <a:pPr algn="l">
              <a:buFont typeface="Wingdings" panose="05000000000000000000" pitchFamily="2" charset="2"/>
              <a:buChar char="Ø"/>
            </a:pPr>
            <a:r>
              <a:rPr lang="en-US" b="1" i="0" u="sng" dirty="0">
                <a:solidFill>
                  <a:srgbClr val="374151"/>
                </a:solidFill>
                <a:effectLst/>
                <a:latin typeface="Aptos Narrow" panose="020B0004020202020204" pitchFamily="34" charset="0"/>
              </a:rPr>
              <a:t> Transparency</a:t>
            </a:r>
            <a:r>
              <a:rPr lang="en-US" b="1" i="0" dirty="0">
                <a:solidFill>
                  <a:srgbClr val="374151"/>
                </a:solidFill>
                <a:effectLst/>
                <a:latin typeface="Aptos Narrow" panose="020B0004020202020204" pitchFamily="34" charset="0"/>
              </a:rPr>
              <a:t>:  </a:t>
            </a:r>
            <a:r>
              <a:rPr lang="en-US" b="0" i="0" dirty="0">
                <a:solidFill>
                  <a:srgbClr val="374151"/>
                </a:solidFill>
                <a:effectLst/>
                <a:latin typeface="Aptos Narrow" panose="020B0004020202020204" pitchFamily="34" charset="0"/>
              </a:rPr>
              <a:t>Online platforms provide price transparency and market information, empowering farmers to make informed decisions.</a:t>
            </a:r>
          </a:p>
          <a:p>
            <a:pPr>
              <a:buFont typeface="Wingdings" panose="05000000000000000000" pitchFamily="2" charset="2"/>
              <a:buChar char="Ø"/>
            </a:pPr>
            <a:r>
              <a:rPr lang="en-US" b="1" i="0" u="sng" dirty="0">
                <a:solidFill>
                  <a:srgbClr val="374151"/>
                </a:solidFill>
                <a:effectLst/>
                <a:latin typeface="Aptos Narrow" panose="020B0004020202020204" pitchFamily="34" charset="0"/>
              </a:rPr>
              <a:t> Cost &amp; time Savings</a:t>
            </a:r>
            <a:r>
              <a:rPr lang="en-US" b="1" i="0" dirty="0">
                <a:solidFill>
                  <a:srgbClr val="374151"/>
                </a:solidFill>
                <a:effectLst/>
                <a:latin typeface="Aptos Narrow" panose="020B0004020202020204" pitchFamily="34" charset="0"/>
              </a:rPr>
              <a:t>: </a:t>
            </a:r>
            <a:r>
              <a:rPr lang="en-US" b="0" i="0" dirty="0">
                <a:solidFill>
                  <a:srgbClr val="374151"/>
                </a:solidFill>
                <a:effectLst/>
                <a:latin typeface="Aptos Narrow" panose="020B0004020202020204" pitchFamily="34" charset="0"/>
              </a:rPr>
              <a:t>Farmers can save on transportation and marketing costs by using online platforms and saving time and effort.</a:t>
            </a:r>
          </a:p>
          <a:p>
            <a:pPr>
              <a:buFont typeface="Wingdings" panose="05000000000000000000" pitchFamily="2" charset="2"/>
              <a:buChar char="Ø"/>
            </a:pPr>
            <a:r>
              <a:rPr lang="en-US" b="1" i="0" u="sng" dirty="0">
                <a:solidFill>
                  <a:srgbClr val="374151"/>
                </a:solidFill>
                <a:effectLst/>
                <a:latin typeface="Aptos Narrow" panose="020B0004020202020204" pitchFamily="34" charset="0"/>
              </a:rPr>
              <a:t>Diverse Customer Base</a:t>
            </a:r>
            <a:r>
              <a:rPr lang="en-US" b="1" i="0" dirty="0">
                <a:solidFill>
                  <a:srgbClr val="374151"/>
                </a:solidFill>
                <a:effectLst/>
                <a:latin typeface="Aptos Narrow" panose="020B0004020202020204" pitchFamily="34" charset="0"/>
              </a:rPr>
              <a:t>: </a:t>
            </a:r>
            <a:r>
              <a:rPr lang="en-US" b="0" i="0" dirty="0">
                <a:solidFill>
                  <a:srgbClr val="374151"/>
                </a:solidFill>
                <a:effectLst/>
                <a:latin typeface="Aptos Narrow" panose="020B0004020202020204" pitchFamily="34" charset="0"/>
              </a:rPr>
              <a:t>Access to a wider customer base, including urban consumers and businesses.</a:t>
            </a:r>
          </a:p>
          <a:p>
            <a:pPr algn="l">
              <a:buFont typeface="Wingdings" panose="05000000000000000000" pitchFamily="2" charset="2"/>
              <a:buChar char="Ø"/>
            </a:pPr>
            <a:r>
              <a:rPr lang="en-US" b="1" i="0" u="sng" dirty="0">
                <a:solidFill>
                  <a:srgbClr val="374151"/>
                </a:solidFill>
                <a:effectLst/>
                <a:latin typeface="Aptos Narrow" panose="020B0004020202020204" pitchFamily="34" charset="0"/>
              </a:rPr>
              <a:t> Reduced Middlemen</a:t>
            </a:r>
            <a:r>
              <a:rPr lang="en-US" b="1" i="0" dirty="0">
                <a:solidFill>
                  <a:srgbClr val="374151"/>
                </a:solidFill>
                <a:effectLst/>
                <a:latin typeface="Aptos Narrow" panose="020B0004020202020204" pitchFamily="34" charset="0"/>
              </a:rPr>
              <a:t>: </a:t>
            </a:r>
            <a:r>
              <a:rPr lang="en-US" b="0" i="0" dirty="0">
                <a:solidFill>
                  <a:srgbClr val="374151"/>
                </a:solidFill>
                <a:effectLst/>
                <a:latin typeface="Aptos Narrow" panose="020B0004020202020204" pitchFamily="34" charset="0"/>
              </a:rPr>
              <a:t>Minimizes the role of intermediaries, increasing the farmer's share of the profit.</a:t>
            </a:r>
          </a:p>
        </p:txBody>
      </p:sp>
    </p:spTree>
    <p:extLst>
      <p:ext uri="{BB962C8B-B14F-4D97-AF65-F5344CB8AC3E}">
        <p14:creationId xmlns:p14="http://schemas.microsoft.com/office/powerpoint/2010/main" val="333709450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4432-28DF-087D-4731-276D7A3EF009}"/>
              </a:ext>
            </a:extLst>
          </p:cNvPr>
          <p:cNvSpPr>
            <a:spLocks noGrp="1"/>
          </p:cNvSpPr>
          <p:nvPr>
            <p:ph type="title"/>
          </p:nvPr>
        </p:nvSpPr>
        <p:spPr>
          <a:xfrm>
            <a:off x="405581" y="188144"/>
            <a:ext cx="10515600" cy="922901"/>
          </a:xfrm>
        </p:spPr>
        <p:txBody>
          <a:bodyPr/>
          <a:lstStyle/>
          <a:p>
            <a:r>
              <a:rPr lang="en-US" b="1" u="sng" dirty="0">
                <a:solidFill>
                  <a:srgbClr val="370F31"/>
                </a:solidFill>
                <a:latin typeface="Baskerville Old Face" panose="02020602080505020303" pitchFamily="18" charset="0"/>
              </a:rPr>
              <a:t>Benefits for the buyers:</a:t>
            </a:r>
            <a:endParaRPr lang="en-IN" dirty="0">
              <a:solidFill>
                <a:srgbClr val="370F31"/>
              </a:solidFill>
            </a:endParaRPr>
          </a:p>
        </p:txBody>
      </p:sp>
      <p:sp>
        <p:nvSpPr>
          <p:cNvPr id="3" name="Content Placeholder 2">
            <a:extLst>
              <a:ext uri="{FF2B5EF4-FFF2-40B4-BE49-F238E27FC236}">
                <a16:creationId xmlns:a16="http://schemas.microsoft.com/office/drawing/2014/main" id="{175A0553-D983-4080-CBEC-84D0D8089801}"/>
              </a:ext>
            </a:extLst>
          </p:cNvPr>
          <p:cNvSpPr>
            <a:spLocks noGrp="1"/>
          </p:cNvSpPr>
          <p:nvPr>
            <p:ph idx="1"/>
          </p:nvPr>
        </p:nvSpPr>
        <p:spPr>
          <a:xfrm>
            <a:off x="769374" y="1589651"/>
            <a:ext cx="10515600" cy="4351338"/>
          </a:xfrm>
        </p:spPr>
        <p:txBody>
          <a:bodyPr>
            <a:normAutofit/>
          </a:bodyPr>
          <a:lstStyle/>
          <a:p>
            <a:pPr>
              <a:buFont typeface="Wingdings" panose="05000000000000000000" pitchFamily="2" charset="2"/>
              <a:buChar char="Ø"/>
            </a:pPr>
            <a:r>
              <a:rPr lang="en-US" b="1" i="0" dirty="0">
                <a:effectLst/>
                <a:latin typeface="Calisto MT" panose="02040603050505030304" pitchFamily="18" charset="0"/>
              </a:rPr>
              <a:t>Access to a Wide Variety of Products:</a:t>
            </a:r>
          </a:p>
          <a:p>
            <a:pPr marL="0" indent="0">
              <a:buNone/>
            </a:pPr>
            <a:r>
              <a:rPr lang="en-US" b="0" i="0" dirty="0">
                <a:solidFill>
                  <a:srgbClr val="374151"/>
                </a:solidFill>
                <a:effectLst/>
                <a:latin typeface="Söhne"/>
              </a:rPr>
              <a:t>	This variety allows buyers to explore different options, compare products, and choose the ones that best suit their specific needs.</a:t>
            </a:r>
          </a:p>
          <a:p>
            <a:pPr marL="0" indent="0">
              <a:buNone/>
            </a:pPr>
            <a:endParaRPr lang="en-US" b="0" i="0" dirty="0">
              <a:solidFill>
                <a:srgbClr val="374151"/>
              </a:solidFill>
              <a:effectLst/>
              <a:latin typeface="Söhne"/>
            </a:endParaRPr>
          </a:p>
          <a:p>
            <a:pPr>
              <a:buFont typeface="Wingdings" panose="05000000000000000000" pitchFamily="2" charset="2"/>
              <a:buChar char="Ø"/>
            </a:pPr>
            <a:r>
              <a:rPr lang="en-IN" b="1" i="0" dirty="0">
                <a:effectLst/>
                <a:latin typeface="Calisto MT" panose="02040603050505030304" pitchFamily="18" charset="0"/>
              </a:rPr>
              <a:t>Direct Communication with Farmers:</a:t>
            </a:r>
          </a:p>
          <a:p>
            <a:pPr marL="0" indent="0" algn="l">
              <a:buNone/>
            </a:pPr>
            <a:r>
              <a:rPr lang="en-US" b="0" i="0" dirty="0">
                <a:solidFill>
                  <a:srgbClr val="374151"/>
                </a:solidFill>
                <a:effectLst/>
                <a:latin typeface="Söhne"/>
              </a:rPr>
              <a:t>	Buyers can ask questions, seek detailed information about products, and negotiate terms such as pricing and delivery </a:t>
            </a:r>
            <a:r>
              <a:rPr lang="en-US" b="0" i="0" dirty="0" err="1">
                <a:solidFill>
                  <a:srgbClr val="374151"/>
                </a:solidFill>
                <a:effectLst/>
                <a:latin typeface="Söhne"/>
              </a:rPr>
              <a:t>options.This</a:t>
            </a:r>
            <a:r>
              <a:rPr lang="en-US" b="0" i="0" dirty="0">
                <a:solidFill>
                  <a:srgbClr val="374151"/>
                </a:solidFill>
                <a:effectLst/>
                <a:latin typeface="Söhne"/>
              </a:rPr>
              <a:t> direct interaction fosters transparency and builds trust between buyers and sellers.</a:t>
            </a:r>
          </a:p>
          <a:p>
            <a:pPr marL="0" indent="0" algn="l">
              <a:buNone/>
            </a:pPr>
            <a:endParaRPr lang="en-US" b="0" i="0" dirty="0">
              <a:solidFill>
                <a:srgbClr val="374151"/>
              </a:solidFill>
              <a:effectLst/>
              <a:latin typeface="Söhne"/>
            </a:endParaRPr>
          </a:p>
          <a:p>
            <a:pPr>
              <a:buFont typeface="Wingdings" panose="05000000000000000000" pitchFamily="2" charset="2"/>
              <a:buChar char="Ø"/>
            </a:pPr>
            <a:r>
              <a:rPr lang="en-IN" b="1" i="0" dirty="0">
                <a:effectLst/>
                <a:latin typeface="Calisto MT" panose="02040603050505030304" pitchFamily="18" charset="0"/>
              </a:rPr>
              <a:t>Quality Assurance and Reviews:</a:t>
            </a:r>
          </a:p>
          <a:p>
            <a:pPr marL="0" indent="0">
              <a:buNone/>
            </a:pPr>
            <a:r>
              <a:rPr lang="en-US" b="0" i="0" dirty="0">
                <a:solidFill>
                  <a:srgbClr val="374151"/>
                </a:solidFill>
                <a:effectLst/>
                <a:latin typeface="Söhne"/>
              </a:rPr>
              <a:t>	Agriculture marketing websites often implement features for quality assurance and reviews to help buyers make informed decisions.</a:t>
            </a:r>
            <a:endParaRPr lang="en-US" b="0" i="0" dirty="0">
              <a:solidFill>
                <a:srgbClr val="374151"/>
              </a:solidFill>
              <a:effectLst/>
              <a:latin typeface="Calisto MT" panose="02040603050505030304" pitchFamily="18" charset="0"/>
            </a:endParaRPr>
          </a:p>
          <a:p>
            <a:pPr lvl="1">
              <a:buFont typeface="Wingdings" panose="05000000000000000000" pitchFamily="2" charset="2"/>
              <a:buChar char="Ø"/>
            </a:pPr>
            <a:endParaRPr lang="en-US" b="0" i="0" dirty="0">
              <a:solidFill>
                <a:srgbClr val="374151"/>
              </a:solidFill>
              <a:effectLst/>
              <a:latin typeface="Calisto MT" panose="02040603050505030304" pitchFamily="18" charset="0"/>
            </a:endParaRPr>
          </a:p>
          <a:p>
            <a:pPr>
              <a:buFont typeface="Wingdings" panose="05000000000000000000" pitchFamily="2" charset="2"/>
              <a:buChar char="§"/>
            </a:pPr>
            <a:endParaRPr lang="en-IN" dirty="0">
              <a:latin typeface="Calisto MT" panose="02040603050505030304" pitchFamily="18" charset="0"/>
            </a:endParaRPr>
          </a:p>
        </p:txBody>
      </p:sp>
    </p:spTree>
    <p:extLst>
      <p:ext uri="{BB962C8B-B14F-4D97-AF65-F5344CB8AC3E}">
        <p14:creationId xmlns:p14="http://schemas.microsoft.com/office/powerpoint/2010/main" val="319698320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BBE4-E588-AC1D-1920-E56F208A6017}"/>
              </a:ext>
            </a:extLst>
          </p:cNvPr>
          <p:cNvSpPr>
            <a:spLocks noGrp="1"/>
          </p:cNvSpPr>
          <p:nvPr>
            <p:ph type="title"/>
          </p:nvPr>
        </p:nvSpPr>
        <p:spPr/>
        <p:txBody>
          <a:bodyPr/>
          <a:lstStyle/>
          <a:p>
            <a:r>
              <a:rPr lang="en-US" b="1" i="0" u="sng" dirty="0">
                <a:solidFill>
                  <a:srgbClr val="800000"/>
                </a:solidFill>
                <a:effectLst/>
                <a:latin typeface="Calisto MT" panose="02040603050505030304" pitchFamily="18" charset="0"/>
              </a:rPr>
              <a:t>Tips for Using Agriculture Marketing Websites</a:t>
            </a:r>
            <a:endParaRPr lang="en-IN" u="sng" dirty="0">
              <a:solidFill>
                <a:srgbClr val="800000"/>
              </a:solidFill>
              <a:latin typeface="Calisto MT" panose="02040603050505030304" pitchFamily="18" charset="0"/>
            </a:endParaRPr>
          </a:p>
        </p:txBody>
      </p:sp>
      <p:sp>
        <p:nvSpPr>
          <p:cNvPr id="3" name="Content Placeholder 2">
            <a:extLst>
              <a:ext uri="{FF2B5EF4-FFF2-40B4-BE49-F238E27FC236}">
                <a16:creationId xmlns:a16="http://schemas.microsoft.com/office/drawing/2014/main" id="{5DEC7429-B5B7-E751-118E-C73848A93CD1}"/>
              </a:ext>
            </a:extLst>
          </p:cNvPr>
          <p:cNvSpPr>
            <a:spLocks noGrp="1"/>
          </p:cNvSpPr>
          <p:nvPr>
            <p:ph idx="1"/>
          </p:nvPr>
        </p:nvSpPr>
        <p:spPr/>
        <p:txBody>
          <a:bodyPr>
            <a:normAutofit fontScale="85000" lnSpcReduction="10000"/>
          </a:bodyPr>
          <a:lstStyle/>
          <a:p>
            <a:pPr marL="0" indent="0">
              <a:buNone/>
            </a:pPr>
            <a:r>
              <a:rPr lang="en-US" b="1" i="0" dirty="0">
                <a:effectLst/>
                <a:latin typeface="Söhne"/>
              </a:rPr>
              <a:t>Best Practices for Farmers and Buyers:</a:t>
            </a:r>
          </a:p>
          <a:p>
            <a:pPr algn="l">
              <a:buFont typeface="Arial" panose="020B0604020202020204" pitchFamily="34" charset="0"/>
              <a:buChar char="•"/>
            </a:pPr>
            <a:r>
              <a:rPr lang="en-US" sz="2400" b="0" i="0" dirty="0">
                <a:solidFill>
                  <a:srgbClr val="374151"/>
                </a:solidFill>
                <a:effectLst/>
                <a:latin typeface="Calisto MT" panose="02040603050505030304" pitchFamily="18" charset="0"/>
              </a:rPr>
              <a:t>Creating a detailed and appealing profile with accurate information.</a:t>
            </a:r>
          </a:p>
          <a:p>
            <a:pPr algn="l">
              <a:buFont typeface="Arial" panose="020B0604020202020204" pitchFamily="34" charset="0"/>
              <a:buChar char="•"/>
            </a:pPr>
            <a:r>
              <a:rPr lang="en-US" sz="2400" b="0" i="0" dirty="0">
                <a:solidFill>
                  <a:srgbClr val="374151"/>
                </a:solidFill>
                <a:effectLst/>
                <a:latin typeface="Calisto MT" panose="02040603050505030304" pitchFamily="18" charset="0"/>
              </a:rPr>
              <a:t>Providing clear and honest product descriptions, pricing, and terms.</a:t>
            </a:r>
          </a:p>
          <a:p>
            <a:pPr algn="l">
              <a:buFont typeface="Arial" panose="020B0604020202020204" pitchFamily="34" charset="0"/>
              <a:buChar char="•"/>
            </a:pPr>
            <a:r>
              <a:rPr lang="en-US" sz="2400" b="0" i="0" dirty="0">
                <a:solidFill>
                  <a:srgbClr val="374151"/>
                </a:solidFill>
                <a:effectLst/>
                <a:latin typeface="Calisto MT" panose="02040603050505030304" pitchFamily="18" charset="0"/>
              </a:rPr>
              <a:t>Regularly updating listings to reflect product availability.</a:t>
            </a:r>
          </a:p>
          <a:p>
            <a:pPr marL="0" indent="0">
              <a:buNone/>
            </a:pPr>
            <a:r>
              <a:rPr lang="en-IN" b="1" i="0" dirty="0">
                <a:effectLst/>
                <a:latin typeface="Söhne"/>
              </a:rPr>
              <a:t>Importance of Data Protection:</a:t>
            </a:r>
          </a:p>
          <a:p>
            <a:pPr algn="l">
              <a:buFont typeface="Arial" panose="020B0604020202020204" pitchFamily="34" charset="0"/>
              <a:buChar char="•"/>
            </a:pPr>
            <a:r>
              <a:rPr lang="en-US" sz="2200" b="0" i="0" dirty="0">
                <a:solidFill>
                  <a:srgbClr val="374151"/>
                </a:solidFill>
                <a:effectLst/>
                <a:latin typeface="Calisto MT" panose="02040603050505030304" pitchFamily="18" charset="0"/>
              </a:rPr>
              <a:t>Emphasize the importance of data protection not only for the users' personal information but also for the integrity of the platform and the trust of all users.</a:t>
            </a:r>
          </a:p>
          <a:p>
            <a:pPr algn="l">
              <a:buFont typeface="Arial" panose="020B0604020202020204" pitchFamily="34" charset="0"/>
              <a:buChar char="•"/>
            </a:pPr>
            <a:r>
              <a:rPr lang="en-US" sz="2200" b="0" i="0" dirty="0">
                <a:solidFill>
                  <a:srgbClr val="374151"/>
                </a:solidFill>
                <a:effectLst/>
                <a:latin typeface="Calisto MT" panose="02040603050505030304" pitchFamily="18" charset="0"/>
              </a:rPr>
              <a:t>Mention that many agriculture marketing websites have privacy policies and terms of use in place to protect users' data and specify how their information will be used.</a:t>
            </a:r>
          </a:p>
          <a:p>
            <a:pPr algn="l">
              <a:buFont typeface="Arial" panose="020B0604020202020204" pitchFamily="34" charset="0"/>
              <a:buChar char="•"/>
            </a:pPr>
            <a:r>
              <a:rPr lang="en-US" sz="2200" b="0" i="0" dirty="0">
                <a:solidFill>
                  <a:srgbClr val="374151"/>
                </a:solidFill>
                <a:effectLst/>
                <a:latin typeface="Calisto MT" panose="02040603050505030304" pitchFamily="18" charset="0"/>
              </a:rPr>
              <a:t>Encourage users to familiarize themselves with these policies.</a:t>
            </a:r>
          </a:p>
          <a:p>
            <a:pPr marL="0" indent="0">
              <a:buNone/>
            </a:pPr>
            <a:endParaRPr lang="en-IN" dirty="0"/>
          </a:p>
        </p:txBody>
      </p:sp>
    </p:spTree>
    <p:extLst>
      <p:ext uri="{BB962C8B-B14F-4D97-AF65-F5344CB8AC3E}">
        <p14:creationId xmlns:p14="http://schemas.microsoft.com/office/powerpoint/2010/main" val="246780100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7E82-AAC6-9477-936A-36123E9E7594}"/>
              </a:ext>
            </a:extLst>
          </p:cNvPr>
          <p:cNvSpPr>
            <a:spLocks noGrp="1"/>
          </p:cNvSpPr>
          <p:nvPr>
            <p:ph type="title"/>
          </p:nvPr>
        </p:nvSpPr>
        <p:spPr/>
        <p:txBody>
          <a:bodyPr/>
          <a:lstStyle/>
          <a:p>
            <a:r>
              <a:rPr lang="en-US" b="1" u="sng" dirty="0">
                <a:solidFill>
                  <a:schemeClr val="accent6">
                    <a:lumMod val="75000"/>
                  </a:schemeClr>
                </a:solidFill>
                <a:latin typeface="Calisto MT" panose="02040603050505030304" pitchFamily="18" charset="0"/>
              </a:rPr>
              <a:t>Conclusion :</a:t>
            </a:r>
            <a:endParaRPr lang="en-IN" b="1" u="sng" dirty="0">
              <a:solidFill>
                <a:schemeClr val="accent6">
                  <a:lumMod val="75000"/>
                </a:schemeClr>
              </a:solidFill>
              <a:latin typeface="Calisto MT" panose="02040603050505030304" pitchFamily="18" charset="0"/>
            </a:endParaRPr>
          </a:p>
        </p:txBody>
      </p:sp>
      <p:sp>
        <p:nvSpPr>
          <p:cNvPr id="3" name="Content Placeholder 2">
            <a:extLst>
              <a:ext uri="{FF2B5EF4-FFF2-40B4-BE49-F238E27FC236}">
                <a16:creationId xmlns:a16="http://schemas.microsoft.com/office/drawing/2014/main" id="{D72C8D2E-F07D-BFB5-6E47-886D9E85E9E3}"/>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Agriculture marketing websites have revolutionized the industry, offering benefits for farmers and buyers, including access to a wide variety of products, direct communication with farmers, quality assurance, and reviews.</a:t>
            </a:r>
          </a:p>
          <a:p>
            <a:pPr marL="0" indent="0" algn="l">
              <a:buNone/>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Challenges like security and trust issues, limited internet access in rural areas, and competition among websites have been identified. These can be addressed through education, infrastructure development, and innovation.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 encourage you to explore these websites, harness their benefits, and contribute to the growth and success of the agricultural community.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Thank you for your attention. For more information or questions, feel free to reach out.</a:t>
            </a:r>
          </a:p>
          <a:p>
            <a:endParaRPr lang="en-IN" dirty="0"/>
          </a:p>
        </p:txBody>
      </p:sp>
    </p:spTree>
    <p:extLst>
      <p:ext uri="{BB962C8B-B14F-4D97-AF65-F5344CB8AC3E}">
        <p14:creationId xmlns:p14="http://schemas.microsoft.com/office/powerpoint/2010/main" val="3322823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TotalTime>
  <Words>683</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Aptos Narrow</vt:lpstr>
      <vt:lpstr>Arial</vt:lpstr>
      <vt:lpstr>Baskerville Old Face</vt:lpstr>
      <vt:lpstr>Calisto MT</vt:lpstr>
      <vt:lpstr>Söhne</vt:lpstr>
      <vt:lpstr>Trebuchet MS</vt:lpstr>
      <vt:lpstr>Wingdings</vt:lpstr>
      <vt:lpstr>Wingdings 3</vt:lpstr>
      <vt:lpstr>Facet</vt:lpstr>
      <vt:lpstr>AGRI WEB HUB</vt:lpstr>
      <vt:lpstr>PowerPoint Presentation</vt:lpstr>
      <vt:lpstr>PowerPoint Presentation</vt:lpstr>
      <vt:lpstr>The Need for Agriculture Marketing Websites:</vt:lpstr>
      <vt:lpstr>Benefits for the farmers:</vt:lpstr>
      <vt:lpstr>Benefits for the buyers:</vt:lpstr>
      <vt:lpstr>Tips for Using Agriculture Marketing Websites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 WEB HUB</dc:title>
  <dc:creator>pallavi shettigar</dc:creator>
  <cp:lastModifiedBy>pallavi shettigar</cp:lastModifiedBy>
  <cp:revision>1</cp:revision>
  <dcterms:created xsi:type="dcterms:W3CDTF">2023-11-08T15:45:32Z</dcterms:created>
  <dcterms:modified xsi:type="dcterms:W3CDTF">2023-11-08T18:49:05Z</dcterms:modified>
</cp:coreProperties>
</file>