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6"/>
  </p:notesMasterIdLst>
  <p:sldIdLst>
    <p:sldId id="306" r:id="rId5"/>
    <p:sldId id="308" r:id="rId6"/>
    <p:sldId id="316" r:id="rId7"/>
    <p:sldId id="304" r:id="rId8"/>
    <p:sldId id="309" r:id="rId9"/>
    <p:sldId id="294" r:id="rId10"/>
    <p:sldId id="295" r:id="rId11"/>
    <p:sldId id="314" r:id="rId12"/>
    <p:sldId id="315" r:id="rId13"/>
    <p:sldId id="313" r:id="rId14"/>
    <p:sldId id="31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77" d="100"/>
          <a:sy n="77" d="100"/>
        </p:scale>
        <p:origin x="232" y="5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7" y="594360"/>
            <a:ext cx="10364309" cy="1675015"/>
          </a:xfrm>
        </p:spPr>
        <p:txBody>
          <a:bodyPr/>
          <a:lstStyle/>
          <a:p>
            <a:r>
              <a:rPr lang="en-US" spc="400" dirty="0"/>
              <a:t>Manual testing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7691" y="4023360"/>
            <a:ext cx="10364309" cy="22402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 err="1"/>
              <a:t>Inchara</a:t>
            </a:r>
            <a:r>
              <a:rPr lang="en-US" dirty="0"/>
              <a:t> T</a:t>
            </a:r>
          </a:p>
          <a:p>
            <a:r>
              <a:rPr lang="en-US" dirty="0"/>
              <a:t>Kaveri </a:t>
            </a:r>
            <a:r>
              <a:rPr lang="en-US" dirty="0" err="1"/>
              <a:t>Sollapure</a:t>
            </a:r>
            <a:endParaRPr lang="en-US" dirty="0"/>
          </a:p>
          <a:p>
            <a:r>
              <a:rPr lang="en-US" dirty="0"/>
              <a:t>Pallavi  G Sutar</a:t>
            </a:r>
          </a:p>
          <a:p>
            <a:r>
              <a:rPr lang="en-US" dirty="0" err="1"/>
              <a:t>Chabeer</a:t>
            </a:r>
            <a:r>
              <a:rPr lang="en-US" dirty="0"/>
              <a:t> </a:t>
            </a:r>
            <a:r>
              <a:rPr lang="en-US" dirty="0" err="1"/>
              <a:t>Absal</a:t>
            </a:r>
            <a:r>
              <a:rPr lang="en-US" dirty="0"/>
              <a:t> </a:t>
            </a:r>
          </a:p>
          <a:p>
            <a:r>
              <a:rPr lang="en-US" dirty="0"/>
              <a:t>Shreya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87FE-1EFA-4C15-BFDD-1EE3F2D3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COnclusion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7C214-9C4B-410D-816A-6B3C8059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Manual Testing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7A174-CA48-012C-8392-1D78F9A0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is a necessary first step to ensuring quality software. It helps uncover several defects with a human approach, something not there in automation testing. And although the manual testing process can be time-consuming and tedious, it is always how the testing activity starts; testers browse through the application or the feature before defining and writing the test cases. </a:t>
            </a:r>
          </a:p>
          <a:p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Overall, manual testing helps improve the quality, reliability, and user satisfaction of the software application before its release</a:t>
            </a:r>
          </a:p>
          <a:p>
            <a:endParaRPr lang="en-US" sz="24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Manual </a:t>
            </a:r>
            <a:r>
              <a:rPr lang="en-US" dirty="0" err="1"/>
              <a:t>TesTing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03862"/>
            <a:ext cx="7373389" cy="4020561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is the process of manually checking software for defects. The tester takes over the role of an end user and tests the software to ensure correct behavior.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Testing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Testing:</a:t>
            </a:r>
            <a:endParaRPr lang="en-US" b="0" i="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Testing:</a:t>
            </a:r>
            <a:endParaRPr lang="en-US" b="0" i="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Acceptance Testing (UAT):</a:t>
            </a:r>
            <a:endParaRPr lang="en-US" b="0" i="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Testing:</a:t>
            </a:r>
            <a:endParaRPr lang="en-US" b="0" i="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Testing:</a:t>
            </a:r>
            <a:endParaRPr lang="en-US" b="0" i="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7451965" y="1911926"/>
            <a:ext cx="4266960" cy="4020561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FC6CA2-56CB-E7A4-3CB2-5AED258E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1959"/>
            <a:ext cx="7114032" cy="117957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Keywords used in manual testing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D5555-3F3C-E8AA-23DD-9436DCB0A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Scenario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Suite</a:t>
            </a:r>
          </a:p>
        </p:txBody>
      </p:sp>
    </p:spTree>
    <p:extLst>
      <p:ext uri="{BB962C8B-B14F-4D97-AF65-F5344CB8AC3E}">
        <p14:creationId xmlns:p14="http://schemas.microsoft.com/office/powerpoint/2010/main" val="1087649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23" y="165099"/>
            <a:ext cx="11039099" cy="100647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 design Template(sample)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EED90F6-873E-1127-D4A9-A202F9ADD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973294"/>
              </p:ext>
            </p:extLst>
          </p:nvPr>
        </p:nvGraphicFramePr>
        <p:xfrm>
          <a:off x="1130530" y="2003366"/>
          <a:ext cx="10706794" cy="1147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542">
                  <a:extLst>
                    <a:ext uri="{9D8B030D-6E8A-4147-A177-3AD203B41FA5}">
                      <a16:colId xmlns:a16="http://schemas.microsoft.com/office/drawing/2014/main" val="1440611373"/>
                    </a:ext>
                  </a:extLst>
                </a:gridCol>
                <a:gridCol w="1529542">
                  <a:extLst>
                    <a:ext uri="{9D8B030D-6E8A-4147-A177-3AD203B41FA5}">
                      <a16:colId xmlns:a16="http://schemas.microsoft.com/office/drawing/2014/main" val="409056648"/>
                    </a:ext>
                  </a:extLst>
                </a:gridCol>
                <a:gridCol w="1529542">
                  <a:extLst>
                    <a:ext uri="{9D8B030D-6E8A-4147-A177-3AD203B41FA5}">
                      <a16:colId xmlns:a16="http://schemas.microsoft.com/office/drawing/2014/main" val="1321273840"/>
                    </a:ext>
                  </a:extLst>
                </a:gridCol>
                <a:gridCol w="1529542">
                  <a:extLst>
                    <a:ext uri="{9D8B030D-6E8A-4147-A177-3AD203B41FA5}">
                      <a16:colId xmlns:a16="http://schemas.microsoft.com/office/drawing/2014/main" val="2538626043"/>
                    </a:ext>
                  </a:extLst>
                </a:gridCol>
                <a:gridCol w="1529542">
                  <a:extLst>
                    <a:ext uri="{9D8B030D-6E8A-4147-A177-3AD203B41FA5}">
                      <a16:colId xmlns:a16="http://schemas.microsoft.com/office/drawing/2014/main" val="652500600"/>
                    </a:ext>
                  </a:extLst>
                </a:gridCol>
                <a:gridCol w="1529542">
                  <a:extLst>
                    <a:ext uri="{9D8B030D-6E8A-4147-A177-3AD203B41FA5}">
                      <a16:colId xmlns:a16="http://schemas.microsoft.com/office/drawing/2014/main" val="4151064608"/>
                    </a:ext>
                  </a:extLst>
                </a:gridCol>
                <a:gridCol w="1529542">
                  <a:extLst>
                    <a:ext uri="{9D8B030D-6E8A-4147-A177-3AD203B41FA5}">
                      <a16:colId xmlns:a16="http://schemas.microsoft.com/office/drawing/2014/main" val="83866814"/>
                    </a:ext>
                  </a:extLst>
                </a:gridCol>
              </a:tblGrid>
              <a:tr h="114715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Steps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Result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Status(Pass/Fail)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464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907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18" y="83128"/>
            <a:ext cx="11738956" cy="3067396"/>
          </a:xfrm>
        </p:spPr>
        <p:txBody>
          <a:bodyPr>
            <a:normAutofit/>
          </a:bodyPr>
          <a:lstStyle/>
          <a:p>
            <a:r>
              <a:rPr lang="en-US" sz="4800" b="1" cap="all" spc="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Title</a:t>
            </a:r>
            <a:br>
              <a:rPr lang="en-US" sz="4800" b="1" cap="all" spc="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b="1" cap="all" spc="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cap="all" spc="400" dirty="0">
                <a:solidFill>
                  <a:srgbClr val="92D050"/>
                </a:solidFill>
                <a:latin typeface="+mn-lt"/>
              </a:rPr>
            </a:br>
            <a:r>
              <a:rPr lang="en-US" sz="3600" b="1" cap="all" spc="400" dirty="0">
                <a:solidFill>
                  <a:srgbClr val="92D050"/>
                </a:solidFill>
                <a:latin typeface="+mn-lt"/>
              </a:rPr>
              <a:t> </a:t>
            </a:r>
            <a:r>
              <a:rPr lang="en-US" sz="4000" b="1" cap="all" spc="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Clinical Test Maintenance</a:t>
            </a:r>
            <a:br>
              <a:rPr lang="en-US" sz="1000" b="1" cap="all" spc="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084" y="1"/>
            <a:ext cx="10372898" cy="71489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 for Clinical Test Maintenance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6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B96D0D7-E48E-E4B6-1644-2DD766F9CE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1686"/>
              </p:ext>
            </p:extLst>
          </p:nvPr>
        </p:nvGraphicFramePr>
        <p:xfrm>
          <a:off x="906087" y="825847"/>
          <a:ext cx="10512829" cy="589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713">
                  <a:extLst>
                    <a:ext uri="{9D8B030D-6E8A-4147-A177-3AD203B41FA5}">
                      <a16:colId xmlns:a16="http://schemas.microsoft.com/office/drawing/2014/main" val="1053985615"/>
                    </a:ext>
                  </a:extLst>
                </a:gridCol>
                <a:gridCol w="2069869">
                  <a:extLst>
                    <a:ext uri="{9D8B030D-6E8A-4147-A177-3AD203B41FA5}">
                      <a16:colId xmlns:a16="http://schemas.microsoft.com/office/drawing/2014/main" val="2574801198"/>
                    </a:ext>
                  </a:extLst>
                </a:gridCol>
                <a:gridCol w="3314007">
                  <a:extLst>
                    <a:ext uri="{9D8B030D-6E8A-4147-A177-3AD203B41FA5}">
                      <a16:colId xmlns:a16="http://schemas.microsoft.com/office/drawing/2014/main" val="295982565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354994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34418195"/>
                    </a:ext>
                  </a:extLst>
                </a:gridCol>
              </a:tblGrid>
              <a:tr h="26312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Steps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61836"/>
                  </a:ext>
                </a:extLst>
              </a:tr>
              <a:tr h="255325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that the login functionality for admin </a:t>
                      </a:r>
                    </a:p>
                    <a:p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the application.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 valid Admin Login ID.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 valid Admin Password.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on the "Login" button.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Credentials: Username – 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should successfully logged in. The system should redirect the Admin to the Admin Dashboard.</a:t>
                      </a:r>
                    </a:p>
                    <a:p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99383"/>
                  </a:ext>
                </a:extLst>
              </a:tr>
              <a:tr h="277609">
                <a:tc>
                  <a:txBody>
                    <a:bodyPr/>
                    <a:lstStyle/>
                    <a:p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that the login functionality for User</a:t>
                      </a:r>
                    </a:p>
                    <a:p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the application.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 valid User Login ID.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 valid User Password.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on the "Login" button.</a:t>
                      </a:r>
                    </a:p>
                    <a:p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Credentials: Username – 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should successfully logged in.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should redirect the User to the User Dashboard.</a:t>
                      </a:r>
                    </a:p>
                    <a:p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58119"/>
                  </a:ext>
                </a:extLst>
              </a:tr>
              <a:tr h="790344">
                <a:tc>
                  <a:txBody>
                    <a:bodyPr/>
                    <a:lstStyle/>
                    <a:p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unsuccessful login with invalid credentials for Admin and User</a:t>
                      </a:r>
                    </a:p>
                    <a:p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the application.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 an invalid Login ID for user/ admin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 an invalid Password for user /admin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on the "Login" button.</a:t>
                      </a:r>
                    </a:p>
                    <a:p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Invalid user and admin credentials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Username – 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 -</a:t>
                      </a:r>
                    </a:p>
                    <a:p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should display an error message indicating incorrect credentials.</a:t>
                      </a:r>
                    </a:p>
                    <a:p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46454"/>
                  </a:ext>
                </a:extLst>
              </a:tr>
              <a:tr h="790344">
                <a:tc>
                  <a:txBody>
                    <a:bodyPr/>
                    <a:lstStyle/>
                    <a:p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the functionality to add, modify, and delete test information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in as an Admin.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Navigate to the test management section.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a new test with valid information.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the test is added successfully.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Modify the details of an existing test.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the modifications are saved.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 a test.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the test is marked as inactive but not permanently deleted.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Credentials: Username – 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 - 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Name: Blood Test, Cost: $50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Tests can be added, modified, and deleted (soft delete).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471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7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73FF3E80-8BEB-640E-93E4-5BF7FB5E4E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7010078"/>
              </p:ext>
            </p:extLst>
          </p:nvPr>
        </p:nvGraphicFramePr>
        <p:xfrm>
          <a:off x="1179022" y="1041173"/>
          <a:ext cx="10587644" cy="5315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51">
                  <a:extLst>
                    <a:ext uri="{9D8B030D-6E8A-4147-A177-3AD203B41FA5}">
                      <a16:colId xmlns:a16="http://schemas.microsoft.com/office/drawing/2014/main" val="1053985615"/>
                    </a:ext>
                  </a:extLst>
                </a:gridCol>
                <a:gridCol w="1866930">
                  <a:extLst>
                    <a:ext uri="{9D8B030D-6E8A-4147-A177-3AD203B41FA5}">
                      <a16:colId xmlns:a16="http://schemas.microsoft.com/office/drawing/2014/main" val="2574801198"/>
                    </a:ext>
                  </a:extLst>
                </a:gridCol>
                <a:gridCol w="4102224">
                  <a:extLst>
                    <a:ext uri="{9D8B030D-6E8A-4147-A177-3AD203B41FA5}">
                      <a16:colId xmlns:a16="http://schemas.microsoft.com/office/drawing/2014/main" val="2959825651"/>
                    </a:ext>
                  </a:extLst>
                </a:gridCol>
                <a:gridCol w="1830652">
                  <a:extLst>
                    <a:ext uri="{9D8B030D-6E8A-4147-A177-3AD203B41FA5}">
                      <a16:colId xmlns:a16="http://schemas.microsoft.com/office/drawing/2014/main" val="1035499444"/>
                    </a:ext>
                  </a:extLst>
                </a:gridCol>
                <a:gridCol w="2118087">
                  <a:extLst>
                    <a:ext uri="{9D8B030D-6E8A-4147-A177-3AD203B41FA5}">
                      <a16:colId xmlns:a16="http://schemas.microsoft.com/office/drawing/2014/main" val="30344181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Steps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61836"/>
                  </a:ext>
                </a:extLst>
              </a:tr>
              <a:tr h="1733777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that users with the "User" role cannot modify or delete values.</a:t>
                      </a:r>
                    </a:p>
                    <a:p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in as a User.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Attempt to add a new test.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that the system prevents the User from adding a new test.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Attempt to modify the details of an existing test.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that the system restricts modification for the User.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Attempt to delete a test.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that the system restricts deletion for the User.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Credentials: Username – 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 -</a:t>
                      </a:r>
                    </a:p>
                    <a:p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cannot perform add/ modify/delete operations.</a:t>
                      </a:r>
                    </a:p>
                    <a:p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99383"/>
                  </a:ext>
                </a:extLst>
              </a:tr>
              <a:tr h="1186268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that tests are appropriately classified into two types: Pathology and Radiology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in as an Admin.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Navigate to the test management section.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a new Pathology test.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that the test is classified as Pathology.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a new Radiology test.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that the test is classified as Radiology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Name (Pathology): Blood Test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Name (Radiology): X-Ray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Tests are correctly classified into Pathology and Radiology types.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58119"/>
                  </a:ext>
                </a:extLst>
              </a:tr>
              <a:tr h="1368771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that the system prevents the permanent deletion of tests.</a:t>
                      </a:r>
                    </a:p>
                    <a:p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in as an Admin.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Navigate to the test management section.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 a test.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the database for the deleted test.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that the test is marked as inactive but not permanently deleted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Blood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Tests are marked as inactive but not permanently deleted.</a:t>
                      </a:r>
                    </a:p>
                    <a:p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46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8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B96D0D7-E48E-E4B6-1644-2DD766F9CE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948729"/>
              </p:ext>
            </p:extLst>
          </p:nvPr>
        </p:nvGraphicFramePr>
        <p:xfrm>
          <a:off x="1105592" y="661035"/>
          <a:ext cx="10336623" cy="5280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277">
                  <a:extLst>
                    <a:ext uri="{9D8B030D-6E8A-4147-A177-3AD203B41FA5}">
                      <a16:colId xmlns:a16="http://schemas.microsoft.com/office/drawing/2014/main" val="1053985615"/>
                    </a:ext>
                  </a:extLst>
                </a:gridCol>
                <a:gridCol w="1988868">
                  <a:extLst>
                    <a:ext uri="{9D8B030D-6E8A-4147-A177-3AD203B41FA5}">
                      <a16:colId xmlns:a16="http://schemas.microsoft.com/office/drawing/2014/main" val="2574801198"/>
                    </a:ext>
                  </a:extLst>
                </a:gridCol>
                <a:gridCol w="3253736">
                  <a:extLst>
                    <a:ext uri="{9D8B030D-6E8A-4147-A177-3AD203B41FA5}">
                      <a16:colId xmlns:a16="http://schemas.microsoft.com/office/drawing/2014/main" val="2959825651"/>
                    </a:ext>
                  </a:extLst>
                </a:gridCol>
                <a:gridCol w="2064871">
                  <a:extLst>
                    <a:ext uri="{9D8B030D-6E8A-4147-A177-3AD203B41FA5}">
                      <a16:colId xmlns:a16="http://schemas.microsoft.com/office/drawing/2014/main" val="1035499444"/>
                    </a:ext>
                  </a:extLst>
                </a:gridCol>
                <a:gridCol w="2064871">
                  <a:extLst>
                    <a:ext uri="{9D8B030D-6E8A-4147-A177-3AD203B41FA5}">
                      <a16:colId xmlns:a16="http://schemas.microsoft.com/office/drawing/2014/main" val="30344181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Steps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61836"/>
                  </a:ext>
                </a:extLst>
              </a:tr>
              <a:tr h="2252976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the feature to map a test to department(s) and sample type(s).</a:t>
                      </a:r>
                    </a:p>
                    <a:p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in as an Admin.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Navigate to the test mapping section.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 a Pathology test to map.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 the test to the Pathology department and blood sample type.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the mapping is successful.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Attempt to map the test to more than two departments or more than three sample types.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that the system prevents the invalid mappings.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Credentials: Username - admin, Password - admin123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Name: Blood Test, Department: Pathology, Sample Type: Blood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Successful mapping to Pathology department and Blood sample type.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Invalid mapping attempts are restricted.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99383"/>
                  </a:ext>
                </a:extLst>
              </a:tr>
              <a:tr h="2448887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the constraints on test properties such as name length, cost, and department mapping.</a:t>
                      </a:r>
                    </a:p>
                    <a:p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in as an Admin.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a test with a name exceeding 50 characters.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that the system restricts the name length.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a test with a non-numeric cost value.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that the system prevents non-numeric cost values.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 a test to more than two departments.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that the system restricts the mapping to more than two departments.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Credentials: Username - admin, 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 - admin123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Name (Exceeding 50 characters): A test with a very long name, Cost: XYZ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length, cost, and department mapping constraints are enforced.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5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64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9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B96D0D7-E48E-E4B6-1644-2DD766F9CE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3407877"/>
              </p:ext>
            </p:extLst>
          </p:nvPr>
        </p:nvGraphicFramePr>
        <p:xfrm>
          <a:off x="1238596" y="665019"/>
          <a:ext cx="10321635" cy="5280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462">
                  <a:extLst>
                    <a:ext uri="{9D8B030D-6E8A-4147-A177-3AD203B41FA5}">
                      <a16:colId xmlns:a16="http://schemas.microsoft.com/office/drawing/2014/main" val="1053985615"/>
                    </a:ext>
                  </a:extLst>
                </a:gridCol>
                <a:gridCol w="1654233">
                  <a:extLst>
                    <a:ext uri="{9D8B030D-6E8A-4147-A177-3AD203B41FA5}">
                      <a16:colId xmlns:a16="http://schemas.microsoft.com/office/drawing/2014/main" val="2574801198"/>
                    </a:ext>
                  </a:extLst>
                </a:gridCol>
                <a:gridCol w="3483033">
                  <a:extLst>
                    <a:ext uri="{9D8B030D-6E8A-4147-A177-3AD203B41FA5}">
                      <a16:colId xmlns:a16="http://schemas.microsoft.com/office/drawing/2014/main" val="2959825651"/>
                    </a:ext>
                  </a:extLst>
                </a:gridCol>
                <a:gridCol w="1853738">
                  <a:extLst>
                    <a:ext uri="{9D8B030D-6E8A-4147-A177-3AD203B41FA5}">
                      <a16:colId xmlns:a16="http://schemas.microsoft.com/office/drawing/2014/main" val="1035499444"/>
                    </a:ext>
                  </a:extLst>
                </a:gridCol>
                <a:gridCol w="2441169">
                  <a:extLst>
                    <a:ext uri="{9D8B030D-6E8A-4147-A177-3AD203B41FA5}">
                      <a16:colId xmlns:a16="http://schemas.microsoft.com/office/drawing/2014/main" val="3034418195"/>
                    </a:ext>
                  </a:extLst>
                </a:gridCol>
              </a:tblGrid>
              <a:tr h="48134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Steps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61836"/>
                  </a:ext>
                </a:extLst>
              </a:tr>
              <a:tr h="2252976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that the system displays tests department-wise.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in as a User or Admin.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Navigate to the department-wise display section.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 a department.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that only tests mapped to the selected department are displayed.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or User credentials (</a:t>
                      </a:r>
                      <a:r>
                        <a:rPr lang="en-US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Username,password</a:t>
                      </a: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tests mapped to the selected department are displayed.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Title: Report Download in PDF or Text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99383"/>
                  </a:ext>
                </a:extLst>
              </a:tr>
              <a:tr h="2448887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the functionality to download the test report in PDF or text format.</a:t>
                      </a:r>
                    </a:p>
                    <a:p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in as a User or Admin.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Navigate to the report download section.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 the X-Ray test and choose the PDF format.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that the report downloads in PDF format.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 the Blood Test and choose the text format.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that the report downloads in text format.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or User credentials (</a:t>
                      </a:r>
                      <a:r>
                        <a:rPr lang="en-US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Username,password</a:t>
                      </a: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Reports can be downloaded in both PDF and text formats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5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00576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" id="{D860ABA3-507A-4DC6-8D34-B6D2FE41A3BA}" vid="{BBA8DB39-4D39-4790-8D8A-7FB22E9634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79E8A1-055A-4751-97E9-E6B1F9E212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D08CD0-82A3-4566-9B63-BB91B2D8976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4958658-F0F0-4C75-A3B7-276A0C8E9F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{F4F3D4D2-5070-41E2-81E5-88B4E5F3EDB2}tf89338750_win32</Template>
  <TotalTime>394</TotalTime>
  <Words>1187</Words>
  <Application>Microsoft Office PowerPoint</Application>
  <PresentationFormat>Widescreen</PresentationFormat>
  <Paragraphs>185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Univers</vt:lpstr>
      <vt:lpstr>Wingdings</vt:lpstr>
      <vt:lpstr>GradientUnivers</vt:lpstr>
      <vt:lpstr>Manual testing</vt:lpstr>
      <vt:lpstr>Introduction</vt:lpstr>
      <vt:lpstr>Keywords used in manual testing</vt:lpstr>
      <vt:lpstr>Test case design Template(sample)</vt:lpstr>
      <vt:lpstr>Case Title    Clinical Test Maintenance </vt:lpstr>
      <vt:lpstr>Test cases for Clinical Test Maintenance</vt:lpstr>
      <vt:lpstr>PowerPoint Presentation</vt:lpstr>
      <vt:lpstr>PowerPoint Presentation</vt:lpstr>
      <vt:lpstr>PowerPoint Presentation</vt:lpstr>
      <vt:lpstr>COnclusion</vt:lpstr>
      <vt:lpstr>Thank you</vt:lpstr>
    </vt:vector>
  </TitlesOfParts>
  <Company>Synchronoss Technologies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</dc:title>
  <dc:creator>Pallavi G Sutar</dc:creator>
  <cp:lastModifiedBy>Pallavi G Sutar</cp:lastModifiedBy>
  <cp:revision>9</cp:revision>
  <dcterms:created xsi:type="dcterms:W3CDTF">2023-11-23T06:51:25Z</dcterms:created>
  <dcterms:modified xsi:type="dcterms:W3CDTF">2023-11-24T12:10:09Z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