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8" r:id="rId7"/>
    <p:sldId id="278" r:id="rId8"/>
    <p:sldId id="309" r:id="rId9"/>
    <p:sldId id="263" r:id="rId10"/>
    <p:sldId id="310" r:id="rId11"/>
    <p:sldId id="316"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p:scale>
          <a:sx n="50" d="100"/>
          <a:sy n="50" d="100"/>
        </p:scale>
        <p:origin x="-211" y="335"/>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b="1" dirty="0">
                <a:latin typeface="Times New Roman" panose="02020603050405020304" pitchFamily="18" charset="0"/>
                <a:cs typeface="Times New Roman" panose="02020603050405020304" pitchFamily="18" charset="0"/>
              </a:rPr>
              <a:t>Plant Disease Detection System for Sustainable Agriculture</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543819959"/>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Learning Objectives</a:t>
                      </a:r>
                    </a:p>
                    <a:p>
                      <a:pPr algn="r"/>
                      <a:endParaRPr lang="en-US" sz="24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Tools and Technology used</a:t>
                      </a:r>
                    </a:p>
                    <a:p>
                      <a:pPr algn="r"/>
                      <a:endParaRPr lang="en-US" sz="2400" b="0" dirty="0"/>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Methodology</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Problem Statement and Solution </a:t>
                      </a:r>
                    </a:p>
                    <a:p>
                      <a:pPr marL="0" algn="r" defTabSz="914400" rtl="0" eaLnBrk="1" latinLnBrk="0" hangingPunct="1"/>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Conclusion</a:t>
                      </a:r>
                    </a:p>
                    <a:p>
                      <a:pPr marL="0" algn="r" defTabSz="914400" rtl="0" eaLnBrk="1" latinLnBrk="0" hangingPunct="1"/>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sz="3600" b="1" dirty="0">
                <a:solidFill>
                  <a:schemeClr val="accent2">
                    <a:lumMod val="75000"/>
                  </a:schemeClr>
                </a:solidFill>
                <a:latin typeface="Times New Roman" panose="02020603050405020304" pitchFamily="18" charset="0"/>
                <a:cs typeface="Times New Roman" panose="02020603050405020304" pitchFamily="18" charset="0"/>
              </a:rPr>
              <a:t>Learning</a:t>
            </a:r>
            <a:r>
              <a:rPr lang="en-US" sz="3600" b="1" dirty="0">
                <a:solidFill>
                  <a:schemeClr val="accent2">
                    <a:lumMod val="75000"/>
                  </a:schemeClr>
                </a:solidFill>
              </a:rPr>
              <a:t> Objectives</a:t>
            </a:r>
            <a:br>
              <a:rPr lang="en-US" dirty="0"/>
            </a:br>
            <a:br>
              <a:rPr lang="en-US" dirty="0"/>
            </a:br>
            <a:r>
              <a:rPr lang="en-US" sz="1800" dirty="0">
                <a:latin typeface="Times New Roman" panose="02020603050405020304" pitchFamily="18" charset="0"/>
                <a:cs typeface="Times New Roman" panose="02020603050405020304" pitchFamily="18" charset="0"/>
              </a:rPr>
              <a:t>Understanding Machine Learning in Agriculture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Image Processing and Analysis</a:t>
            </a:r>
            <a:br>
              <a:rPr lang="en-IN"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Deep Learning Model Implementation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(CNN for multiclass classification)</a:t>
            </a:r>
            <a:br>
              <a:rPr lang="en-IN"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Streamlit for Application Development</a:t>
            </a:r>
            <a:br>
              <a:rPr lang="en-IN"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Understand the use of TensorFlow and Keras for training and deploying deep learning models.</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146412" y="1214651"/>
            <a:ext cx="5863417" cy="4954137"/>
          </a:xfrm>
        </p:spPr>
        <p:txBody>
          <a:bodyPr anchor="b"/>
          <a:lstStyle/>
          <a:p>
            <a:r>
              <a:rPr lang="en-IN" sz="3600" b="1" dirty="0">
                <a:latin typeface="Times New Roman" panose="02020603050405020304" pitchFamily="18" charset="0"/>
                <a:cs typeface="Times New Roman" panose="02020603050405020304" pitchFamily="18" charset="0"/>
              </a:rPr>
              <a:t>Tools and Technologies</a:t>
            </a:r>
            <a:br>
              <a:rPr lang="en-IN" sz="36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Programming Language</a:t>
            </a:r>
            <a:r>
              <a:rPr lang="en-IN" sz="1800" dirty="0">
                <a:latin typeface="Times New Roman" panose="02020603050405020304" pitchFamily="18" charset="0"/>
                <a:cs typeface="Times New Roman" panose="02020603050405020304" pitchFamily="18" charset="0"/>
              </a:rPr>
              <a:t>: Python</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Libraries</a:t>
            </a:r>
            <a:r>
              <a:rPr lang="en-IN" sz="1800" dirty="0">
                <a:latin typeface="Times New Roman" panose="02020603050405020304" pitchFamily="18" charset="0"/>
                <a:cs typeface="Times New Roman" panose="02020603050405020304" pitchFamily="18" charset="0"/>
              </a:rPr>
              <a:t>: TensorFlow, Keras, OpenCV, NumPy, Pillow, Streamlit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Development Tools</a:t>
            </a:r>
            <a:r>
              <a:rPr lang="en-IN" sz="1800" dirty="0">
                <a:latin typeface="Times New Roman" panose="02020603050405020304" pitchFamily="18" charset="0"/>
                <a:cs typeface="Times New Roman" panose="02020603050405020304" pitchFamily="18" charset="0"/>
              </a:rPr>
              <a:t>: Visual Studio Code</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Machine Learning</a:t>
            </a:r>
            <a:r>
              <a:rPr lang="en-IN" sz="1800" dirty="0">
                <a:latin typeface="Times New Roman" panose="02020603050405020304" pitchFamily="18" charset="0"/>
                <a:cs typeface="Times New Roman" panose="02020603050405020304" pitchFamily="18" charset="0"/>
              </a:rPr>
              <a:t>: Convolutional Neural Networks (CNNs)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Dataset</a:t>
            </a:r>
            <a:r>
              <a:rPr lang="en-IN" sz="1800" dirty="0">
                <a:latin typeface="Times New Roman" panose="02020603050405020304" pitchFamily="18" charset="0"/>
                <a:cs typeface="Times New Roman" panose="02020603050405020304" pitchFamily="18" charset="0"/>
              </a:rPr>
              <a:t>: Plant Disease Dataset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(labelled images of healthy and diseased plants)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Deployment</a:t>
            </a:r>
            <a:r>
              <a:rPr lang="en-IN" sz="1800" dirty="0">
                <a:latin typeface="Times New Roman" panose="02020603050405020304" pitchFamily="18" charset="0"/>
                <a:cs typeface="Times New Roman" panose="02020603050405020304" pitchFamily="18" charset="0"/>
              </a:rPr>
              <a:t>: Streamlit (for interactive web app)</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Operating System</a:t>
            </a:r>
            <a:r>
              <a:rPr lang="en-IN" sz="1800" dirty="0">
                <a:latin typeface="Times New Roman" panose="02020603050405020304" pitchFamily="18" charset="0"/>
                <a:cs typeface="Times New Roman" panose="02020603050405020304" pitchFamily="18" charset="0"/>
              </a:rPr>
              <a:t>: Windows</a:t>
            </a:r>
            <a:br>
              <a:rPr lang="en-I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9FF0F1-73FD-B0DB-5469-335361C2C820}"/>
              </a:ext>
            </a:extLst>
          </p:cNvPr>
          <p:cNvPicPr>
            <a:picLocks noChangeAspect="1"/>
          </p:cNvPicPr>
          <p:nvPr/>
        </p:nvPicPr>
        <p:blipFill>
          <a:blip r:embed="rId3"/>
          <a:srcRect l="4637" t="11424" r="11979" b="3590"/>
          <a:stretch/>
        </p:blipFill>
        <p:spPr>
          <a:xfrm>
            <a:off x="7009829" y="1214651"/>
            <a:ext cx="4154040" cy="4954136"/>
          </a:xfrm>
          <a:prstGeom prst="rect">
            <a:avLst/>
          </a:prstGeom>
        </p:spPr>
      </p:pic>
      <p:sp>
        <p:nvSpPr>
          <p:cNvPr id="7" name="TextBox 6">
            <a:extLst>
              <a:ext uri="{FF2B5EF4-FFF2-40B4-BE49-F238E27FC236}">
                <a16:creationId xmlns:a16="http://schemas.microsoft.com/office/drawing/2014/main" id="{04120CAF-B6D3-5466-18AA-7DDE49A59C13}"/>
              </a:ext>
            </a:extLst>
          </p:cNvPr>
          <p:cNvSpPr txBox="1"/>
          <p:nvPr/>
        </p:nvSpPr>
        <p:spPr>
          <a:xfrm>
            <a:off x="7424382" y="689213"/>
            <a:ext cx="361851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Flow diagram of model</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68990" y="150126"/>
            <a:ext cx="7480065" cy="1078174"/>
          </a:xfrm>
        </p:spPr>
        <p:txBody>
          <a:bodyPr/>
          <a:lstStyle/>
          <a:p>
            <a:r>
              <a:rPr lang="en-US" sz="3600" b="1" dirty="0">
                <a:solidFill>
                  <a:schemeClr val="accent2">
                    <a:lumMod val="75000"/>
                  </a:schemeClr>
                </a:solidFill>
                <a:latin typeface="Times New Roman" panose="02020603050405020304" pitchFamily="18" charset="0"/>
                <a:cs typeface="Times New Roman" panose="02020603050405020304" pitchFamily="18" charset="0"/>
              </a:rPr>
              <a:t>METHODOLOGY</a:t>
            </a:r>
          </a:p>
        </p:txBody>
      </p:sp>
      <p:sp>
        <p:nvSpPr>
          <p:cNvPr id="2" name="Content Placeholder 1">
            <a:extLst>
              <a:ext uri="{FF2B5EF4-FFF2-40B4-BE49-F238E27FC236}">
                <a16:creationId xmlns:a16="http://schemas.microsoft.com/office/drawing/2014/main" id="{FB094B57-E694-DC2B-D178-8A3479BD7B4C}"/>
              </a:ext>
            </a:extLst>
          </p:cNvPr>
          <p:cNvSpPr>
            <a:spLocks noGrp="1" noChangeArrowheads="1"/>
          </p:cNvSpPr>
          <p:nvPr>
            <p:ph sz="quarter" idx="10"/>
          </p:nvPr>
        </p:nvSpPr>
        <p:spPr bwMode="auto">
          <a:xfrm>
            <a:off x="1255593" y="1111720"/>
            <a:ext cx="964896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Model aims for providing a solution at early stage and hence observation from leaves for the identification of diseases is crucial. For any plant disease it is known that leaves are the major regions where initial symptoms are found.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Hence considering the images of leaves, the methodology uses Convolutional Neural Network to train with infected and healthy plant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 used Convolutional Neural Network to train with infected and healthy plant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train dataset is used to train the model (CNN) so that it can identify the test image and the disease it has. CNN has different layers that are Dense, Dropout, Activation, Flatten, Convolution2D, and MaxPooling2D.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the model is trained successfully, the software can identify the disease detection contained in the dataset. After successful training and preprocessing, comparison of the test image and trained model takes place to detect the disease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the trained model into a user-friendly website using </a:t>
            </a:r>
            <a:r>
              <a:rPr lang="en-US" altLang="en-US" sz="1800" dirty="0" err="1">
                <a:latin typeface="Times New Roman" panose="02020603050405020304" pitchFamily="18" charset="0"/>
                <a:cs typeface="Times New Roman" panose="02020603050405020304" pitchFamily="18" charset="0"/>
              </a:rPr>
              <a:t>S</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928048"/>
          </a:xfrm>
        </p:spPr>
        <p:txBody>
          <a:bodyPr anchor="b"/>
          <a:lstStyle/>
          <a:p>
            <a:r>
              <a:rPr lang="en-US" sz="3600" b="1" dirty="0">
                <a:latin typeface="Times New Roman" panose="02020603050405020304" pitchFamily="18" charset="0"/>
                <a:cs typeface="Times New Roman" panose="02020603050405020304" pitchFamily="18" charset="0"/>
              </a:rPr>
              <a:t>PROBLEM STATEMENT</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661313" y="2524836"/>
            <a:ext cx="6974006" cy="3418763"/>
          </a:xfrm>
        </p:spPr>
        <p:txBody>
          <a:bodyPr>
            <a:normAutofit/>
          </a:bodyPr>
          <a:lstStyle/>
          <a:p>
            <a:pPr marL="285750" indent="-285750" algn="l">
              <a:buFontTx/>
              <a:buChar char="-"/>
            </a:pPr>
            <a:r>
              <a:rPr lang="en-US" sz="1800" dirty="0">
                <a:latin typeface="Times New Roman" panose="02020603050405020304" pitchFamily="18" charset="0"/>
                <a:cs typeface="Times New Roman" panose="02020603050405020304" pitchFamily="18" charset="0"/>
              </a:rPr>
              <a:t>Developing a CNN-based model capable of detecting and classifying plant diseases from images of leaves of various crops such as apple, cherry, grape and corn. </a:t>
            </a:r>
          </a:p>
          <a:p>
            <a:pPr marL="285750" indent="-285750" algn="l">
              <a:buFontTx/>
              <a:buChar char="-"/>
            </a:pPr>
            <a:endParaRPr lang="en-US" sz="1800" dirty="0">
              <a:latin typeface="Times New Roman" panose="02020603050405020304" pitchFamily="18" charset="0"/>
              <a:cs typeface="Times New Roman" panose="02020603050405020304" pitchFamily="18" charset="0"/>
            </a:endParaRPr>
          </a:p>
          <a:p>
            <a:pPr marL="285750" indent="-285750" algn="l">
              <a:buFontTx/>
              <a:buChar char="-"/>
            </a:pPr>
            <a:r>
              <a:rPr lang="en-US" sz="1800" dirty="0">
                <a:latin typeface="Times New Roman" panose="02020603050405020304" pitchFamily="18" charset="0"/>
                <a:cs typeface="Times New Roman" panose="02020603050405020304" pitchFamily="18" charset="0"/>
              </a:rPr>
              <a:t>The model should accurately identify both healthy and diseased leaves while predicting the specific type of disease.</a:t>
            </a:r>
          </a:p>
          <a:p>
            <a:pPr marL="285750" indent="-285750" algn="l">
              <a:buFontTx/>
              <a:buChar char="-"/>
            </a:pP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 - This system will aid in precision agriculture by     enabling early detection and effective disease management.</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SOLUTION </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a:bodyPr>
          <a:lstStyle/>
          <a:p>
            <a:r>
              <a:rPr lang="en-US" sz="1800" dirty="0">
                <a:latin typeface="Times New Roman" panose="02020603050405020304" pitchFamily="18" charset="0"/>
                <a:cs typeface="Times New Roman" panose="02020603050405020304" pitchFamily="18" charset="0"/>
              </a:rPr>
              <a:t>We are implementing a CNN-based model that accurately detects and classifies plant diseases from leaf images, identifying both healthy and diseased conditions.</a:t>
            </a:r>
          </a:p>
          <a:p>
            <a:r>
              <a:rPr lang="en-US" sz="1800" dirty="0">
                <a:latin typeface="Times New Roman" panose="02020603050405020304" pitchFamily="18" charset="0"/>
                <a:cs typeface="Times New Roman" panose="02020603050405020304" pitchFamily="18" charset="0"/>
              </a:rPr>
              <a:t> The system aims to support precision agriculture by enabling early diagnosis and improving crop management practices.</a:t>
            </a:r>
          </a:p>
        </p:txBody>
      </p:sp>
      <p:pic>
        <p:nvPicPr>
          <p:cNvPr id="4" name="Content Placeholder 3">
            <a:extLst>
              <a:ext uri="{FF2B5EF4-FFF2-40B4-BE49-F238E27FC236}">
                <a16:creationId xmlns:a16="http://schemas.microsoft.com/office/drawing/2014/main" id="{AC601A57-CB6B-8832-8DEA-B6C561B0CA69}"/>
              </a:ext>
            </a:extLst>
          </p:cNvPr>
          <p:cNvPicPr>
            <a:picLocks noGrp="1" noChangeAspect="1"/>
          </p:cNvPicPr>
          <p:nvPr>
            <p:ph sz="quarter" idx="12"/>
          </p:nvPr>
        </p:nvPicPr>
        <p:blipFill>
          <a:blip r:embed="rId3"/>
          <a:stretch>
            <a:fillRect/>
          </a:stretch>
        </p:blipFill>
        <p:spPr>
          <a:xfrm>
            <a:off x="6330643" y="1535637"/>
            <a:ext cx="4576762" cy="3300549"/>
          </a:xfrm>
        </p:spPr>
      </p:pic>
      <p:pic>
        <p:nvPicPr>
          <p:cNvPr id="6" name="Picture 5">
            <a:extLst>
              <a:ext uri="{FF2B5EF4-FFF2-40B4-BE49-F238E27FC236}">
                <a16:creationId xmlns:a16="http://schemas.microsoft.com/office/drawing/2014/main" id="{6D570A82-8AA3-A581-656A-4A3350C57A6C}"/>
              </a:ext>
            </a:extLst>
          </p:cNvPr>
          <p:cNvPicPr>
            <a:picLocks noChangeAspect="1"/>
          </p:cNvPicPr>
          <p:nvPr/>
        </p:nvPicPr>
        <p:blipFill>
          <a:blip r:embed="rId4"/>
          <a:stretch>
            <a:fillRect/>
          </a:stretch>
        </p:blipFill>
        <p:spPr>
          <a:xfrm>
            <a:off x="6780442" y="5322363"/>
            <a:ext cx="3677163" cy="1095528"/>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2238232" y="914400"/>
            <a:ext cx="9036319" cy="914400"/>
          </a:xfrm>
        </p:spPr>
        <p:txBody>
          <a:bodyPr/>
          <a:lstStyle/>
          <a:p>
            <a:r>
              <a:rPr lang="en-US" sz="3600" b="1" dirty="0">
                <a:latin typeface="Times New Roman" panose="02020603050405020304" pitchFamily="18" charset="0"/>
                <a:cs typeface="Times New Roman" panose="02020603050405020304" pitchFamily="18" charset="0"/>
              </a:rPr>
              <a:t>CONCLUSION</a:t>
            </a:r>
          </a:p>
        </p:txBody>
      </p:sp>
      <p:sp>
        <p:nvSpPr>
          <p:cNvPr id="11" name="Rectangle 1">
            <a:extLst>
              <a:ext uri="{FF2B5EF4-FFF2-40B4-BE49-F238E27FC236}">
                <a16:creationId xmlns:a16="http://schemas.microsoft.com/office/drawing/2014/main" id="{68A5F7BB-B405-AF1C-8DCC-E547F051057F}"/>
              </a:ext>
            </a:extLst>
          </p:cNvPr>
          <p:cNvSpPr>
            <a:spLocks noGrp="1" noChangeArrowheads="1"/>
          </p:cNvSpPr>
          <p:nvPr>
            <p:ph sz="quarter" idx="13"/>
          </p:nvPr>
        </p:nvSpPr>
        <p:spPr bwMode="auto">
          <a:xfrm>
            <a:off x="1937981" y="1767779"/>
            <a:ext cx="720601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deep-learning model was successfully developed to detect and classify plant leaf diseases with high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CNN-based approach demonstrated an accuracy of 87</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proving its effectiveness in identifying diseased and healthy leaves.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supports precision agriculture by enabling early disease detection and improving crop management practices.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solution can significantly reduce crop losses and promote sustainable farming.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780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dirty="0"/>
          </a:p>
          <a:p>
            <a:endParaRPr lang="en-US" dirty="0"/>
          </a:p>
        </p:txBody>
      </p:sp>
      <p:sp>
        <p:nvSpPr>
          <p:cNvPr id="2" name="TextBox 1">
            <a:extLst>
              <a:ext uri="{FF2B5EF4-FFF2-40B4-BE49-F238E27FC236}">
                <a16:creationId xmlns:a16="http://schemas.microsoft.com/office/drawing/2014/main" id="{553F7856-A5BD-8D6C-450E-D53893CFD2C6}"/>
              </a:ext>
            </a:extLst>
          </p:cNvPr>
          <p:cNvSpPr txBox="1"/>
          <p:nvPr/>
        </p:nvSpPr>
        <p:spPr>
          <a:xfrm>
            <a:off x="4612943" y="4913194"/>
            <a:ext cx="7231403"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PALLAVI</a:t>
            </a:r>
          </a:p>
          <a:p>
            <a:r>
              <a:rPr lang="en-IN" sz="2400" b="1" i="0" dirty="0">
                <a:solidFill>
                  <a:srgbClr val="333333"/>
                </a:solidFill>
                <a:effectLst/>
                <a:latin typeface="Times New Roman" panose="02020603050405020304" pitchFamily="18" charset="0"/>
                <a:cs typeface="Times New Roman" panose="02020603050405020304" pitchFamily="18" charset="0"/>
              </a:rPr>
              <a:t>INTERNSHIP_173070615967287aef12823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{C4D3AF48-123A-4CB5-82C1-6FE3488F3BDC}tf11964407_win32</Template>
  <TotalTime>95</TotalTime>
  <Words>520</Words>
  <Application>Microsoft Office PowerPoint</Application>
  <PresentationFormat>Widescreen</PresentationFormat>
  <Paragraphs>53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Gill Sans Nova Light</vt:lpstr>
      <vt:lpstr>Sagona Book</vt:lpstr>
      <vt:lpstr>Times New Roman</vt:lpstr>
      <vt:lpstr>Custom</vt:lpstr>
      <vt:lpstr>Plant Disease Detection System for Sustainable Agriculture</vt:lpstr>
      <vt:lpstr>PowerPoint Presentation</vt:lpstr>
      <vt:lpstr>Learning Objectives  Understanding Machine Learning in Agriculture  Image Processing and Analysis  Deep Learning Model Implementation (CNN for multiclass classification)  Streamlit for Application Development  Understand the use of TensorFlow and Keras for training and deploying deep learning models.</vt:lpstr>
      <vt:lpstr>Tools and Technologies   Programming Language: Python  Libraries: TensorFlow, Keras, OpenCV, NumPy, Pillow, Streamlit  Development Tools: Visual Studio Code  Machine Learning: Convolutional Neural Networks (CNNs)  Dataset: Plant Disease Dataset  (labelled images of healthy and diseased plants)  Deployment: Streamlit (for interactive web app)  Operating System: Windows </vt:lpstr>
      <vt:lpstr>METHODOLOGY</vt:lpstr>
      <vt:lpstr>PROBLEM STATEMENT</vt:lpstr>
      <vt:lpstr>SOLUTION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Pallavi K</dc:creator>
  <cp:lastModifiedBy>Pallavi K</cp:lastModifiedBy>
  <cp:revision>1</cp:revision>
  <dcterms:created xsi:type="dcterms:W3CDTF">2025-01-05T17:02:40Z</dcterms:created>
  <dcterms:modified xsi:type="dcterms:W3CDTF">2025-01-05T18:38:26Z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