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8"/>
  </p:notesMasterIdLst>
  <p:sldIdLst>
    <p:sldId id="257" r:id="rId2"/>
    <p:sldId id="427" r:id="rId3"/>
    <p:sldId id="431" r:id="rId4"/>
    <p:sldId id="432" r:id="rId5"/>
    <p:sldId id="433" r:id="rId6"/>
    <p:sldId id="434" r:id="rId7"/>
    <p:sldId id="435" r:id="rId8"/>
    <p:sldId id="461" r:id="rId9"/>
    <p:sldId id="436" r:id="rId10"/>
    <p:sldId id="438" r:id="rId11"/>
    <p:sldId id="437" r:id="rId12"/>
    <p:sldId id="430" r:id="rId13"/>
    <p:sldId id="439" r:id="rId14"/>
    <p:sldId id="470" r:id="rId15"/>
    <p:sldId id="462" r:id="rId16"/>
    <p:sldId id="426" r:id="rId17"/>
    <p:sldId id="440" r:id="rId18"/>
    <p:sldId id="442" r:id="rId19"/>
    <p:sldId id="443" r:id="rId20"/>
    <p:sldId id="444" r:id="rId21"/>
    <p:sldId id="445" r:id="rId22"/>
    <p:sldId id="447" r:id="rId23"/>
    <p:sldId id="446" r:id="rId24"/>
    <p:sldId id="463" r:id="rId25"/>
    <p:sldId id="441" r:id="rId26"/>
    <p:sldId id="448" r:id="rId27"/>
    <p:sldId id="465" r:id="rId28"/>
    <p:sldId id="455" r:id="rId29"/>
    <p:sldId id="449" r:id="rId30"/>
    <p:sldId id="466" r:id="rId31"/>
    <p:sldId id="467" r:id="rId32"/>
    <p:sldId id="450" r:id="rId33"/>
    <p:sldId id="451" r:id="rId34"/>
    <p:sldId id="452" r:id="rId35"/>
    <p:sldId id="453" r:id="rId36"/>
    <p:sldId id="468" r:id="rId37"/>
    <p:sldId id="469" r:id="rId38"/>
    <p:sldId id="458" r:id="rId39"/>
    <p:sldId id="473" r:id="rId40"/>
    <p:sldId id="456" r:id="rId41"/>
    <p:sldId id="457" r:id="rId42"/>
    <p:sldId id="471" r:id="rId43"/>
    <p:sldId id="472" r:id="rId44"/>
    <p:sldId id="454" r:id="rId45"/>
    <p:sldId id="460" r:id="rId46"/>
    <p:sldId id="42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7320"/>
    <a:srgbClr val="525252"/>
    <a:srgbClr val="810C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7D5E3-6DD2-D20A-25E8-5832906B65A6}" v="12" dt="2023-12-14T14:14:21.731"/>
    <p1510:client id="{118C37D9-B561-AEE0-8308-DB36EDD24892}" v="24" dt="2023-12-03T05:00:39.295"/>
    <p1510:client id="{185B6307-D78A-4AEB-A4BF-406EC20935E3}" v="2" dt="2023-12-27T07:44:13.073"/>
    <p1510:client id="{264121F1-D862-D9BC-2029-1E18ACE39E5C}" v="1269" dt="2023-12-02T19:54:44.313"/>
    <p1510:client id="{266AF9E7-C47A-5260-EA06-4FB272562130}" v="1" dt="2023-12-12T07:39:32.023"/>
    <p1510:client id="{2EDBD126-C28D-693C-4B73-5D1011745393}" v="11" dt="2023-12-03T06:39:20.420"/>
    <p1510:client id="{30C04AB0-3944-6F2E-FEEE-EF5289D3B2FD}" v="1" dt="2023-12-20T11:32:42.442"/>
    <p1510:client id="{375726D9-C56B-FF9B-E976-20F4F09ACC9E}" v="1" dt="2023-11-30T18:15:03.063"/>
    <p1510:client id="{3B1368BC-AB7E-5E5F-23D0-C97D87C19D8B}" v="5" dt="2023-12-21T06:12:46.404"/>
    <p1510:client id="{42230D10-9CB6-470A-891A-9AA3032A2DEF}" v="165" dt="2023-12-01T19:19:50.242"/>
    <p1510:client id="{4F62D0C2-37A5-6D83-78A7-E0C3A1EA2E5F}" v="10" dt="2023-11-29T09:10:11.220"/>
    <p1510:client id="{5BD211ED-9DD6-D224-158E-203A0ACC5051}" v="8" dt="2023-12-27T08:54:12.643"/>
    <p1510:client id="{63113DD2-E2B1-189B-B6C6-A98C75ED1E59}" v="3" dt="2023-12-12T11:05:41.870"/>
    <p1510:client id="{683BF961-530B-5EEA-6BEF-D09E262A64F7}" v="3" dt="2023-12-21T06:20:06.301"/>
    <p1510:client id="{6860CADC-F5B5-C2FB-FD9A-2E00F547DB1A}" v="2" dt="2023-11-26T14:18:55.564"/>
    <p1510:client id="{6C6130B1-2C4A-6E1D-9838-B05C10527DDA}" v="1" dt="2023-11-24T12:35:49.761"/>
    <p1510:client id="{7350C677-1F50-457D-95BC-669B7D4BD9C1}" v="1" dt="2023-12-21T09:55:57.351"/>
    <p1510:client id="{747538F3-597F-2676-46C6-7E64716A005C}" v="1" dt="2023-12-09T06:40:49.351"/>
    <p1510:client id="{74AAA585-B158-7E5D-FB43-07639589DDBC}" v="5" dt="2023-12-21T06:00:48.731"/>
    <p1510:client id="{838F466E-9233-90BE-2ABB-8D51C3B43839}" v="4" dt="2023-12-03T07:33:30.897"/>
    <p1510:client id="{86753EDE-DDCF-DBFA-B37B-1637A373C439}" v="24" dt="2023-12-14T13:58:23.770"/>
    <p1510:client id="{8888D901-FEAE-40D3-67A0-DC045556B1D3}" v="1" dt="2023-12-23T14:47:46.937"/>
    <p1510:client id="{8C5ABD9D-D0C0-CF3F-54C4-2E5314D77B2E}" v="1" dt="2023-12-21T06:10:46.192"/>
    <p1510:client id="{8CCD8DE7-BCF7-1421-226D-A853B2864EAD}" v="25" dt="2023-12-03T05:05:15.466"/>
    <p1510:client id="{922E1462-E120-2E8A-8433-434F9DA59ED2}" v="335" dt="2023-12-27T11:57:05.659"/>
    <p1510:client id="{930FFD30-9A60-A941-F488-96BEB58C68A0}" v="62" dt="2023-12-02T05:54:39.849"/>
    <p1510:client id="{9F330FCC-9834-D4AB-D78C-E24A8241840F}" v="117" dt="2023-11-27T18:02:23.206"/>
    <p1510:client id="{A282CB80-D9B5-94B6-F1C3-C16BCB263734}" v="19" dt="2023-12-02T15:31:39.251"/>
    <p1510:client id="{A474996C-9898-590B-30FB-7CE2A3A87943}" v="9" dt="2023-12-26T06:25:39.713"/>
    <p1510:client id="{AA070FA4-D145-3122-DE07-6954D6C8D883}" v="1" dt="2023-12-02T19:54:46.122"/>
    <p1510:client id="{B19A1A0F-5470-8453-15B4-42B32A284DD8}" v="257" dt="2023-12-02T17:20:00.463"/>
    <p1510:client id="{C10A2AFA-BF75-B6FF-407D-813E40956E9B}" v="1" dt="2023-11-27T18:12:00.991"/>
    <p1510:client id="{CAFEE445-3B07-0863-F8E8-8D126C5C9FDF}" v="1" dt="2023-12-20T08:22:54.711"/>
    <p1510:client id="{D6A3C8F8-AF42-177A-CFD9-866589EBC928}" v="1" dt="2023-12-03T07:47:36.211"/>
    <p1510:client id="{E4DFEC9D-70DC-0F88-F266-C3558D370CF6}" v="44" dt="2023-11-27T18:10:16.234"/>
    <p1510:client id="{EB6AAE72-345F-3D9F-5425-5EF5ED1D8AF9}" v="9" dt="2023-12-27T10:27:05.118"/>
    <p1510:client id="{ED620A55-B73A-A5AB-6BA4-7432EC37E251}" v="513" dt="2023-12-26T08:48:38.128"/>
    <p1510:client id="{F127BC1E-BAC4-5621-722E-9538D46AB471}" v="2" dt="2023-11-23T21:01:59.211"/>
    <p1510:client id="{FC0C75E9-6B53-B04F-D1EC-1A8EA70C327E}" v="3" dt="2023-12-21T09:43:38.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07/01/2024</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dirty="0"/>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A5A7CF-3376-47CC-BF00-795D8310999B}" type="slidenum">
              <a:rPr lang="en-GB" smtClean="0"/>
              <a:t>32</a:t>
            </a:fld>
            <a:endParaRPr lang="en-GB" dirty="0"/>
          </a:p>
        </p:txBody>
      </p:sp>
    </p:spTree>
    <p:extLst>
      <p:ext uri="{BB962C8B-B14F-4D97-AF65-F5344CB8AC3E}">
        <p14:creationId xmlns:p14="http://schemas.microsoft.com/office/powerpoint/2010/main" val="1878032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02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7908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58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97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331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947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5611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5656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63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11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557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1/7/2024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90150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 xmlns:a16="http://schemas.microsoft.com/office/drawing/2014/main" id="{AB8C311F-7253-4AED-9701-7FC0708C41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 xmlns:a16="http://schemas.microsoft.com/office/drawing/2014/main" id="{E2384209-CB15-4CDF-9D31-C44FD9A3F2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 xmlns:a16="http://schemas.microsoft.com/office/drawing/2014/main" id="{2633B3B5-CC90-43F0-8714-D31D1F3F02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 xmlns:a16="http://schemas.microsoft.com/office/drawing/2014/main" id="{A8D57A06-A426-446D-B02C-A2DC6B62E4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blue and white graphic design&#10;&#10;Description automatically generated">
            <a:extLst>
              <a:ext uri="{FF2B5EF4-FFF2-40B4-BE49-F238E27FC236}">
                <a16:creationId xmlns="" xmlns:a16="http://schemas.microsoft.com/office/drawing/2014/main" id="{5F2893AC-8052-AEDA-E534-88B55246804E}"/>
              </a:ext>
            </a:extLst>
          </p:cNvPr>
          <p:cNvPicPr>
            <a:picLocks noChangeAspect="1"/>
          </p:cNvPicPr>
          <p:nvPr/>
        </p:nvPicPr>
        <p:blipFill>
          <a:blip r:embed="rId2"/>
          <a:stretch>
            <a:fillRect/>
          </a:stretch>
        </p:blipFill>
        <p:spPr>
          <a:xfrm>
            <a:off x="22262" y="-53202"/>
            <a:ext cx="9119616" cy="6858000"/>
          </a:xfrm>
          <a:prstGeom prst="rect">
            <a:avLst/>
          </a:prstGeom>
        </p:spPr>
      </p:pic>
    </p:spTree>
    <p:extLst>
      <p:ext uri="{BB962C8B-B14F-4D97-AF65-F5344CB8AC3E}">
        <p14:creationId xmlns:p14="http://schemas.microsoft.com/office/powerpoint/2010/main" val="2341085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1401CEF-4153-25AC-E58E-6030691A6C1F}"/>
              </a:ext>
            </a:extLst>
          </p:cNvPr>
          <p:cNvSpPr>
            <a:spLocks noGrp="1"/>
          </p:cNvSpPr>
          <p:nvPr>
            <p:ph idx="1"/>
          </p:nvPr>
        </p:nvSpPr>
        <p:spPr>
          <a:xfrm>
            <a:off x="232229" y="188686"/>
            <a:ext cx="8606971" cy="6458857"/>
          </a:xfrm>
          <a:solidFill>
            <a:schemeClr val="bg2">
              <a:lumMod val="90000"/>
            </a:schemeClr>
          </a:solidFill>
          <a:ln>
            <a:noFill/>
          </a:ln>
        </p:spPr>
        <p:txBody>
          <a:bodyPr/>
          <a:lstStyle/>
          <a:p>
            <a:r>
              <a:rPr lang="en-US" sz="2200" dirty="0" smtClean="0"/>
              <a:t>Checking the various attributes of dataset like Shape (Total number of Rows and Columns), Columns name, Datatypes of columns, Dimensionality, Information(Memory size, Datatypes, NAN values), Describe(Min,Max,Median,25 %,75 %,and so on...)</a:t>
            </a:r>
          </a:p>
          <a:p>
            <a:endParaRPr lang="en-US" sz="2200" dirty="0"/>
          </a:p>
          <a:p>
            <a:endParaRPr lang="en-US" sz="2200" dirty="0" smtClean="0"/>
          </a:p>
          <a:p>
            <a:endParaRPr lang="en-US" sz="2200" dirty="0"/>
          </a:p>
          <a:p>
            <a:endParaRPr lang="en-US" sz="2200" dirty="0" smtClean="0"/>
          </a:p>
          <a:p>
            <a:r>
              <a:rPr lang="en-US" sz="1600" b="1" dirty="0"/>
              <a:t>describe() method</a:t>
            </a:r>
            <a:r>
              <a:rPr lang="en-US" sz="1600" dirty="0"/>
              <a:t> is useful for quickly </a:t>
            </a:r>
            <a:r>
              <a:rPr lang="en-US" sz="1600" dirty="0" smtClean="0"/>
              <a:t>understanding </a:t>
            </a:r>
            <a:r>
              <a:rPr lang="en-US" sz="1600" dirty="0"/>
              <a:t>the </a:t>
            </a:r>
            <a:endParaRPr lang="en-US" sz="1600" dirty="0" smtClean="0"/>
          </a:p>
          <a:p>
            <a:pPr marL="0" indent="0">
              <a:buNone/>
            </a:pPr>
            <a:r>
              <a:rPr lang="en-US" sz="1600" dirty="0" smtClean="0"/>
              <a:t>distribution </a:t>
            </a:r>
            <a:r>
              <a:rPr lang="en-US" sz="1600" dirty="0"/>
              <a:t>and central </a:t>
            </a:r>
            <a:r>
              <a:rPr lang="en-US" sz="1600" dirty="0" smtClean="0"/>
              <a:t>tendency </a:t>
            </a:r>
            <a:r>
              <a:rPr lang="en-US" sz="1600" dirty="0"/>
              <a:t>of your numerical data.</a:t>
            </a:r>
          </a:p>
          <a:p>
            <a:endParaRPr lang="en-US" sz="2200" dirty="0" smtClean="0"/>
          </a:p>
          <a:p>
            <a:pPr marL="0" indent="0">
              <a:buNone/>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568" y="1524000"/>
            <a:ext cx="2800350" cy="3665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92" y="1524000"/>
            <a:ext cx="3637725" cy="14685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7662" y="1523999"/>
            <a:ext cx="1648051" cy="14685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887" y="3884515"/>
            <a:ext cx="4011800" cy="2609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805712" y="5361708"/>
            <a:ext cx="2953205" cy="784830"/>
          </a:xfrm>
          <a:prstGeom prst="rect">
            <a:avLst/>
          </a:prstGeom>
          <a:solidFill>
            <a:srgbClr val="0070C0"/>
          </a:solidFill>
          <a:ln>
            <a:solidFill>
              <a:schemeClr val="tx1"/>
            </a:solidFill>
          </a:ln>
        </p:spPr>
        <p:txBody>
          <a:bodyPr wrap="square" rtlCol="0">
            <a:spAutoFit/>
          </a:bodyPr>
          <a:lstStyle/>
          <a:p>
            <a:r>
              <a:rPr lang="en-US" sz="1500" b="1" dirty="0" smtClean="0">
                <a:solidFill>
                  <a:schemeClr val="bg1"/>
                </a:solidFill>
              </a:rPr>
              <a:t>We can see that the TotalCharges  is in numerical form but its datatype shown as object</a:t>
            </a:r>
            <a:r>
              <a:rPr lang="en-US" sz="1500" b="1" dirty="0" smtClean="0"/>
              <a:t>.</a:t>
            </a:r>
            <a:endParaRPr lang="en-IN" sz="1500" b="1" dirty="0"/>
          </a:p>
        </p:txBody>
      </p:sp>
    </p:spTree>
    <p:extLst>
      <p:ext uri="{BB962C8B-B14F-4D97-AF65-F5344CB8AC3E}">
        <p14:creationId xmlns:p14="http://schemas.microsoft.com/office/powerpoint/2010/main" val="1087925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FC7E797-201E-59E5-32B2-224FEA3F92D5}"/>
              </a:ext>
            </a:extLst>
          </p:cNvPr>
          <p:cNvSpPr>
            <a:spLocks noGrp="1"/>
          </p:cNvSpPr>
          <p:nvPr>
            <p:ph idx="1"/>
          </p:nvPr>
        </p:nvSpPr>
        <p:spPr>
          <a:xfrm>
            <a:off x="319313" y="217714"/>
            <a:ext cx="8563429" cy="6444343"/>
          </a:xfrm>
          <a:solidFill>
            <a:schemeClr val="bg2">
              <a:lumMod val="90000"/>
            </a:schemeClr>
          </a:solidFill>
          <a:ln>
            <a:noFill/>
          </a:ln>
        </p:spPr>
        <p:txBody>
          <a:bodyPr/>
          <a:lstStyle/>
          <a:p>
            <a:r>
              <a:rPr lang="en-US" sz="2200" dirty="0"/>
              <a:t>Checking value_counts(), nunique(), Duplicated().sum() ,isnull().sum</a:t>
            </a:r>
            <a:r>
              <a:rPr lang="en-US" sz="2200" dirty="0" smtClean="0"/>
              <a:t>()</a:t>
            </a:r>
            <a:endParaRPr lang="en-US" sz="2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81" y="772742"/>
            <a:ext cx="3752850" cy="39345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770" y="1658862"/>
            <a:ext cx="2264230" cy="37748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9770" y="5594103"/>
            <a:ext cx="2600325"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4629" y="772742"/>
            <a:ext cx="2124075" cy="37748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19781" y="4884222"/>
            <a:ext cx="3752850" cy="1015663"/>
          </a:xfrm>
          <a:prstGeom prst="rect">
            <a:avLst/>
          </a:prstGeom>
          <a:solidFill>
            <a:srgbClr val="0070C0"/>
          </a:solidFill>
          <a:ln>
            <a:solidFill>
              <a:schemeClr val="tx1"/>
            </a:solidFill>
          </a:ln>
        </p:spPr>
        <p:txBody>
          <a:bodyPr wrap="square" rtlCol="0">
            <a:spAutoFit/>
          </a:bodyPr>
          <a:lstStyle/>
          <a:p>
            <a:r>
              <a:rPr lang="en-US" sz="1500" b="1" dirty="0">
                <a:solidFill>
                  <a:schemeClr val="bg1"/>
                </a:solidFill>
              </a:rPr>
              <a:t>OBSERVATION - In all the above shows that, </a:t>
            </a:r>
            <a:endParaRPr lang="en-US" sz="1500" b="1" dirty="0" smtClean="0">
              <a:solidFill>
                <a:schemeClr val="bg1"/>
              </a:solidFill>
            </a:endParaRPr>
          </a:p>
          <a:p>
            <a:r>
              <a:rPr lang="en-US" sz="1500" b="1" dirty="0" smtClean="0">
                <a:solidFill>
                  <a:schemeClr val="bg1"/>
                </a:solidFill>
              </a:rPr>
              <a:t>there was </a:t>
            </a:r>
            <a:r>
              <a:rPr lang="en-US" sz="1500" b="1" dirty="0">
                <a:solidFill>
                  <a:schemeClr val="bg1"/>
                </a:solidFill>
              </a:rPr>
              <a:t>no column with name issue </a:t>
            </a:r>
            <a:r>
              <a:rPr lang="en-US" sz="1500" b="1" dirty="0" smtClean="0">
                <a:solidFill>
                  <a:schemeClr val="bg1"/>
                </a:solidFill>
              </a:rPr>
              <a:t>but</a:t>
            </a:r>
          </a:p>
          <a:p>
            <a:r>
              <a:rPr lang="en-US" sz="1500" b="1" dirty="0" smtClean="0">
                <a:solidFill>
                  <a:schemeClr val="bg1"/>
                </a:solidFill>
              </a:rPr>
              <a:t> </a:t>
            </a:r>
            <a:r>
              <a:rPr lang="en-US" sz="1500" b="1" dirty="0">
                <a:solidFill>
                  <a:schemeClr val="bg1"/>
                </a:solidFill>
              </a:rPr>
              <a:t>No internet service and No phone service </a:t>
            </a:r>
            <a:endParaRPr lang="en-US" sz="1500" b="1" dirty="0" smtClean="0">
              <a:solidFill>
                <a:schemeClr val="bg1"/>
              </a:solidFill>
            </a:endParaRPr>
          </a:p>
          <a:p>
            <a:r>
              <a:rPr lang="en-US" sz="1500" b="1" dirty="0" smtClean="0">
                <a:solidFill>
                  <a:schemeClr val="bg1"/>
                </a:solidFill>
              </a:rPr>
              <a:t>means </a:t>
            </a:r>
            <a:r>
              <a:rPr lang="en-US" sz="1500" b="1" dirty="0">
                <a:solidFill>
                  <a:schemeClr val="bg1"/>
                </a:solidFill>
              </a:rPr>
              <a:t>the same as 'NO</a:t>
            </a:r>
            <a:endParaRPr lang="en-IN" sz="1500" b="1" dirty="0">
              <a:solidFill>
                <a:schemeClr val="bg1"/>
              </a:solidFill>
            </a:endParaRPr>
          </a:p>
        </p:txBody>
      </p:sp>
      <p:sp>
        <p:nvSpPr>
          <p:cNvPr id="4" name="TextBox 3"/>
          <p:cNvSpPr txBox="1"/>
          <p:nvPr/>
        </p:nvSpPr>
        <p:spPr>
          <a:xfrm>
            <a:off x="4339770" y="522790"/>
            <a:ext cx="2264230" cy="1015663"/>
          </a:xfrm>
          <a:prstGeom prst="rect">
            <a:avLst/>
          </a:prstGeom>
          <a:solidFill>
            <a:srgbClr val="0070C0"/>
          </a:solidFill>
          <a:ln>
            <a:solidFill>
              <a:schemeClr val="tx1"/>
            </a:solidFill>
          </a:ln>
        </p:spPr>
        <p:txBody>
          <a:bodyPr wrap="square" rtlCol="0">
            <a:spAutoFit/>
          </a:bodyPr>
          <a:lstStyle/>
          <a:p>
            <a:r>
              <a:rPr lang="en-US" sz="1500" b="1" dirty="0">
                <a:solidFill>
                  <a:schemeClr val="bg1"/>
                </a:solidFill>
              </a:rPr>
              <a:t>nunique() - Returning a series </a:t>
            </a:r>
            <a:r>
              <a:rPr lang="en-US" sz="1500" b="1" dirty="0" smtClean="0">
                <a:solidFill>
                  <a:schemeClr val="bg1"/>
                </a:solidFill>
              </a:rPr>
              <a:t>object </a:t>
            </a:r>
            <a:r>
              <a:rPr lang="en-US" sz="1500" b="1" dirty="0">
                <a:solidFill>
                  <a:schemeClr val="bg1"/>
                </a:solidFill>
              </a:rPr>
              <a:t>that displays the </a:t>
            </a:r>
            <a:r>
              <a:rPr lang="en-US" sz="1500" b="1" dirty="0" smtClean="0">
                <a:solidFill>
                  <a:schemeClr val="bg1"/>
                </a:solidFill>
              </a:rPr>
              <a:t>count of </a:t>
            </a:r>
            <a:r>
              <a:rPr lang="en-US" sz="1500" b="1" dirty="0">
                <a:solidFill>
                  <a:schemeClr val="bg1"/>
                </a:solidFill>
              </a:rPr>
              <a:t>unique values of each columns</a:t>
            </a:r>
            <a:endParaRPr lang="en-IN" sz="1500" b="1" dirty="0">
              <a:solidFill>
                <a:schemeClr val="bg1"/>
              </a:solidFill>
            </a:endParaRPr>
          </a:p>
        </p:txBody>
      </p:sp>
      <p:sp>
        <p:nvSpPr>
          <p:cNvPr id="5" name="TextBox 4"/>
          <p:cNvSpPr txBox="1"/>
          <p:nvPr/>
        </p:nvSpPr>
        <p:spPr>
          <a:xfrm>
            <a:off x="6734629" y="4685730"/>
            <a:ext cx="1993736" cy="784830"/>
          </a:xfrm>
          <a:prstGeom prst="rect">
            <a:avLst/>
          </a:prstGeom>
          <a:solidFill>
            <a:srgbClr val="0070C0"/>
          </a:solidFill>
          <a:ln>
            <a:solidFill>
              <a:schemeClr val="tx1"/>
            </a:solidFill>
          </a:ln>
        </p:spPr>
        <p:txBody>
          <a:bodyPr wrap="square" rtlCol="0">
            <a:spAutoFit/>
          </a:bodyPr>
          <a:lstStyle/>
          <a:p>
            <a:r>
              <a:rPr lang="en-US" sz="1500" b="1" dirty="0">
                <a:solidFill>
                  <a:schemeClr val="bg1"/>
                </a:solidFill>
              </a:rPr>
              <a:t>OBSERVATION - There is </a:t>
            </a:r>
            <a:r>
              <a:rPr lang="en-US" sz="1500" b="1" dirty="0" smtClean="0">
                <a:solidFill>
                  <a:schemeClr val="bg1"/>
                </a:solidFill>
              </a:rPr>
              <a:t>no </a:t>
            </a:r>
            <a:r>
              <a:rPr lang="en-US" sz="1500" b="1" dirty="0">
                <a:solidFill>
                  <a:schemeClr val="bg1"/>
                </a:solidFill>
              </a:rPr>
              <a:t>missing values in </a:t>
            </a:r>
            <a:r>
              <a:rPr lang="en-US" sz="1500" b="1" dirty="0" smtClean="0">
                <a:solidFill>
                  <a:schemeClr val="bg1"/>
                </a:solidFill>
              </a:rPr>
              <a:t>the above </a:t>
            </a:r>
            <a:r>
              <a:rPr lang="en-US" sz="1500" b="1" dirty="0">
                <a:solidFill>
                  <a:schemeClr val="bg1"/>
                </a:solidFill>
              </a:rPr>
              <a:t>dataset</a:t>
            </a:r>
            <a:endParaRPr lang="en-IN" sz="1500" b="1" dirty="0">
              <a:solidFill>
                <a:schemeClr val="bg1"/>
              </a:solidFill>
            </a:endParaRPr>
          </a:p>
        </p:txBody>
      </p:sp>
    </p:spTree>
    <p:extLst>
      <p:ext uri="{BB962C8B-B14F-4D97-AF65-F5344CB8AC3E}">
        <p14:creationId xmlns:p14="http://schemas.microsoft.com/office/powerpoint/2010/main" val="1152850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68D77B1-2870-CD85-68BA-07805B09E66E}"/>
              </a:ext>
            </a:extLst>
          </p:cNvPr>
          <p:cNvSpPr>
            <a:spLocks noGrp="1"/>
          </p:cNvSpPr>
          <p:nvPr>
            <p:ph idx="1"/>
          </p:nvPr>
        </p:nvSpPr>
        <p:spPr>
          <a:xfrm>
            <a:off x="599622" y="1304475"/>
            <a:ext cx="7886700" cy="4356098"/>
          </a:xfrm>
          <a:solidFill>
            <a:schemeClr val="bg2">
              <a:lumMod val="90000"/>
            </a:schemeClr>
          </a:solidFill>
          <a:ln>
            <a:noFill/>
          </a:ln>
        </p:spPr>
        <p:txBody>
          <a:bodyPr>
            <a:normAutofit/>
          </a:bodyPr>
          <a:lstStyle/>
          <a:p>
            <a:pPr marL="514350" indent="-514350">
              <a:buFont typeface="+mj-lt"/>
              <a:buAutoNum type="arabicPeriod"/>
            </a:pPr>
            <a:r>
              <a:rPr lang="en-US" sz="2200" dirty="0"/>
              <a:t>T</a:t>
            </a:r>
            <a:r>
              <a:rPr lang="en-US" sz="2200" dirty="0" smtClean="0"/>
              <a:t>he </a:t>
            </a:r>
            <a:r>
              <a:rPr lang="en-US" sz="2200" dirty="0"/>
              <a:t>TotalCharges should be float or int but it is object so their might be some missing values in this columns i.e we need to change it into float or </a:t>
            </a:r>
            <a:r>
              <a:rPr lang="en-US" sz="2200" dirty="0" smtClean="0"/>
              <a:t>int.</a:t>
            </a:r>
          </a:p>
          <a:p>
            <a:r>
              <a:rPr lang="en-US" sz="2200" dirty="0"/>
              <a:t>As There are whites spaces in the TotalCharges Column therefore we cannot see the missing values.</a:t>
            </a:r>
            <a:endParaRPr lang="en-US" sz="2200" dirty="0" smtClean="0"/>
          </a:p>
          <a:p>
            <a:pPr marL="514350" indent="-514350">
              <a:buFont typeface="+mj-lt"/>
              <a:buAutoNum type="arabicPeriod"/>
            </a:pPr>
            <a:r>
              <a:rPr lang="en-US" sz="2200" dirty="0" smtClean="0"/>
              <a:t>In </a:t>
            </a:r>
            <a:r>
              <a:rPr lang="en-US" sz="2200" dirty="0"/>
              <a:t>SeniorCitizen columns, It is actually a </a:t>
            </a:r>
            <a:r>
              <a:rPr lang="en-US" sz="2200" dirty="0" smtClean="0"/>
              <a:t>categorical, </a:t>
            </a:r>
            <a:r>
              <a:rPr lang="en-US" sz="2200" dirty="0"/>
              <a:t>hence the 25%-50%-75% distribution is not </a:t>
            </a:r>
            <a:r>
              <a:rPr lang="en-US" sz="2200" dirty="0" smtClean="0"/>
              <a:t>proper.</a:t>
            </a:r>
          </a:p>
          <a:p>
            <a:pPr marL="514350" indent="-514350">
              <a:buFont typeface="+mj-lt"/>
              <a:buAutoNum type="arabicPeriod"/>
            </a:pPr>
            <a:r>
              <a:rPr lang="en-US" sz="2200" dirty="0" smtClean="0"/>
              <a:t>In </a:t>
            </a:r>
            <a:r>
              <a:rPr lang="en-US" sz="2200" dirty="0"/>
              <a:t>MonthlyCharges columns,Average Monthly charges are USD 64.76 whereas 75% customers pay more than USD 89.85 per month</a:t>
            </a:r>
            <a:r>
              <a:rPr lang="en-US" sz="2200" dirty="0" smtClean="0"/>
              <a:t>.</a:t>
            </a:r>
          </a:p>
          <a:p>
            <a:pPr marL="514350" indent="-514350">
              <a:buFont typeface="+mj-lt"/>
              <a:buAutoNum type="arabicPeriod"/>
            </a:pPr>
            <a:r>
              <a:rPr lang="en-IN" sz="2200" dirty="0"/>
              <a:t>No duplicated </a:t>
            </a:r>
            <a:r>
              <a:rPr lang="en-IN" sz="2200" dirty="0" smtClean="0"/>
              <a:t>values.</a:t>
            </a:r>
            <a:r>
              <a:rPr lang="en-US" dirty="0"/>
              <a:t/>
            </a:r>
            <a:br>
              <a:rPr lang="en-US" dirty="0"/>
            </a:br>
            <a:endParaRPr lang="en-US" dirty="0"/>
          </a:p>
        </p:txBody>
      </p:sp>
      <p:sp>
        <p:nvSpPr>
          <p:cNvPr id="4" name="Title 1">
            <a:extLst>
              <a:ext uri="{FF2B5EF4-FFF2-40B4-BE49-F238E27FC236}">
                <a16:creationId xmlns="" xmlns:a16="http://schemas.microsoft.com/office/drawing/2014/main" id="{73494D0E-E8B9-ECDB-BE0A-0107B59CC96E}"/>
              </a:ext>
            </a:extLst>
          </p:cNvPr>
          <p:cNvSpPr txBox="1">
            <a:spLocks/>
          </p:cNvSpPr>
          <p:nvPr/>
        </p:nvSpPr>
        <p:spPr>
          <a:xfrm>
            <a:off x="608012" y="405499"/>
            <a:ext cx="7886700" cy="7969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latin typeface="Arial" pitchFamily="34" charset="0"/>
                <a:cs typeface="Arial" pitchFamily="34" charset="0"/>
              </a:rPr>
              <a:t> </a:t>
            </a:r>
            <a:r>
              <a:rPr lang="en-US" sz="4000" b="1" u="sng" dirty="0" smtClean="0">
                <a:solidFill>
                  <a:schemeClr val="accent1">
                    <a:lumMod val="75000"/>
                  </a:schemeClr>
                </a:solidFill>
                <a:latin typeface="Arial" pitchFamily="34" charset="0"/>
                <a:cs typeface="Arial" pitchFamily="34" charset="0"/>
              </a:rPr>
              <a:t>OBSERVATION</a:t>
            </a:r>
            <a:endParaRPr lang="en-US" sz="4000" b="1" u="sng" dirty="0">
              <a:solidFill>
                <a:schemeClr val="accent1">
                  <a:lumMod val="75000"/>
                </a:schemeClr>
              </a:solidFill>
              <a:latin typeface="Arial" pitchFamily="34" charset="0"/>
              <a:cs typeface="Arial" pitchFamily="34" charset="0"/>
            </a:endParaRPr>
          </a:p>
        </p:txBody>
      </p:sp>
      <p:pic>
        <p:nvPicPr>
          <p:cNvPr id="5" name="Picture 4">
            <a:extLst>
              <a:ext uri="{FF2B5EF4-FFF2-40B4-BE49-F238E27FC236}">
                <a16:creationId xmlns="" xmlns:a16="http://schemas.microsoft.com/office/drawing/2014/main" xmlns:lc="http://schemas.openxmlformats.org/drawingml/2006/lockedCanvas" id="{4019A7C7-4F37-4807-89DC-50EF4BBEB5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468600" y="6006185"/>
            <a:ext cx="2026112" cy="535231"/>
          </a:xfrm>
          <a:prstGeom prst="rect">
            <a:avLst/>
          </a:prstGeom>
        </p:spPr>
      </p:pic>
    </p:spTree>
    <p:extLst>
      <p:ext uri="{BB962C8B-B14F-4D97-AF65-F5344CB8AC3E}">
        <p14:creationId xmlns:p14="http://schemas.microsoft.com/office/powerpoint/2010/main" val="206843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829" y="1103086"/>
            <a:ext cx="8447313" cy="5646057"/>
          </a:xfrm>
          <a:solidFill>
            <a:schemeClr val="bg2">
              <a:lumMod val="90000"/>
            </a:schemeClr>
          </a:solidFill>
          <a:ln>
            <a:noFill/>
          </a:ln>
        </p:spPr>
        <p:txBody>
          <a:bodyPr>
            <a:normAutofit/>
          </a:bodyPr>
          <a:lstStyle/>
          <a:p>
            <a:pPr marL="514350" indent="-514350">
              <a:buFont typeface="+mj-lt"/>
              <a:buAutoNum type="arabicPeriod"/>
            </a:pPr>
            <a:r>
              <a:rPr lang="en-US" sz="2200" dirty="0"/>
              <a:t>Creating a copy of </a:t>
            </a:r>
            <a:r>
              <a:rPr lang="en-US" sz="2200" dirty="0" smtClean="0"/>
              <a:t>telco_churn </a:t>
            </a:r>
            <a:r>
              <a:rPr lang="en-US" sz="2200" dirty="0"/>
              <a:t>for </a:t>
            </a:r>
            <a:r>
              <a:rPr lang="en-US" sz="2200" dirty="0" smtClean="0"/>
              <a:t>manipulation </a:t>
            </a:r>
            <a:r>
              <a:rPr lang="en-US" sz="2200" dirty="0"/>
              <a:t>&amp; </a:t>
            </a:r>
            <a:r>
              <a:rPr lang="en-US" sz="2200" dirty="0" smtClean="0"/>
              <a:t>processing. So, there is no data leakage.</a:t>
            </a:r>
          </a:p>
          <a:p>
            <a:pPr marL="514350" indent="-514350">
              <a:buFont typeface="+mj-lt"/>
              <a:buAutoNum type="arabicPeriod"/>
            </a:pPr>
            <a:endParaRPr lang="en-US" sz="2200" dirty="0"/>
          </a:p>
          <a:p>
            <a:pPr marL="514350" indent="-514350">
              <a:buFont typeface="+mj-lt"/>
              <a:buAutoNum type="arabicPeriod"/>
            </a:pPr>
            <a:endParaRPr lang="en-US" sz="2200" dirty="0" smtClean="0"/>
          </a:p>
          <a:p>
            <a:pPr marL="514350" indent="-514350">
              <a:buFont typeface="+mj-lt"/>
              <a:buAutoNum type="arabicPeriod"/>
            </a:pPr>
            <a:endParaRPr lang="en-US" sz="2200" dirty="0"/>
          </a:p>
          <a:p>
            <a:pPr marL="514350" indent="-514350">
              <a:buFont typeface="+mj-lt"/>
              <a:buAutoNum type="arabicPeriod"/>
            </a:pPr>
            <a:r>
              <a:rPr lang="en-US" sz="2200" dirty="0" smtClean="0"/>
              <a:t> </a:t>
            </a:r>
            <a:r>
              <a:rPr lang="en-US" sz="2200" b="1" dirty="0" smtClean="0"/>
              <a:t>Churn Column (Target Column)</a:t>
            </a:r>
          </a:p>
          <a:p>
            <a:pPr marL="0" indent="0">
              <a:buNone/>
            </a:pPr>
            <a:r>
              <a:rPr lang="en-US" sz="2200" dirty="0" smtClean="0"/>
              <a:t> Converting churn column a Categorical value to Numerical Value</a:t>
            </a:r>
          </a:p>
          <a:p>
            <a:pPr marL="0" indent="0">
              <a:buNone/>
            </a:pPr>
            <a:endParaRPr lang="en-US" sz="2200" dirty="0" smtClean="0"/>
          </a:p>
          <a:p>
            <a:pPr marL="0" indent="0">
              <a:buNone/>
            </a:pPr>
            <a:endParaRPr lang="en-US" sz="2200" dirty="0" smtClean="0"/>
          </a:p>
        </p:txBody>
      </p:sp>
      <p:sp>
        <p:nvSpPr>
          <p:cNvPr id="4" name="Title 1">
            <a:extLst>
              <a:ext uri="{FF2B5EF4-FFF2-40B4-BE49-F238E27FC236}">
                <a16:creationId xmlns="" xmlns:a16="http://schemas.microsoft.com/office/drawing/2014/main" id="{8257CA6C-8B9A-D328-2776-68F33BA7E43C}"/>
              </a:ext>
            </a:extLst>
          </p:cNvPr>
          <p:cNvSpPr>
            <a:spLocks noGrp="1"/>
          </p:cNvSpPr>
          <p:nvPr>
            <p:ph type="title"/>
          </p:nvPr>
        </p:nvSpPr>
        <p:spPr>
          <a:xfrm>
            <a:off x="628650" y="365127"/>
            <a:ext cx="7886700" cy="766988"/>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IV. </a:t>
            </a:r>
            <a:r>
              <a:rPr lang="en-US" sz="4000" b="1" u="sng" dirty="0" smtClean="0">
                <a:solidFill>
                  <a:schemeClr val="accent1">
                    <a:lumMod val="75000"/>
                  </a:schemeClr>
                </a:solidFill>
                <a:latin typeface="Arial" pitchFamily="34" charset="0"/>
                <a:cs typeface="Arial" pitchFamily="34" charset="0"/>
              </a:rPr>
              <a:t>DATA CLEANING</a:t>
            </a:r>
            <a:endParaRPr lang="en-US" sz="4000" b="1" u="sng" dirty="0">
              <a:solidFill>
                <a:schemeClr val="accent1">
                  <a:lumMod val="75000"/>
                </a:schemeClr>
              </a:solidFill>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791" y="1992908"/>
            <a:ext cx="5269695" cy="7300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78" y="4838702"/>
            <a:ext cx="6921996" cy="8382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854" y="4419600"/>
            <a:ext cx="845125" cy="2102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837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415636"/>
            <a:ext cx="8285018" cy="6012873"/>
          </a:xfrm>
          <a:solidFill>
            <a:schemeClr val="bg2">
              <a:lumMod val="90000"/>
            </a:schemeClr>
          </a:solidFill>
        </p:spPr>
        <p:txBody>
          <a:bodyPr>
            <a:normAutofit/>
          </a:bodyPr>
          <a:lstStyle/>
          <a:p>
            <a:r>
              <a:rPr lang="en-US" sz="2200" dirty="0" smtClean="0"/>
              <a:t>Displaying </a:t>
            </a:r>
            <a:r>
              <a:rPr lang="en-US" sz="2200" dirty="0"/>
              <a:t>values of maximum and </a:t>
            </a:r>
            <a:r>
              <a:rPr lang="en-US" sz="2200" dirty="0" smtClean="0"/>
              <a:t>minimum</a:t>
            </a:r>
          </a:p>
          <a:p>
            <a:endParaRPr lang="en-US" sz="2200" dirty="0"/>
          </a:p>
          <a:p>
            <a:endParaRPr lang="en-US" sz="2200" dirty="0" smtClean="0"/>
          </a:p>
          <a:p>
            <a:pPr marL="0" indent="0">
              <a:buNone/>
            </a:pPr>
            <a:endParaRPr lang="en-US" sz="2200" dirty="0"/>
          </a:p>
          <a:p>
            <a:pPr marL="0" indent="0">
              <a:buNone/>
            </a:pPr>
            <a:endParaRPr lang="en-US" sz="2200" dirty="0" smtClean="0"/>
          </a:p>
          <a:p>
            <a:pPr marL="0" indent="0">
              <a:buNone/>
            </a:pPr>
            <a:endParaRPr lang="en-US" sz="2200" dirty="0" smtClean="0"/>
          </a:p>
          <a:p>
            <a:r>
              <a:rPr lang="en-US" sz="2200" dirty="0"/>
              <a:t>Finding the percentage of the Churn </a:t>
            </a:r>
            <a:r>
              <a:rPr lang="en-US" sz="2200" dirty="0" smtClean="0"/>
              <a:t>Column</a:t>
            </a:r>
          </a:p>
          <a:p>
            <a:endParaRPr lang="en-US" sz="2200" dirty="0"/>
          </a:p>
          <a:p>
            <a:endParaRPr lang="en-US" sz="2200" dirty="0" smtClean="0"/>
          </a:p>
          <a:p>
            <a:pPr marL="0" indent="0">
              <a:buNone/>
            </a:pPr>
            <a:endParaRPr lang="en-US" sz="2200" dirty="0" smtClean="0"/>
          </a:p>
          <a:p>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a:p>
          <a:p>
            <a:pPr marL="0" indent="0">
              <a:buNone/>
            </a:pPr>
            <a:endParaRPr lang="en-IN"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802" y="794037"/>
            <a:ext cx="6043815" cy="18660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220" y="3363269"/>
            <a:ext cx="5698980" cy="11545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62857" y="4800930"/>
            <a:ext cx="8244114" cy="1631216"/>
          </a:xfrm>
          <a:prstGeom prst="rect">
            <a:avLst/>
          </a:prstGeom>
          <a:solidFill>
            <a:srgbClr val="0070C0"/>
          </a:solidFill>
          <a:ln>
            <a:solidFill>
              <a:schemeClr val="tx1"/>
            </a:solidFill>
          </a:ln>
        </p:spPr>
        <p:txBody>
          <a:bodyPr wrap="square" rtlCol="0">
            <a:spAutoFit/>
          </a:bodyPr>
          <a:lstStyle/>
          <a:p>
            <a:r>
              <a:rPr lang="en-US" sz="2200" b="1" dirty="0">
                <a:solidFill>
                  <a:schemeClr val="bg1"/>
                </a:solidFill>
              </a:rPr>
              <a:t>OBSERVATION -</a:t>
            </a:r>
          </a:p>
          <a:p>
            <a:pPr marL="285750" indent="-285750">
              <a:buFont typeface="Arial" pitchFamily="34" charset="0"/>
              <a:buChar char="•"/>
            </a:pPr>
            <a:r>
              <a:rPr lang="en-US" sz="2000" b="1" dirty="0">
                <a:solidFill>
                  <a:schemeClr val="bg1"/>
                </a:solidFill>
              </a:rPr>
              <a:t>Data is highly Imbalanced, ratio = 73:27</a:t>
            </a:r>
          </a:p>
          <a:p>
            <a:pPr marL="285750" indent="-285750">
              <a:buFont typeface="Arial" pitchFamily="34" charset="0"/>
              <a:buChar char="•"/>
            </a:pPr>
            <a:r>
              <a:rPr lang="en-US" sz="2000" b="1" dirty="0">
                <a:solidFill>
                  <a:schemeClr val="bg1"/>
                </a:solidFill>
              </a:rPr>
              <a:t>So we analyze the data with other features while taking the target values </a:t>
            </a:r>
            <a:endParaRPr lang="en-US" sz="2000" b="1" dirty="0" smtClean="0">
              <a:solidFill>
                <a:schemeClr val="bg1"/>
              </a:solidFill>
            </a:endParaRPr>
          </a:p>
          <a:p>
            <a:pPr marL="285750" indent="-285750">
              <a:buFont typeface="Arial" pitchFamily="34" charset="0"/>
              <a:buChar char="•"/>
            </a:pPr>
            <a:r>
              <a:rPr lang="en-US" sz="2000" b="1" dirty="0" smtClean="0">
                <a:solidFill>
                  <a:schemeClr val="bg1"/>
                </a:solidFill>
              </a:rPr>
              <a:t>separately </a:t>
            </a:r>
            <a:r>
              <a:rPr lang="en-US" sz="2000" b="1" dirty="0">
                <a:solidFill>
                  <a:schemeClr val="bg1"/>
                </a:solidFill>
              </a:rPr>
              <a:t>to get some insights.</a:t>
            </a:r>
          </a:p>
          <a:p>
            <a:endParaRPr lang="en-IN" b="1" dirty="0">
              <a:solidFill>
                <a:schemeClr val="bg1"/>
              </a:solidFill>
            </a:endParaRPr>
          </a:p>
        </p:txBody>
      </p:sp>
    </p:spTree>
    <p:extLst>
      <p:ext uri="{BB962C8B-B14F-4D97-AF65-F5344CB8AC3E}">
        <p14:creationId xmlns:p14="http://schemas.microsoft.com/office/powerpoint/2010/main" val="1566032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60219" y="387928"/>
            <a:ext cx="8451272" cy="6040581"/>
          </a:xfrm>
          <a:solidFill>
            <a:schemeClr val="bg2">
              <a:lumMod val="90000"/>
            </a:schemeClr>
          </a:solidFill>
          <a:ln>
            <a:noFill/>
          </a:ln>
        </p:spPr>
        <p:txBody>
          <a:bodyPr>
            <a:normAutofit/>
          </a:bodyPr>
          <a:lstStyle/>
          <a:p>
            <a:pPr marL="0" indent="0">
              <a:buNone/>
            </a:pPr>
            <a:endParaRPr lang="en-US" sz="2200" dirty="0" smtClean="0"/>
          </a:p>
          <a:p>
            <a:pPr marL="457200" indent="-457200">
              <a:buAutoNum type="arabicPeriod" startAt="3"/>
            </a:pPr>
            <a:r>
              <a:rPr lang="en-IN" sz="2200" dirty="0" smtClean="0"/>
              <a:t>  </a:t>
            </a:r>
            <a:r>
              <a:rPr lang="en-IN" sz="2200" b="1" dirty="0" smtClean="0"/>
              <a:t>TotalCharges Column</a:t>
            </a:r>
          </a:p>
          <a:p>
            <a:pPr marL="0" indent="0">
              <a:buNone/>
            </a:pPr>
            <a:r>
              <a:rPr lang="en-US" sz="2200" dirty="0"/>
              <a:t>Total Charges should be numeric amount. </a:t>
            </a:r>
            <a:r>
              <a:rPr lang="en-US" sz="2200" dirty="0" smtClean="0"/>
              <a:t>Converting </a:t>
            </a:r>
            <a:r>
              <a:rPr lang="en-US" sz="2200" dirty="0"/>
              <a:t>it to numerical data </a:t>
            </a:r>
            <a:r>
              <a:rPr lang="en-US" sz="2200" dirty="0" smtClean="0"/>
              <a:t>type.</a:t>
            </a:r>
          </a:p>
          <a:p>
            <a:pPr marL="0" indent="0">
              <a:buNone/>
            </a:pPr>
            <a:endParaRPr lang="en-US" sz="2200" b="1" dirty="0"/>
          </a:p>
          <a:p>
            <a:pPr marL="0" indent="0">
              <a:buNone/>
            </a:pPr>
            <a:endParaRPr lang="en-US" sz="2200" b="1" dirty="0" smtClean="0"/>
          </a:p>
          <a:p>
            <a:pPr marL="0" indent="0">
              <a:buNone/>
            </a:pPr>
            <a:endParaRPr lang="en-US" sz="2200" b="1" dirty="0"/>
          </a:p>
          <a:p>
            <a:pPr marL="0" indent="0">
              <a:buNone/>
            </a:pPr>
            <a:endParaRPr lang="en-US" sz="2200" b="1" dirty="0" smtClean="0"/>
          </a:p>
          <a:p>
            <a:pPr marL="0" indent="0">
              <a:buNone/>
            </a:pPr>
            <a:endParaRPr lang="en-US" sz="2200" b="1" dirty="0"/>
          </a:p>
          <a:p>
            <a:pPr marL="0" indent="0">
              <a:buNone/>
            </a:pPr>
            <a:endParaRPr lang="en-US" sz="2200" dirty="0" smtClean="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2" y="1870365"/>
            <a:ext cx="8160325" cy="19508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74073" y="4724399"/>
            <a:ext cx="8603445" cy="1723549"/>
          </a:xfrm>
          <a:prstGeom prst="rect">
            <a:avLst/>
          </a:prstGeom>
          <a:solidFill>
            <a:srgbClr val="0070C0"/>
          </a:solidFill>
          <a:ln>
            <a:solidFill>
              <a:schemeClr val="tx1"/>
            </a:solidFill>
          </a:ln>
        </p:spPr>
        <p:txBody>
          <a:bodyPr wrap="none" rtlCol="0">
            <a:spAutoFit/>
          </a:bodyPr>
          <a:lstStyle/>
          <a:p>
            <a:r>
              <a:rPr lang="en-US" sz="2200" b="1" dirty="0">
                <a:solidFill>
                  <a:schemeClr val="bg1"/>
                </a:solidFill>
              </a:rPr>
              <a:t>OBSERVATION -</a:t>
            </a:r>
          </a:p>
          <a:p>
            <a:pPr marL="285750" indent="-285750">
              <a:buFont typeface="Arial" pitchFamily="34" charset="0"/>
              <a:buChar char="•"/>
            </a:pPr>
            <a:r>
              <a:rPr lang="en-US" sz="2200" b="1" dirty="0">
                <a:solidFill>
                  <a:schemeClr val="bg1"/>
                </a:solidFill>
              </a:rPr>
              <a:t>top: "       " (the most frequent value in the "Totalcharges" column is </a:t>
            </a:r>
            <a:endParaRPr lang="en-US" sz="2200" b="1" dirty="0" smtClean="0">
              <a:solidFill>
                <a:schemeClr val="bg1"/>
              </a:solidFill>
            </a:endParaRPr>
          </a:p>
          <a:p>
            <a:r>
              <a:rPr lang="en-US" sz="2200" b="1" dirty="0" smtClean="0">
                <a:solidFill>
                  <a:schemeClr val="bg1"/>
                </a:solidFill>
              </a:rPr>
              <a:t>white </a:t>
            </a:r>
            <a:r>
              <a:rPr lang="en-US" sz="2200" b="1" dirty="0">
                <a:solidFill>
                  <a:schemeClr val="bg1"/>
                </a:solidFill>
              </a:rPr>
              <a:t>spaces)</a:t>
            </a:r>
          </a:p>
          <a:p>
            <a:pPr marL="285750" indent="-285750">
              <a:buFont typeface="Arial" pitchFamily="34" charset="0"/>
              <a:buChar char="•"/>
            </a:pPr>
            <a:r>
              <a:rPr lang="en-US" sz="2200" b="1" dirty="0">
                <a:solidFill>
                  <a:schemeClr val="bg1"/>
                </a:solidFill>
              </a:rPr>
              <a:t>freq: 11 (the count of "      " occurrences in the "TotalCharges" column</a:t>
            </a:r>
            <a:endParaRPr lang="en-IN" sz="2200" b="1" dirty="0">
              <a:solidFill>
                <a:schemeClr val="bg1"/>
              </a:solidFill>
            </a:endParaRPr>
          </a:p>
          <a:p>
            <a:endParaRPr lang="en-IN" b="1" dirty="0">
              <a:solidFill>
                <a:schemeClr val="bg1"/>
              </a:solidFill>
            </a:endParaRPr>
          </a:p>
        </p:txBody>
      </p:sp>
    </p:spTree>
    <p:extLst>
      <p:ext uri="{BB962C8B-B14F-4D97-AF65-F5344CB8AC3E}">
        <p14:creationId xmlns:p14="http://schemas.microsoft.com/office/powerpoint/2010/main" val="655320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61EEAB4A-0670-1F33-38B7-7F2D1CA2BF16}"/>
              </a:ext>
            </a:extLst>
          </p:cNvPr>
          <p:cNvSpPr>
            <a:spLocks noGrp="1"/>
          </p:cNvSpPr>
          <p:nvPr>
            <p:ph idx="1"/>
          </p:nvPr>
        </p:nvSpPr>
        <p:spPr>
          <a:xfrm>
            <a:off x="246743" y="217714"/>
            <a:ext cx="8708571" cy="6386286"/>
          </a:xfrm>
          <a:solidFill>
            <a:schemeClr val="bg2">
              <a:lumMod val="90000"/>
            </a:schemeClr>
          </a:solidFill>
          <a:ln>
            <a:noFill/>
          </a:ln>
        </p:spPr>
        <p:txBody>
          <a:bodyPr>
            <a:normAutofit/>
          </a:bodyPr>
          <a:lstStyle/>
          <a:p>
            <a:pPr marL="0" indent="0">
              <a:buNone/>
            </a:pPr>
            <a:r>
              <a:rPr lang="en-US" sz="2200" dirty="0" smtClean="0"/>
              <a:t>Here </a:t>
            </a:r>
            <a:r>
              <a:rPr lang="en-US" sz="2200" dirty="0"/>
              <a:t>we will be filling the white spaces with NAN </a:t>
            </a:r>
            <a:r>
              <a:rPr lang="en-US" sz="2200" dirty="0" smtClean="0"/>
              <a:t>values.</a:t>
            </a:r>
          </a:p>
          <a:p>
            <a:pPr marL="0" indent="0">
              <a:buNone/>
            </a:pPr>
            <a:endParaRPr lang="en-US" sz="2200" dirty="0"/>
          </a:p>
          <a:p>
            <a:pPr marL="0" indent="0">
              <a:buNone/>
            </a:pPr>
            <a:endParaRPr lang="en-US" sz="2200" dirty="0" smtClean="0"/>
          </a:p>
          <a:p>
            <a:pPr marL="0" indent="0">
              <a:buNone/>
            </a:pPr>
            <a:endParaRPr lang="en-US" sz="2200" dirty="0" smtClean="0"/>
          </a:p>
          <a:p>
            <a:pPr marL="0" indent="0">
              <a:buNone/>
            </a:pPr>
            <a:endParaRPr lang="en-US" sz="2200" dirty="0" smtClean="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smtClean="0"/>
          </a:p>
          <a:p>
            <a:pPr marL="0" indent="0">
              <a:buNone/>
            </a:pPr>
            <a:endParaRPr lang="en-US" sz="2200" dirty="0"/>
          </a:p>
          <a:p>
            <a:pPr marL="0" indent="0">
              <a:buNone/>
            </a:pPr>
            <a:r>
              <a:rPr lang="en-US" sz="2200" dirty="0" smtClean="0"/>
              <a:t>Calculating </a:t>
            </a:r>
            <a:r>
              <a:rPr lang="en-US" sz="2200" dirty="0"/>
              <a:t>the percentage of </a:t>
            </a:r>
            <a:r>
              <a:rPr lang="en-US" sz="2200" dirty="0" smtClean="0"/>
              <a:t>NAN </a:t>
            </a:r>
            <a:r>
              <a:rPr lang="en-US" sz="2200" dirty="0"/>
              <a:t>values with respect to the total number of </a:t>
            </a:r>
            <a:r>
              <a:rPr lang="en-US" sz="2200" dirty="0" smtClean="0"/>
              <a:t>rows.</a:t>
            </a:r>
            <a:endParaRPr lang="en-US" dirty="0"/>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17" y="702232"/>
            <a:ext cx="8448187" cy="821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17" y="1704338"/>
            <a:ext cx="3199595" cy="10339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817" y="3891767"/>
            <a:ext cx="4074258" cy="368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641" y="4984132"/>
            <a:ext cx="7284450" cy="7681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38817" y="2738275"/>
            <a:ext cx="4232762" cy="1107996"/>
          </a:xfrm>
          <a:prstGeom prst="rect">
            <a:avLst/>
          </a:prstGeom>
          <a:noFill/>
        </p:spPr>
        <p:txBody>
          <a:bodyPr wrap="none" rtlCol="0">
            <a:spAutoFit/>
          </a:bodyPr>
          <a:lstStyle/>
          <a:p>
            <a:r>
              <a:rPr lang="en-US" sz="2200" dirty="0"/>
              <a:t>As we can see there are 11 missing </a:t>
            </a:r>
          </a:p>
          <a:p>
            <a:r>
              <a:rPr lang="en-US" sz="2200" dirty="0"/>
              <a:t>values in TotalCharges column. </a:t>
            </a:r>
          </a:p>
          <a:p>
            <a:r>
              <a:rPr lang="en-US" sz="2200" dirty="0"/>
              <a:t>Let's check its </a:t>
            </a:r>
            <a:r>
              <a:rPr lang="en-US" sz="2200" dirty="0" smtClean="0"/>
              <a:t>records</a:t>
            </a:r>
            <a:endParaRPr lang="en-US" sz="2200" dirty="0"/>
          </a:p>
        </p:txBody>
      </p:sp>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8364" y="1653844"/>
            <a:ext cx="1690254" cy="29181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32229" y="5940920"/>
            <a:ext cx="8703953" cy="646331"/>
          </a:xfrm>
          <a:prstGeom prst="rect">
            <a:avLst/>
          </a:prstGeom>
          <a:solidFill>
            <a:srgbClr val="0070C0"/>
          </a:solidFill>
          <a:ln>
            <a:solidFill>
              <a:schemeClr val="tx1"/>
            </a:solidFill>
          </a:ln>
        </p:spPr>
        <p:txBody>
          <a:bodyPr wrap="square" rtlCol="0">
            <a:spAutoFit/>
          </a:bodyPr>
          <a:lstStyle/>
          <a:p>
            <a:r>
              <a:rPr lang="en-US" b="1" dirty="0">
                <a:solidFill>
                  <a:schemeClr val="bg1"/>
                </a:solidFill>
              </a:rPr>
              <a:t>OSERVATION - Since the % of these records compared to total dataset is very low i.e 0.16</a:t>
            </a:r>
            <a:r>
              <a:rPr lang="en-US" b="1" dirty="0" smtClean="0">
                <a:solidFill>
                  <a:schemeClr val="bg1"/>
                </a:solidFill>
              </a:rPr>
              <a:t>%, </a:t>
            </a:r>
            <a:r>
              <a:rPr lang="en-US" b="1" dirty="0">
                <a:solidFill>
                  <a:schemeClr val="bg1"/>
                </a:solidFill>
              </a:rPr>
              <a:t>it is safe to fill them with 0 for further processing</a:t>
            </a:r>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372080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228373"/>
            <a:ext cx="8694057" cy="6313714"/>
          </a:xfrm>
          <a:solidFill>
            <a:schemeClr val="bg2">
              <a:lumMod val="90000"/>
            </a:schemeClr>
          </a:solidFill>
          <a:ln>
            <a:noFill/>
          </a:ln>
        </p:spPr>
        <p:txBody>
          <a:bodyPr>
            <a:normAutofit/>
          </a:bodyPr>
          <a:lstStyle/>
          <a:p>
            <a:pPr marL="0" indent="0">
              <a:buNone/>
            </a:pPr>
            <a:r>
              <a:rPr lang="en-IN" sz="2200" dirty="0"/>
              <a:t>Missing Value </a:t>
            </a:r>
            <a:r>
              <a:rPr lang="en-IN" sz="2200" dirty="0" smtClean="0"/>
              <a:t>Treatment</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US" sz="2200" dirty="0"/>
              <a:t>Checking the data type of the 'TotalCharges' column</a:t>
            </a:r>
            <a:endParaRPr lang="en-IN" sz="22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719592"/>
            <a:ext cx="3772354" cy="40556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142" y="5281778"/>
            <a:ext cx="2879785" cy="10663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802909" y="1907095"/>
            <a:ext cx="4161909" cy="923330"/>
          </a:xfrm>
          <a:prstGeom prst="rect">
            <a:avLst/>
          </a:prstGeom>
          <a:solidFill>
            <a:srgbClr val="0070C0"/>
          </a:solidFill>
          <a:ln>
            <a:solidFill>
              <a:schemeClr val="tx1"/>
            </a:solidFill>
          </a:ln>
        </p:spPr>
        <p:txBody>
          <a:bodyPr wrap="none" rtlCol="0">
            <a:spAutoFit/>
          </a:bodyPr>
          <a:lstStyle/>
          <a:p>
            <a:r>
              <a:rPr lang="en-US" b="1" dirty="0" smtClean="0">
                <a:solidFill>
                  <a:schemeClr val="bg1"/>
                </a:solidFill>
              </a:rPr>
              <a:t>OBSERVATION – Now treating the missing</a:t>
            </a:r>
          </a:p>
          <a:p>
            <a:r>
              <a:rPr lang="en-US" b="1" dirty="0" smtClean="0">
                <a:solidFill>
                  <a:schemeClr val="bg1"/>
                </a:solidFill>
              </a:rPr>
              <a:t> values with 0 value. There is no missing </a:t>
            </a:r>
          </a:p>
          <a:p>
            <a:r>
              <a:rPr lang="en-US" b="1" dirty="0">
                <a:solidFill>
                  <a:schemeClr val="bg1"/>
                </a:solidFill>
              </a:rPr>
              <a:t> </a:t>
            </a:r>
            <a:r>
              <a:rPr lang="en-US" b="1" dirty="0" smtClean="0">
                <a:solidFill>
                  <a:schemeClr val="bg1"/>
                </a:solidFill>
              </a:rPr>
              <a:t>value left</a:t>
            </a:r>
            <a:endParaRPr lang="en-IN" b="1" dirty="0">
              <a:solidFill>
                <a:schemeClr val="bg1"/>
              </a:solidFill>
            </a:endParaRPr>
          </a:p>
        </p:txBody>
      </p:sp>
    </p:spTree>
    <p:extLst>
      <p:ext uri="{BB962C8B-B14F-4D97-AF65-F5344CB8AC3E}">
        <p14:creationId xmlns:p14="http://schemas.microsoft.com/office/powerpoint/2010/main" val="3443738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1" y="885371"/>
            <a:ext cx="8708570" cy="5747658"/>
          </a:xfrm>
          <a:solidFill>
            <a:schemeClr val="bg2">
              <a:lumMod val="90000"/>
            </a:schemeClr>
          </a:solidFill>
          <a:ln>
            <a:noFill/>
          </a:ln>
        </p:spPr>
        <p:txBody>
          <a:bodyPr/>
          <a:lstStyle/>
          <a:p>
            <a:pPr marL="0" indent="0">
              <a:buNone/>
            </a:pPr>
            <a:r>
              <a:rPr lang="en-IN" sz="2200" dirty="0"/>
              <a:t> </a:t>
            </a:r>
            <a:r>
              <a:rPr lang="en-IN" sz="2200" dirty="0" smtClean="0"/>
              <a:t>4.     </a:t>
            </a:r>
            <a:r>
              <a:rPr lang="en-IN" sz="2200" b="1" dirty="0" smtClean="0"/>
              <a:t>Tenure </a:t>
            </a:r>
            <a:r>
              <a:rPr lang="en-IN" sz="2200" b="1" dirty="0"/>
              <a:t>Column</a:t>
            </a:r>
            <a:endParaRPr lang="en-US" sz="2200" dirty="0" smtClean="0"/>
          </a:p>
          <a:p>
            <a:pPr marL="0" indent="0">
              <a:buNone/>
            </a:pPr>
            <a:r>
              <a:rPr lang="en-US" sz="2200" dirty="0" smtClean="0"/>
              <a:t>Dividing </a:t>
            </a:r>
            <a:r>
              <a:rPr lang="en-US" sz="2200" dirty="0"/>
              <a:t>customers into bins based on </a:t>
            </a:r>
            <a:r>
              <a:rPr lang="en-US" sz="2200" dirty="0" smtClean="0"/>
              <a:t>tenure. for </a:t>
            </a:r>
            <a:r>
              <a:rPr lang="en-US" sz="2200" dirty="0"/>
              <a:t>e.g. for tenure &lt; 12 months: assign a tenure group if 1-12, for tenure between 1 to 2 </a:t>
            </a:r>
            <a:r>
              <a:rPr lang="en-US" sz="2200" dirty="0" smtClean="0"/>
              <a:t>Years</a:t>
            </a:r>
            <a:r>
              <a:rPr lang="en-US" sz="2200" dirty="0"/>
              <a:t>, tenure group of 13-24; so on... </a:t>
            </a:r>
            <a:r>
              <a:rPr lang="en-US" sz="2200" b="1" dirty="0"/>
              <a:t>(i.e - Grouping the tenure in bins of 12 months)</a:t>
            </a:r>
            <a:endParaRPr lang="en-US" sz="2200"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a:t> </a:t>
            </a:r>
            <a:r>
              <a:rPr lang="en-US" sz="2200" dirty="0" smtClean="0"/>
              <a:t>Dropping </a:t>
            </a:r>
            <a:r>
              <a:rPr lang="en-US" sz="2200" dirty="0"/>
              <a:t>tenure column as </a:t>
            </a:r>
            <a:r>
              <a:rPr lang="en-US" sz="2200" dirty="0" smtClean="0"/>
              <a:t>we</a:t>
            </a:r>
          </a:p>
          <a:p>
            <a:pPr marL="0" indent="0">
              <a:buNone/>
            </a:pPr>
            <a:r>
              <a:rPr lang="en-US" sz="2200" dirty="0" smtClean="0"/>
              <a:t> </a:t>
            </a:r>
            <a:r>
              <a:rPr lang="en-US" sz="2200" dirty="0"/>
              <a:t>already created </a:t>
            </a:r>
            <a:r>
              <a:rPr lang="en-US" sz="2200" dirty="0" smtClean="0"/>
              <a:t>a tenure_group</a:t>
            </a:r>
            <a:r>
              <a:rPr lang="en-US" sz="2200" dirty="0"/>
              <a:t>.</a:t>
            </a:r>
            <a:endParaRPr lang="en-IN" sz="2200" dirty="0"/>
          </a:p>
        </p:txBody>
      </p:sp>
      <p:sp>
        <p:nvSpPr>
          <p:cNvPr id="4" name="Title 1">
            <a:extLst>
              <a:ext uri="{FF2B5EF4-FFF2-40B4-BE49-F238E27FC236}">
                <a16:creationId xmlns="" xmlns:a16="http://schemas.microsoft.com/office/drawing/2014/main" id="{8257CA6C-8B9A-D328-2776-68F33BA7E43C}"/>
              </a:ext>
            </a:extLst>
          </p:cNvPr>
          <p:cNvSpPr>
            <a:spLocks noGrp="1"/>
          </p:cNvSpPr>
          <p:nvPr>
            <p:ph type="title"/>
          </p:nvPr>
        </p:nvSpPr>
        <p:spPr>
          <a:xfrm>
            <a:off x="628650" y="176441"/>
            <a:ext cx="7886700" cy="665388"/>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IV.1. </a:t>
            </a:r>
            <a:r>
              <a:rPr lang="en-US" sz="4000" b="1" u="sng" dirty="0" smtClean="0">
                <a:solidFill>
                  <a:schemeClr val="accent1">
                    <a:lumMod val="75000"/>
                  </a:schemeClr>
                </a:solidFill>
                <a:latin typeface="Arial" pitchFamily="34" charset="0"/>
                <a:cs typeface="Arial" pitchFamily="34" charset="0"/>
              </a:rPr>
              <a:t>BINNING</a:t>
            </a:r>
            <a:endParaRPr lang="en-US" sz="4000" b="1" u="sng" dirty="0">
              <a:solidFill>
                <a:schemeClr val="accent1">
                  <a:lumMod val="75000"/>
                </a:schemeClr>
              </a:solidFill>
              <a:latin typeface="Arial" pitchFamily="34" charset="0"/>
              <a:cs typeface="Arial"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2293257"/>
            <a:ext cx="7402286" cy="18076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363" y="3200400"/>
            <a:ext cx="334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436" y="4225636"/>
            <a:ext cx="4783632" cy="4572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81" y="5121420"/>
            <a:ext cx="5370801" cy="1109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5928" y="4750161"/>
            <a:ext cx="2065018" cy="1800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50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943" y="464456"/>
            <a:ext cx="8215085" cy="6008915"/>
          </a:xfrm>
          <a:solidFill>
            <a:schemeClr val="bg2">
              <a:lumMod val="90000"/>
            </a:schemeClr>
          </a:solidFill>
          <a:ln>
            <a:noFill/>
          </a:ln>
        </p:spPr>
        <p:txBody>
          <a:bodyPr>
            <a:normAutofit/>
          </a:bodyPr>
          <a:lstStyle/>
          <a:p>
            <a:pPr marL="457200" indent="-457200">
              <a:buAutoNum type="arabicPeriod" startAt="5"/>
            </a:pPr>
            <a:r>
              <a:rPr lang="en-IN" sz="2200" b="1" dirty="0" smtClean="0"/>
              <a:t>Customer-ID Column</a:t>
            </a:r>
          </a:p>
          <a:p>
            <a:pPr marL="457200" indent="-457200">
              <a:buAutoNum type="arabicPeriod" startAt="5"/>
            </a:pPr>
            <a:endParaRPr lang="en-US" sz="2200" b="1" dirty="0"/>
          </a:p>
          <a:p>
            <a:pPr marL="457200" indent="-457200">
              <a:buAutoNum type="arabicPeriod" startAt="5"/>
            </a:pPr>
            <a:endParaRPr lang="en-US" sz="2200" b="1" dirty="0" smtClean="0"/>
          </a:p>
          <a:p>
            <a:pPr marL="457200" indent="-457200">
              <a:buAutoNum type="arabicPeriod" startAt="5"/>
            </a:pPr>
            <a:endParaRPr lang="en-US" sz="2200" b="1" dirty="0"/>
          </a:p>
          <a:p>
            <a:pPr marL="457200" indent="-457200">
              <a:buAutoNum type="arabicPeriod" startAt="5"/>
            </a:pPr>
            <a:endParaRPr lang="en-US" sz="2200" b="1" dirty="0" smtClean="0"/>
          </a:p>
          <a:p>
            <a:pPr marL="457200" indent="-457200">
              <a:buAutoNum type="arabicPeriod" startAt="5"/>
            </a:pPr>
            <a:r>
              <a:rPr lang="en-US" sz="2200" b="1" dirty="0"/>
              <a:t> </a:t>
            </a:r>
            <a:r>
              <a:rPr lang="en-US" sz="2200" b="1" dirty="0" smtClean="0"/>
              <a:t> Modifying Column</a:t>
            </a:r>
          </a:p>
          <a:p>
            <a:pPr marL="0" indent="0">
              <a:buNone/>
            </a:pPr>
            <a:r>
              <a:rPr lang="en-US" sz="2200" dirty="0" smtClean="0"/>
              <a:t>'No </a:t>
            </a:r>
            <a:r>
              <a:rPr lang="en-US" sz="2200" dirty="0"/>
              <a:t>internet service' and 'No phone service' are not different from No and can be replaced with "No"</a:t>
            </a:r>
            <a:endParaRPr lang="en-IN" sz="22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27" y="885599"/>
            <a:ext cx="7210942" cy="1552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675" y="3898446"/>
            <a:ext cx="7776597" cy="23083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495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EF89523-9BA0-4383-8884-80172B86CA83}"/>
              </a:ext>
            </a:extLst>
          </p:cNvPr>
          <p:cNvSpPr>
            <a:spLocks noGrp="1"/>
          </p:cNvSpPr>
          <p:nvPr>
            <p:ph idx="1"/>
          </p:nvPr>
        </p:nvSpPr>
        <p:spPr>
          <a:xfrm>
            <a:off x="3167986" y="3752850"/>
            <a:ext cx="5614060" cy="2452687"/>
          </a:xfrm>
        </p:spPr>
        <p:txBody>
          <a:bodyPr vert="horz" lIns="91440" tIns="45720" rIns="91440" bIns="45720" rtlCol="0" anchor="ctr">
            <a:normAutofit/>
          </a:bodyPr>
          <a:lstStyle/>
          <a:p>
            <a:pPr marL="0" indent="0">
              <a:buNone/>
            </a:pPr>
            <a:endParaRPr lang="en-US" sz="1600" dirty="0">
              <a:ea typeface="Calibri" panose="020F0502020204030204"/>
              <a:cs typeface="Calibri" panose="020F0502020204030204"/>
            </a:endParaRPr>
          </a:p>
          <a:p>
            <a:pPr marL="0" indent="0">
              <a:buNone/>
            </a:pPr>
            <a:r>
              <a:rPr lang="en-US" sz="1600" dirty="0">
                <a:ea typeface="Calibri" panose="020F0502020204030204"/>
                <a:cs typeface="Calibri" panose="020F0502020204030204"/>
              </a:rPr>
              <a:t>              </a:t>
            </a:r>
          </a:p>
          <a:p>
            <a:pPr marL="0" indent="0">
              <a:buNone/>
            </a:pPr>
            <a:endParaRPr lang="en-US" sz="1600" dirty="0">
              <a:ea typeface="Calibri" panose="020F0502020204030204"/>
              <a:cs typeface="Calibri" panose="020F0502020204030204"/>
            </a:endParaRPr>
          </a:p>
          <a:p>
            <a:pPr marL="0" indent="0">
              <a:buNone/>
            </a:pPr>
            <a:endParaRPr lang="en-US" sz="1600" dirty="0">
              <a:ea typeface="Calibri" panose="020F0502020204030204"/>
              <a:cs typeface="Calibri" panose="020F0502020204030204"/>
            </a:endParaRPr>
          </a:p>
          <a:p>
            <a:pPr marL="0" indent="0">
              <a:buNone/>
            </a:pPr>
            <a:endParaRPr lang="en-US" sz="1600" dirty="0">
              <a:ea typeface="Calibri" panose="020F0502020204030204"/>
              <a:cs typeface="Calibri" panose="020F0502020204030204"/>
            </a:endParaRPr>
          </a:p>
          <a:p>
            <a:pPr>
              <a:buNone/>
            </a:pPr>
            <a:r>
              <a:rPr lang="en-US" sz="1600" dirty="0"/>
              <a:t/>
            </a:r>
            <a:br>
              <a:rPr lang="en-US" sz="1600" dirty="0"/>
            </a:br>
            <a:endParaRPr lang="en-US" sz="1600" dirty="0"/>
          </a:p>
          <a:p>
            <a:pPr marL="0" indent="0">
              <a:buNone/>
            </a:pPr>
            <a:endParaRPr lang="en-US" sz="1600" dirty="0">
              <a:ea typeface="Calibri" panose="020F0502020204030204"/>
              <a:cs typeface="Calibri" panose="020F0502020204030204"/>
            </a:endParaRPr>
          </a:p>
        </p:txBody>
      </p:sp>
      <p:sp>
        <p:nvSpPr>
          <p:cNvPr id="7" name="TextBox 6">
            <a:extLst>
              <a:ext uri="{FF2B5EF4-FFF2-40B4-BE49-F238E27FC236}">
                <a16:creationId xmlns="" xmlns:a16="http://schemas.microsoft.com/office/drawing/2014/main" id="{C9A75A93-CB3E-8C6F-DB3D-0C1B1A9375D5}"/>
              </a:ext>
            </a:extLst>
          </p:cNvPr>
          <p:cNvSpPr txBox="1"/>
          <p:nvPr/>
        </p:nvSpPr>
        <p:spPr>
          <a:xfrm>
            <a:off x="0" y="5657671"/>
            <a:ext cx="9144000" cy="1200329"/>
          </a:xfrm>
          <a:prstGeom prst="rect">
            <a:avLst/>
          </a:prstGeom>
          <a:solidFill>
            <a:schemeClr val="accent1">
              <a:lumMod val="75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smtClean="0">
                <a:solidFill>
                  <a:srgbClr val="000000"/>
                </a:solidFill>
                <a:latin typeface="Arial"/>
                <a:cs typeface="Arial"/>
              </a:rPr>
              <a:t>CAPSTONE PROJECT </a:t>
            </a:r>
            <a:r>
              <a:rPr lang="en-GB" sz="3600" b="1" dirty="0">
                <a:solidFill>
                  <a:srgbClr val="000000"/>
                </a:solidFill>
                <a:latin typeface="Arial"/>
                <a:cs typeface="Arial"/>
              </a:rPr>
              <a:t>TITLE:</a:t>
            </a:r>
            <a:r>
              <a:rPr lang="en-GB" sz="3600" b="1" i="1" dirty="0">
                <a:solidFill>
                  <a:srgbClr val="000000"/>
                </a:solidFill>
                <a:latin typeface="Arial"/>
                <a:cs typeface="Arial"/>
              </a:rPr>
              <a:t> </a:t>
            </a:r>
            <a:r>
              <a:rPr lang="en-GB" sz="3600" b="1" dirty="0" smtClean="0">
                <a:solidFill>
                  <a:schemeClr val="bg1"/>
                </a:solidFill>
                <a:latin typeface="Arial"/>
                <a:cs typeface="Arial"/>
              </a:rPr>
              <a:t>Customer Churn Analysis.</a:t>
            </a:r>
          </a:p>
        </p:txBody>
      </p:sp>
      <p:sp>
        <p:nvSpPr>
          <p:cNvPr id="13" name="Rectangle: Diagonal Corners Rounded 12">
            <a:extLst>
              <a:ext uri="{FF2B5EF4-FFF2-40B4-BE49-F238E27FC236}">
                <a16:creationId xmlns="" xmlns:a16="http://schemas.microsoft.com/office/drawing/2014/main" id="{7CD47938-9687-E417-834F-7B86BEFCBA42}"/>
              </a:ext>
            </a:extLst>
          </p:cNvPr>
          <p:cNvSpPr/>
          <p:nvPr/>
        </p:nvSpPr>
        <p:spPr>
          <a:xfrm>
            <a:off x="4894987" y="6257835"/>
            <a:ext cx="3925019" cy="480914"/>
          </a:xfrm>
          <a:prstGeom prst="round2Diag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b="1" dirty="0">
                <a:solidFill>
                  <a:srgbClr val="000000"/>
                </a:solidFill>
                <a:cs typeface="Calibri"/>
              </a:rPr>
              <a:t>Presented by :- PALLAVI MOHANTY</a:t>
            </a:r>
            <a:endParaRPr lang="en-GB" sz="2000" b="1" dirty="0">
              <a:solidFill>
                <a:srgbClr val="000000"/>
              </a:solidFill>
            </a:endParaRPr>
          </a:p>
        </p:txBody>
      </p:sp>
      <p:pic>
        <p:nvPicPr>
          <p:cNvPr id="3074" name="Picture 2" descr="Bank Customer Churn Prediction | Kag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65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285" y="928914"/>
            <a:ext cx="8519885" cy="5762172"/>
          </a:xfrm>
          <a:solidFill>
            <a:schemeClr val="bg2">
              <a:lumMod val="90000"/>
            </a:schemeClr>
          </a:solidFill>
        </p:spPr>
        <p:txBody>
          <a:bodyPr>
            <a:normAutofit/>
          </a:bodyPr>
          <a:lstStyle/>
          <a:p>
            <a:pPr marL="0" indent="0">
              <a:buNone/>
            </a:pPr>
            <a:r>
              <a:rPr lang="en-US" sz="2200" dirty="0"/>
              <a:t>Data visualization is the representation of data in graphical or visual formats to communicate information effectively. It involves using charts, graphs, maps, and other visual elements to convey patterns, trends, and insights present in the data</a:t>
            </a:r>
            <a:r>
              <a:rPr lang="en-US" sz="2200" dirty="0" smtClean="0"/>
              <a:t>. It </a:t>
            </a:r>
            <a:r>
              <a:rPr lang="en-US" sz="2200" dirty="0"/>
              <a:t>is a powerful tool for exploring, interpreting, and presenting data in a way that is easily </a:t>
            </a:r>
            <a:r>
              <a:rPr lang="en-US" sz="2200" dirty="0" smtClean="0"/>
              <a:t>understandable.</a:t>
            </a:r>
          </a:p>
          <a:p>
            <a:pPr marL="0" indent="0">
              <a:buNone/>
            </a:pPr>
            <a:r>
              <a:rPr lang="en-US" sz="2200" b="1" dirty="0"/>
              <a:t>Types of Data Visualization:</a:t>
            </a:r>
            <a:endParaRPr lang="en-US" sz="2200" dirty="0"/>
          </a:p>
          <a:p>
            <a:pPr marL="457200" indent="-457200">
              <a:buFont typeface="+mj-lt"/>
              <a:buAutoNum type="arabicPeriod"/>
            </a:pPr>
            <a:r>
              <a:rPr lang="en-US" sz="2200" b="1" dirty="0"/>
              <a:t>Univariate Analysis</a:t>
            </a:r>
            <a:r>
              <a:rPr lang="en-US" sz="2200" b="1" dirty="0" smtClean="0"/>
              <a:t>:</a:t>
            </a:r>
            <a:r>
              <a:rPr lang="en-US" sz="2200" dirty="0"/>
              <a:t> </a:t>
            </a:r>
            <a:r>
              <a:rPr lang="en-US" sz="2200" dirty="0" smtClean="0"/>
              <a:t>Univariate analysis involves the examination of a single variable or feature in isolation. </a:t>
            </a:r>
          </a:p>
          <a:p>
            <a:pPr marL="457200" indent="-457200">
              <a:buFont typeface="+mj-lt"/>
              <a:buAutoNum type="arabicPeriod"/>
            </a:pPr>
            <a:r>
              <a:rPr lang="en-IN" sz="2200" b="1" dirty="0" smtClean="0"/>
              <a:t>Bivariate Analysis:</a:t>
            </a:r>
            <a:r>
              <a:rPr lang="en-US" sz="2400" dirty="0" smtClean="0"/>
              <a:t> </a:t>
            </a:r>
            <a:r>
              <a:rPr lang="en-US" sz="2200" dirty="0" smtClean="0"/>
              <a:t>Bivariate analysis helps uncover patterns, correlations, and dependencies between  two variables.</a:t>
            </a:r>
            <a:endParaRPr lang="en-IN" sz="2200" dirty="0"/>
          </a:p>
        </p:txBody>
      </p:sp>
      <p:sp>
        <p:nvSpPr>
          <p:cNvPr id="4" name="Title 1">
            <a:extLst>
              <a:ext uri="{FF2B5EF4-FFF2-40B4-BE49-F238E27FC236}">
                <a16:creationId xmlns="" xmlns:a16="http://schemas.microsoft.com/office/drawing/2014/main" id="{8257CA6C-8B9A-D328-2776-68F33BA7E43C}"/>
              </a:ext>
            </a:extLst>
          </p:cNvPr>
          <p:cNvSpPr>
            <a:spLocks noGrp="1"/>
          </p:cNvSpPr>
          <p:nvPr>
            <p:ph type="title"/>
          </p:nvPr>
        </p:nvSpPr>
        <p:spPr>
          <a:xfrm>
            <a:off x="-46217" y="72994"/>
            <a:ext cx="7886700" cy="737959"/>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V. </a:t>
            </a:r>
            <a:r>
              <a:rPr lang="en-US" sz="4000" b="1" u="sng" dirty="0" smtClean="0">
                <a:solidFill>
                  <a:schemeClr val="accent1">
                    <a:lumMod val="75000"/>
                  </a:schemeClr>
                </a:solidFill>
                <a:latin typeface="Arial" pitchFamily="34" charset="0"/>
                <a:cs typeface="Arial" pitchFamily="34" charset="0"/>
              </a:rPr>
              <a:t>DATA VISUALIZATION</a:t>
            </a:r>
            <a:endParaRPr lang="en-US" sz="4000" b="1" u="sng" dirty="0">
              <a:solidFill>
                <a:schemeClr val="accent1">
                  <a:lumMod val="75000"/>
                </a:schemeClr>
              </a:solidFill>
              <a:latin typeface="Arial" pitchFamily="34" charset="0"/>
              <a:cs typeface="Arial" pitchFamily="34" charset="0"/>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054" y="4401849"/>
            <a:ext cx="6070815" cy="2238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5" descr="258,604 Data Visualization Icons - Free in SVG, PNG, ICO - IconScou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120" y="11293"/>
            <a:ext cx="1084225" cy="861363"/>
          </a:xfrm>
          <a:prstGeom prst="rect">
            <a:avLst/>
          </a:prstGeom>
          <a:noFill/>
          <a:ln w="952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317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8257CA6C-8B9A-D328-2776-68F33BA7E43C}"/>
              </a:ext>
            </a:extLst>
          </p:cNvPr>
          <p:cNvSpPr>
            <a:spLocks noGrp="1"/>
          </p:cNvSpPr>
          <p:nvPr>
            <p:ph type="title"/>
          </p:nvPr>
        </p:nvSpPr>
        <p:spPr>
          <a:xfrm>
            <a:off x="614135" y="103870"/>
            <a:ext cx="7886700" cy="679901"/>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V.1. </a:t>
            </a:r>
            <a:r>
              <a:rPr lang="en-US" sz="4000" b="1" u="sng" dirty="0" smtClean="0">
                <a:solidFill>
                  <a:schemeClr val="accent1">
                    <a:lumMod val="75000"/>
                  </a:schemeClr>
                </a:solidFill>
                <a:latin typeface="Arial" pitchFamily="34" charset="0"/>
                <a:cs typeface="Arial" pitchFamily="34" charset="0"/>
              </a:rPr>
              <a:t>UNIVARIATE ANALYSIS</a:t>
            </a:r>
            <a:endParaRPr lang="en-US" sz="4000" b="1" u="sng" dirty="0">
              <a:solidFill>
                <a:schemeClr val="accent1">
                  <a:lumMod val="75000"/>
                </a:schemeClr>
              </a:solidFill>
              <a:latin typeface="Arial" pitchFamily="34" charset="0"/>
              <a:cs typeface="Arial" pitchFamily="34" charset="0"/>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568" y="837134"/>
            <a:ext cx="3761746" cy="23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6568" y="4352018"/>
            <a:ext cx="3761747" cy="188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68" y="4352018"/>
            <a:ext cx="3482804" cy="183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171" y="836839"/>
            <a:ext cx="3454400" cy="2528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3609" y="991866"/>
            <a:ext cx="340158" cy="338554"/>
          </a:xfrm>
          <a:prstGeom prst="rect">
            <a:avLst/>
          </a:prstGeom>
          <a:noFill/>
          <a:ln>
            <a:noFill/>
          </a:ln>
        </p:spPr>
        <p:txBody>
          <a:bodyPr wrap="none" rtlCol="0">
            <a:spAutoFit/>
          </a:bodyPr>
          <a:lstStyle/>
          <a:p>
            <a:r>
              <a:rPr lang="en-US" sz="1600" b="1" dirty="0" smtClean="0"/>
              <a:t>1.</a:t>
            </a:r>
            <a:endParaRPr lang="en-IN" sz="1600" b="1" dirty="0"/>
          </a:p>
        </p:txBody>
      </p:sp>
      <p:sp>
        <p:nvSpPr>
          <p:cNvPr id="6" name="TextBox 5"/>
          <p:cNvSpPr txBox="1"/>
          <p:nvPr/>
        </p:nvSpPr>
        <p:spPr>
          <a:xfrm>
            <a:off x="4573318" y="949198"/>
            <a:ext cx="359394" cy="369332"/>
          </a:xfrm>
          <a:prstGeom prst="rect">
            <a:avLst/>
          </a:prstGeom>
          <a:noFill/>
        </p:spPr>
        <p:txBody>
          <a:bodyPr wrap="none" rtlCol="0">
            <a:spAutoFit/>
          </a:bodyPr>
          <a:lstStyle/>
          <a:p>
            <a:r>
              <a:rPr lang="en-US" sz="1600" b="1" dirty="0" smtClean="0"/>
              <a:t>2</a:t>
            </a:r>
            <a:r>
              <a:rPr lang="en-US" b="1" dirty="0" smtClean="0"/>
              <a:t>.</a:t>
            </a:r>
            <a:endParaRPr lang="en-IN" b="1" dirty="0"/>
          </a:p>
        </p:txBody>
      </p:sp>
      <p:sp>
        <p:nvSpPr>
          <p:cNvPr id="7" name="TextBox 6"/>
          <p:cNvSpPr txBox="1"/>
          <p:nvPr/>
        </p:nvSpPr>
        <p:spPr>
          <a:xfrm>
            <a:off x="313609" y="4534229"/>
            <a:ext cx="359394" cy="369332"/>
          </a:xfrm>
          <a:prstGeom prst="rect">
            <a:avLst/>
          </a:prstGeom>
          <a:noFill/>
        </p:spPr>
        <p:txBody>
          <a:bodyPr wrap="none" rtlCol="0">
            <a:spAutoFit/>
          </a:bodyPr>
          <a:lstStyle/>
          <a:p>
            <a:r>
              <a:rPr lang="en-US" sz="1600" b="1" dirty="0" smtClean="0"/>
              <a:t>3</a:t>
            </a:r>
            <a:r>
              <a:rPr lang="en-US" b="1" dirty="0" smtClean="0"/>
              <a:t>.</a:t>
            </a:r>
            <a:endParaRPr lang="en-IN" b="1" dirty="0"/>
          </a:p>
        </p:txBody>
      </p:sp>
      <p:sp>
        <p:nvSpPr>
          <p:cNvPr id="8" name="TextBox 7"/>
          <p:cNvSpPr txBox="1"/>
          <p:nvPr/>
        </p:nvSpPr>
        <p:spPr>
          <a:xfrm>
            <a:off x="4707174" y="4534229"/>
            <a:ext cx="340158" cy="338554"/>
          </a:xfrm>
          <a:prstGeom prst="rect">
            <a:avLst/>
          </a:prstGeom>
          <a:noFill/>
        </p:spPr>
        <p:txBody>
          <a:bodyPr wrap="none" rtlCol="0">
            <a:spAutoFit/>
          </a:bodyPr>
          <a:lstStyle/>
          <a:p>
            <a:r>
              <a:rPr lang="en-US" sz="1600" b="1" dirty="0" smtClean="0"/>
              <a:t>4.</a:t>
            </a:r>
            <a:endParaRPr lang="en-IN" sz="1600" b="1" dirty="0"/>
          </a:p>
        </p:txBody>
      </p:sp>
      <p:sp>
        <p:nvSpPr>
          <p:cNvPr id="9" name="TextBox 8"/>
          <p:cNvSpPr txBox="1"/>
          <p:nvPr/>
        </p:nvSpPr>
        <p:spPr>
          <a:xfrm>
            <a:off x="200504" y="3371812"/>
            <a:ext cx="3991428" cy="800219"/>
          </a:xfrm>
          <a:prstGeom prst="rect">
            <a:avLst/>
          </a:prstGeom>
          <a:solidFill>
            <a:srgbClr val="0070C0"/>
          </a:solidFill>
        </p:spPr>
        <p:txBody>
          <a:bodyPr wrap="square" rtlCol="0">
            <a:spAutoFit/>
          </a:bodyPr>
          <a:lstStyle/>
          <a:p>
            <a:r>
              <a:rPr lang="en-US" dirty="0"/>
              <a:t> </a:t>
            </a:r>
            <a:r>
              <a:rPr lang="en-IN" sz="1400" b="1" dirty="0">
                <a:solidFill>
                  <a:schemeClr val="bg1"/>
                </a:solidFill>
              </a:rPr>
              <a:t>OBSERVATIION </a:t>
            </a:r>
            <a:r>
              <a:rPr lang="en-IN" sz="1400" b="1" dirty="0" smtClean="0">
                <a:solidFill>
                  <a:schemeClr val="bg1"/>
                </a:solidFill>
              </a:rPr>
              <a:t>- </a:t>
            </a:r>
            <a:r>
              <a:rPr lang="en-US" sz="1400" b="1" dirty="0" smtClean="0">
                <a:solidFill>
                  <a:schemeClr val="bg1"/>
                </a:solidFill>
              </a:rPr>
              <a:t>Customers </a:t>
            </a:r>
            <a:r>
              <a:rPr lang="en-US" sz="1400" b="1" dirty="0">
                <a:solidFill>
                  <a:schemeClr val="bg1"/>
                </a:solidFill>
              </a:rPr>
              <a:t>with Fiber </a:t>
            </a:r>
            <a:r>
              <a:rPr lang="en-US" sz="1400" b="1" dirty="0" smtClean="0">
                <a:solidFill>
                  <a:schemeClr val="bg1"/>
                </a:solidFill>
              </a:rPr>
              <a:t>optic Internet </a:t>
            </a:r>
            <a:r>
              <a:rPr lang="en-US" sz="1400" b="1" dirty="0">
                <a:solidFill>
                  <a:schemeClr val="bg1"/>
                </a:solidFill>
              </a:rPr>
              <a:t>service type </a:t>
            </a:r>
            <a:r>
              <a:rPr lang="en-US" sz="1400" b="1" dirty="0" smtClean="0">
                <a:solidFill>
                  <a:schemeClr val="bg1"/>
                </a:solidFill>
              </a:rPr>
              <a:t>has </a:t>
            </a:r>
            <a:r>
              <a:rPr lang="en-US" sz="1400" b="1" dirty="0">
                <a:solidFill>
                  <a:schemeClr val="bg1"/>
                </a:solidFill>
              </a:rPr>
              <a:t>churned more DSL is the most popular internet service type.</a:t>
            </a:r>
            <a:endParaRPr lang="en-IN" sz="1400" b="1" dirty="0">
              <a:solidFill>
                <a:schemeClr val="bg1"/>
              </a:solidFill>
            </a:endParaRPr>
          </a:p>
        </p:txBody>
      </p:sp>
      <p:sp>
        <p:nvSpPr>
          <p:cNvPr id="10" name="Rectangle 9"/>
          <p:cNvSpPr/>
          <p:nvPr/>
        </p:nvSpPr>
        <p:spPr>
          <a:xfrm>
            <a:off x="200504" y="837133"/>
            <a:ext cx="3991428" cy="33348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4499430" y="3351234"/>
            <a:ext cx="4336544" cy="738664"/>
          </a:xfrm>
          <a:prstGeom prst="rect">
            <a:avLst/>
          </a:prstGeom>
          <a:solidFill>
            <a:srgbClr val="0070C0"/>
          </a:solidFill>
        </p:spPr>
        <p:txBody>
          <a:bodyPr wrap="square" rtlCol="0">
            <a:spAutoFit/>
          </a:bodyPr>
          <a:lstStyle/>
          <a:p>
            <a:r>
              <a:rPr lang="en-US" sz="1400" b="1" dirty="0">
                <a:solidFill>
                  <a:schemeClr val="bg1"/>
                </a:solidFill>
              </a:rPr>
              <a:t>OBSERVATION </a:t>
            </a:r>
            <a:r>
              <a:rPr lang="en-US" sz="1400" b="1" dirty="0" smtClean="0">
                <a:solidFill>
                  <a:schemeClr val="bg1"/>
                </a:solidFill>
              </a:rPr>
              <a:t>-Maximum </a:t>
            </a:r>
            <a:r>
              <a:rPr lang="en-US" sz="1400" b="1" dirty="0">
                <a:solidFill>
                  <a:schemeClr val="bg1"/>
                </a:solidFill>
              </a:rPr>
              <a:t>Customers has not churned i.e </a:t>
            </a:r>
            <a:r>
              <a:rPr lang="en-US" sz="1400" b="1" dirty="0" smtClean="0">
                <a:solidFill>
                  <a:schemeClr val="bg1"/>
                </a:solidFill>
              </a:rPr>
              <a:t>No-</a:t>
            </a:r>
            <a:r>
              <a:rPr lang="en-IN" sz="1400" b="1" dirty="0" smtClean="0">
                <a:solidFill>
                  <a:schemeClr val="bg1"/>
                </a:solidFill>
              </a:rPr>
              <a:t>5174 &amp; </a:t>
            </a:r>
            <a:r>
              <a:rPr lang="en-US" sz="1400" b="1" dirty="0" smtClean="0">
                <a:solidFill>
                  <a:schemeClr val="bg1"/>
                </a:solidFill>
              </a:rPr>
              <a:t>Less </a:t>
            </a:r>
            <a:r>
              <a:rPr lang="en-US" sz="1400" b="1" dirty="0">
                <a:solidFill>
                  <a:schemeClr val="bg1"/>
                </a:solidFill>
              </a:rPr>
              <a:t>number of Customers has churned i.e </a:t>
            </a:r>
            <a:r>
              <a:rPr lang="en-US" sz="1400" b="1" dirty="0" smtClean="0">
                <a:solidFill>
                  <a:schemeClr val="bg1"/>
                </a:solidFill>
              </a:rPr>
              <a:t>Yes-</a:t>
            </a:r>
            <a:r>
              <a:rPr lang="en-IN" sz="1400" b="1" dirty="0">
                <a:solidFill>
                  <a:schemeClr val="bg1"/>
                </a:solidFill>
              </a:rPr>
              <a:t>1869 </a:t>
            </a:r>
            <a:r>
              <a:rPr lang="en-IN" sz="1400" b="1" dirty="0" smtClean="0">
                <a:solidFill>
                  <a:schemeClr val="bg1"/>
                </a:solidFill>
              </a:rPr>
              <a:t>         </a:t>
            </a:r>
            <a:endParaRPr lang="en-US" sz="1400" b="1" dirty="0">
              <a:solidFill>
                <a:schemeClr val="bg1"/>
              </a:solidFill>
            </a:endParaRPr>
          </a:p>
        </p:txBody>
      </p:sp>
      <p:sp>
        <p:nvSpPr>
          <p:cNvPr id="12" name="Rectangle 11"/>
          <p:cNvSpPr/>
          <p:nvPr/>
        </p:nvSpPr>
        <p:spPr>
          <a:xfrm>
            <a:off x="4499429" y="837134"/>
            <a:ext cx="4328885" cy="32527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p:cNvSpPr txBox="1"/>
          <p:nvPr/>
        </p:nvSpPr>
        <p:spPr>
          <a:xfrm>
            <a:off x="145143" y="6183086"/>
            <a:ext cx="3991428" cy="523220"/>
          </a:xfrm>
          <a:prstGeom prst="rect">
            <a:avLst/>
          </a:prstGeom>
          <a:solidFill>
            <a:srgbClr val="0070C0"/>
          </a:solidFill>
          <a:ln>
            <a:solidFill>
              <a:srgbClr val="0070C0"/>
            </a:solidFill>
          </a:ln>
        </p:spPr>
        <p:txBody>
          <a:bodyPr wrap="square" rtlCol="0">
            <a:spAutoFit/>
          </a:bodyPr>
          <a:lstStyle/>
          <a:p>
            <a:r>
              <a:rPr lang="en-US" sz="1400" b="1" dirty="0" smtClean="0">
                <a:solidFill>
                  <a:schemeClr val="bg1"/>
                </a:solidFill>
              </a:rPr>
              <a:t>OBSERVATION </a:t>
            </a:r>
            <a:r>
              <a:rPr lang="en-US" sz="1400" b="1" dirty="0">
                <a:solidFill>
                  <a:schemeClr val="bg1"/>
                </a:solidFill>
              </a:rPr>
              <a:t>- </a:t>
            </a:r>
            <a:r>
              <a:rPr lang="en-US" sz="1400" b="1" dirty="0" smtClean="0">
                <a:solidFill>
                  <a:schemeClr val="bg1"/>
                </a:solidFill>
              </a:rPr>
              <a:t>Electronic </a:t>
            </a:r>
            <a:r>
              <a:rPr lang="en-US" sz="1400" b="1" dirty="0">
                <a:solidFill>
                  <a:schemeClr val="bg1"/>
                </a:solidFill>
              </a:rPr>
              <a:t>check is 33.58</a:t>
            </a:r>
            <a:r>
              <a:rPr lang="en-US" sz="1400" b="1" dirty="0" smtClean="0">
                <a:solidFill>
                  <a:schemeClr val="bg1"/>
                </a:solidFill>
              </a:rPr>
              <a:t>%  that is </a:t>
            </a:r>
          </a:p>
          <a:p>
            <a:r>
              <a:rPr lang="en-US" sz="1400" b="1" dirty="0" smtClean="0">
                <a:solidFill>
                  <a:schemeClr val="bg1"/>
                </a:solidFill>
              </a:rPr>
              <a:t>more than other payment method</a:t>
            </a:r>
            <a:endParaRPr lang="en-US" sz="1400" b="1" dirty="0">
              <a:solidFill>
                <a:schemeClr val="bg1"/>
              </a:solidFill>
            </a:endParaRPr>
          </a:p>
        </p:txBody>
      </p:sp>
      <p:sp>
        <p:nvSpPr>
          <p:cNvPr id="14" name="Rectangle 13"/>
          <p:cNvSpPr/>
          <p:nvPr/>
        </p:nvSpPr>
        <p:spPr>
          <a:xfrm>
            <a:off x="145143" y="4352018"/>
            <a:ext cx="3991428" cy="2354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p:cNvSpPr txBox="1"/>
          <p:nvPr/>
        </p:nvSpPr>
        <p:spPr>
          <a:xfrm>
            <a:off x="4524734" y="6398529"/>
            <a:ext cx="4278274" cy="307777"/>
          </a:xfrm>
          <a:prstGeom prst="rect">
            <a:avLst/>
          </a:prstGeom>
          <a:solidFill>
            <a:srgbClr val="0070C0"/>
          </a:solidFill>
        </p:spPr>
        <p:txBody>
          <a:bodyPr wrap="square" rtlCol="0">
            <a:spAutoFit/>
          </a:bodyPr>
          <a:lstStyle/>
          <a:p>
            <a:r>
              <a:rPr lang="en-US" sz="1400" b="1" dirty="0">
                <a:solidFill>
                  <a:schemeClr val="bg1"/>
                </a:solidFill>
              </a:rPr>
              <a:t>OBSERVATION - Very less outliers in MonthlyCharges</a:t>
            </a:r>
            <a:endParaRPr lang="en-IN" sz="1400" b="1" dirty="0">
              <a:solidFill>
                <a:schemeClr val="bg1"/>
              </a:solidFill>
            </a:endParaRPr>
          </a:p>
        </p:txBody>
      </p:sp>
      <p:sp>
        <p:nvSpPr>
          <p:cNvPr id="16" name="Rectangle 15"/>
          <p:cNvSpPr/>
          <p:nvPr/>
        </p:nvSpPr>
        <p:spPr>
          <a:xfrm>
            <a:off x="4499429" y="4352018"/>
            <a:ext cx="4328886" cy="2354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012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548" y="4463369"/>
            <a:ext cx="28098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620" y="413656"/>
            <a:ext cx="4988151" cy="312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913" y="2468351"/>
            <a:ext cx="2897087" cy="3038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16226" y="609600"/>
            <a:ext cx="359394" cy="369332"/>
          </a:xfrm>
          <a:prstGeom prst="rect">
            <a:avLst/>
          </a:prstGeom>
          <a:noFill/>
        </p:spPr>
        <p:txBody>
          <a:bodyPr wrap="none" rtlCol="0">
            <a:spAutoFit/>
          </a:bodyPr>
          <a:lstStyle/>
          <a:p>
            <a:r>
              <a:rPr lang="en-US" sz="1600" b="1" dirty="0" smtClean="0"/>
              <a:t>5</a:t>
            </a:r>
            <a:r>
              <a:rPr lang="en-US" b="1" dirty="0" smtClean="0"/>
              <a:t>.</a:t>
            </a:r>
            <a:endParaRPr lang="en-IN" b="1" dirty="0"/>
          </a:p>
        </p:txBody>
      </p:sp>
      <p:sp>
        <p:nvSpPr>
          <p:cNvPr id="4" name="TextBox 3"/>
          <p:cNvSpPr txBox="1"/>
          <p:nvPr/>
        </p:nvSpPr>
        <p:spPr>
          <a:xfrm>
            <a:off x="362857" y="3538225"/>
            <a:ext cx="5500913" cy="738664"/>
          </a:xfrm>
          <a:prstGeom prst="rect">
            <a:avLst/>
          </a:prstGeom>
          <a:solidFill>
            <a:srgbClr val="0070C0"/>
          </a:solidFill>
        </p:spPr>
        <p:txBody>
          <a:bodyPr wrap="square" rtlCol="0">
            <a:spAutoFit/>
          </a:bodyPr>
          <a:lstStyle/>
          <a:p>
            <a:r>
              <a:rPr lang="en-US" sz="1400" b="1" dirty="0">
                <a:solidFill>
                  <a:schemeClr val="bg1"/>
                </a:solidFill>
              </a:rPr>
              <a:t>OBSERVATION - The distribution appears to be right-skewed, with </a:t>
            </a:r>
            <a:r>
              <a:rPr lang="en-US" sz="1400" b="1" dirty="0" smtClean="0">
                <a:solidFill>
                  <a:schemeClr val="bg1"/>
                </a:solidFill>
              </a:rPr>
              <a:t>a</a:t>
            </a:r>
          </a:p>
          <a:p>
            <a:r>
              <a:rPr lang="en-US" sz="1400" b="1" dirty="0" smtClean="0">
                <a:solidFill>
                  <a:schemeClr val="bg1"/>
                </a:solidFill>
              </a:rPr>
              <a:t> longer </a:t>
            </a:r>
            <a:r>
              <a:rPr lang="en-US" sz="1400" b="1" dirty="0">
                <a:solidFill>
                  <a:schemeClr val="bg1"/>
                </a:solidFill>
              </a:rPr>
              <a:t>tail on </a:t>
            </a:r>
            <a:r>
              <a:rPr lang="en-US" sz="1400" b="1" dirty="0" smtClean="0">
                <a:solidFill>
                  <a:schemeClr val="bg1"/>
                </a:solidFill>
              </a:rPr>
              <a:t>the </a:t>
            </a:r>
            <a:r>
              <a:rPr lang="en-US" sz="1400" b="1" dirty="0">
                <a:solidFill>
                  <a:schemeClr val="bg1"/>
                </a:solidFill>
              </a:rPr>
              <a:t>right side. This indicates that there are fewer </a:t>
            </a:r>
            <a:endParaRPr lang="en-US" sz="1400" b="1" dirty="0" smtClean="0">
              <a:solidFill>
                <a:schemeClr val="bg1"/>
              </a:solidFill>
            </a:endParaRPr>
          </a:p>
          <a:p>
            <a:r>
              <a:rPr lang="en-US" sz="1400" b="1" dirty="0" smtClean="0">
                <a:solidFill>
                  <a:schemeClr val="bg1"/>
                </a:solidFill>
              </a:rPr>
              <a:t>senior </a:t>
            </a:r>
            <a:r>
              <a:rPr lang="en-US" sz="1400" b="1" dirty="0">
                <a:solidFill>
                  <a:schemeClr val="bg1"/>
                </a:solidFill>
              </a:rPr>
              <a:t>citizens in the dataset.</a:t>
            </a:r>
            <a:endParaRPr lang="en-IN" sz="1400" b="1" dirty="0">
              <a:solidFill>
                <a:schemeClr val="bg1"/>
              </a:solidFill>
            </a:endParaRPr>
          </a:p>
        </p:txBody>
      </p:sp>
      <p:sp>
        <p:nvSpPr>
          <p:cNvPr id="5" name="Rectangle 4"/>
          <p:cNvSpPr/>
          <p:nvPr/>
        </p:nvSpPr>
        <p:spPr>
          <a:xfrm>
            <a:off x="362857" y="413656"/>
            <a:ext cx="5500914" cy="38680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p:cNvSpPr txBox="1"/>
          <p:nvPr/>
        </p:nvSpPr>
        <p:spPr>
          <a:xfrm>
            <a:off x="362857" y="5075469"/>
            <a:ext cx="2281691" cy="1107996"/>
          </a:xfrm>
          <a:prstGeom prst="rect">
            <a:avLst/>
          </a:prstGeom>
          <a:solidFill>
            <a:srgbClr val="0070C0"/>
          </a:solidFill>
        </p:spPr>
        <p:txBody>
          <a:bodyPr wrap="square" rtlCol="0">
            <a:spAutoFit/>
          </a:bodyPr>
          <a:lstStyle/>
          <a:p>
            <a:r>
              <a:rPr lang="en-US" dirty="0"/>
              <a:t> </a:t>
            </a:r>
            <a:r>
              <a:rPr lang="en-IN" sz="1600" b="1" dirty="0">
                <a:solidFill>
                  <a:schemeClr val="bg1"/>
                </a:solidFill>
              </a:rPr>
              <a:t>OBSERVATIION </a:t>
            </a:r>
            <a:r>
              <a:rPr lang="en-IN" sz="1600" b="1" dirty="0" smtClean="0">
                <a:solidFill>
                  <a:schemeClr val="bg1"/>
                </a:solidFill>
              </a:rPr>
              <a:t>–</a:t>
            </a:r>
            <a:r>
              <a:rPr lang="en-US" sz="1600" b="1" dirty="0" smtClean="0">
                <a:solidFill>
                  <a:schemeClr val="bg1"/>
                </a:solidFill>
              </a:rPr>
              <a:t>Customers  with </a:t>
            </a:r>
            <a:r>
              <a:rPr lang="en-US" sz="1600" b="1" dirty="0">
                <a:solidFill>
                  <a:schemeClr val="bg1"/>
                </a:solidFill>
              </a:rPr>
              <a:t>1-12 </a:t>
            </a:r>
            <a:r>
              <a:rPr lang="en-US" sz="1600" b="1" dirty="0" smtClean="0">
                <a:solidFill>
                  <a:schemeClr val="bg1"/>
                </a:solidFill>
              </a:rPr>
              <a:t>tenure_group  has </a:t>
            </a:r>
            <a:r>
              <a:rPr lang="en-US" sz="1600" b="1" dirty="0">
                <a:solidFill>
                  <a:schemeClr val="bg1"/>
                </a:solidFill>
              </a:rPr>
              <a:t>churned </a:t>
            </a:r>
            <a:r>
              <a:rPr lang="en-US" sz="1600" b="1" dirty="0" smtClean="0">
                <a:solidFill>
                  <a:schemeClr val="bg1"/>
                </a:solidFill>
              </a:rPr>
              <a:t>more</a:t>
            </a:r>
            <a:endParaRPr lang="en-IN" sz="1600" b="1" dirty="0">
              <a:solidFill>
                <a:schemeClr val="bg1"/>
              </a:solidFill>
            </a:endParaRPr>
          </a:p>
        </p:txBody>
      </p:sp>
      <p:sp>
        <p:nvSpPr>
          <p:cNvPr id="7" name="TextBox 6"/>
          <p:cNvSpPr txBox="1"/>
          <p:nvPr/>
        </p:nvSpPr>
        <p:spPr>
          <a:xfrm>
            <a:off x="2304390" y="4522692"/>
            <a:ext cx="340158" cy="338554"/>
          </a:xfrm>
          <a:prstGeom prst="rect">
            <a:avLst/>
          </a:prstGeom>
          <a:noFill/>
        </p:spPr>
        <p:txBody>
          <a:bodyPr wrap="none" rtlCol="0">
            <a:spAutoFit/>
          </a:bodyPr>
          <a:lstStyle/>
          <a:p>
            <a:r>
              <a:rPr lang="en-US" sz="1600" b="1" dirty="0" smtClean="0"/>
              <a:t>6.</a:t>
            </a:r>
            <a:endParaRPr lang="en-IN" sz="1600" b="1" dirty="0"/>
          </a:p>
        </p:txBody>
      </p:sp>
      <p:sp>
        <p:nvSpPr>
          <p:cNvPr id="8" name="Rectangle 7"/>
          <p:cNvSpPr/>
          <p:nvPr/>
        </p:nvSpPr>
        <p:spPr>
          <a:xfrm>
            <a:off x="362857" y="4463369"/>
            <a:ext cx="5091566" cy="2198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6035707" y="2627086"/>
            <a:ext cx="340158" cy="338554"/>
          </a:xfrm>
          <a:prstGeom prst="rect">
            <a:avLst/>
          </a:prstGeom>
          <a:noFill/>
        </p:spPr>
        <p:txBody>
          <a:bodyPr wrap="none" rtlCol="0">
            <a:spAutoFit/>
          </a:bodyPr>
          <a:lstStyle/>
          <a:p>
            <a:r>
              <a:rPr lang="en-US" sz="1600" b="1" dirty="0" smtClean="0"/>
              <a:t>7.</a:t>
            </a:r>
            <a:endParaRPr lang="en-IN" sz="1600" b="1" dirty="0"/>
          </a:p>
        </p:txBody>
      </p:sp>
      <p:sp>
        <p:nvSpPr>
          <p:cNvPr id="10" name="TextBox 9"/>
          <p:cNvSpPr txBox="1"/>
          <p:nvPr/>
        </p:nvSpPr>
        <p:spPr>
          <a:xfrm>
            <a:off x="6035707" y="5506356"/>
            <a:ext cx="3108293" cy="584775"/>
          </a:xfrm>
          <a:prstGeom prst="rect">
            <a:avLst/>
          </a:prstGeom>
          <a:solidFill>
            <a:srgbClr val="0070C0"/>
          </a:solidFill>
        </p:spPr>
        <p:txBody>
          <a:bodyPr wrap="square" rtlCol="0">
            <a:spAutoFit/>
          </a:bodyPr>
          <a:lstStyle/>
          <a:p>
            <a:r>
              <a:rPr lang="en-IN" sz="1600" b="1" dirty="0">
                <a:solidFill>
                  <a:schemeClr val="bg1"/>
                </a:solidFill>
              </a:rPr>
              <a:t>OBSERVATION - Male </a:t>
            </a:r>
            <a:r>
              <a:rPr lang="en-IN" sz="1600" b="1" dirty="0" smtClean="0">
                <a:solidFill>
                  <a:schemeClr val="bg1"/>
                </a:solidFill>
              </a:rPr>
              <a:t>has 50.48 % and Female has 49.52%</a:t>
            </a:r>
            <a:endParaRPr lang="en-IN" sz="1600" b="1" dirty="0">
              <a:solidFill>
                <a:schemeClr val="bg1"/>
              </a:solidFill>
            </a:endParaRPr>
          </a:p>
        </p:txBody>
      </p:sp>
      <p:sp>
        <p:nvSpPr>
          <p:cNvPr id="11" name="Rectangle 10"/>
          <p:cNvSpPr/>
          <p:nvPr/>
        </p:nvSpPr>
        <p:spPr>
          <a:xfrm>
            <a:off x="6035707" y="2448603"/>
            <a:ext cx="3108293" cy="364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1642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257CA6C-8B9A-D328-2776-68F33BA7E43C}"/>
              </a:ext>
            </a:extLst>
          </p:cNvPr>
          <p:cNvSpPr>
            <a:spLocks noGrp="1"/>
          </p:cNvSpPr>
          <p:nvPr>
            <p:ph type="title"/>
          </p:nvPr>
        </p:nvSpPr>
        <p:spPr>
          <a:xfrm>
            <a:off x="585108" y="0"/>
            <a:ext cx="7886700" cy="740227"/>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V.2. </a:t>
            </a:r>
            <a:r>
              <a:rPr lang="en-US" sz="4000" b="1" u="sng" dirty="0">
                <a:solidFill>
                  <a:schemeClr val="accent1">
                    <a:lumMod val="75000"/>
                  </a:schemeClr>
                </a:solidFill>
                <a:latin typeface="Arial" pitchFamily="34" charset="0"/>
                <a:cs typeface="Arial" pitchFamily="34" charset="0"/>
              </a:rPr>
              <a:t>B</a:t>
            </a:r>
            <a:r>
              <a:rPr lang="en-US" sz="4000" b="1" u="sng" dirty="0" smtClean="0">
                <a:solidFill>
                  <a:schemeClr val="accent1">
                    <a:lumMod val="75000"/>
                  </a:schemeClr>
                </a:solidFill>
                <a:latin typeface="Arial" pitchFamily="34" charset="0"/>
                <a:cs typeface="Arial" pitchFamily="34" charset="0"/>
              </a:rPr>
              <a:t>IVARIATE ANALYSIS</a:t>
            </a:r>
            <a:endParaRPr lang="en-US" sz="4000" b="1" u="sng" dirty="0">
              <a:solidFill>
                <a:schemeClr val="accent1">
                  <a:lumMod val="75000"/>
                </a:schemeClr>
              </a:solidFill>
              <a:latin typeface="Arial" pitchFamily="34" charset="0"/>
              <a:cs typeface="Arial"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48" y="1109456"/>
            <a:ext cx="4649954" cy="4202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4446" y="740124"/>
            <a:ext cx="359394" cy="369332"/>
          </a:xfrm>
          <a:prstGeom prst="rect">
            <a:avLst/>
          </a:prstGeom>
          <a:noFill/>
        </p:spPr>
        <p:txBody>
          <a:bodyPr wrap="none" rtlCol="0">
            <a:spAutoFit/>
          </a:bodyPr>
          <a:lstStyle/>
          <a:p>
            <a:r>
              <a:rPr lang="en-US" sz="1600" b="1" dirty="0" smtClean="0"/>
              <a:t>1</a:t>
            </a:r>
            <a:r>
              <a:rPr lang="en-US" b="1" dirty="0" smtClean="0"/>
              <a:t>.</a:t>
            </a:r>
            <a:endParaRPr lang="en-IN" b="1" dirty="0"/>
          </a:p>
        </p:txBody>
      </p:sp>
      <p:sp>
        <p:nvSpPr>
          <p:cNvPr id="6" name="TextBox 5"/>
          <p:cNvSpPr txBox="1"/>
          <p:nvPr/>
        </p:nvSpPr>
        <p:spPr>
          <a:xfrm>
            <a:off x="74446" y="5312067"/>
            <a:ext cx="4649955" cy="877163"/>
          </a:xfrm>
          <a:prstGeom prst="rect">
            <a:avLst/>
          </a:prstGeom>
          <a:solidFill>
            <a:srgbClr val="0070C0"/>
          </a:solidFill>
        </p:spPr>
        <p:txBody>
          <a:bodyPr wrap="square" rtlCol="0">
            <a:spAutoFit/>
          </a:bodyPr>
          <a:lstStyle/>
          <a:p>
            <a:r>
              <a:rPr lang="en-US" sz="1700" b="1" dirty="0">
                <a:solidFill>
                  <a:schemeClr val="bg1"/>
                </a:solidFill>
              </a:rPr>
              <a:t>OBSERVATION - Tenure_group from Female Category  </a:t>
            </a:r>
            <a:r>
              <a:rPr lang="en-US" sz="1700" b="1" dirty="0" smtClean="0">
                <a:solidFill>
                  <a:schemeClr val="bg1"/>
                </a:solidFill>
              </a:rPr>
              <a:t>within </a:t>
            </a:r>
            <a:r>
              <a:rPr lang="en-US" sz="1700" b="1" dirty="0">
                <a:solidFill>
                  <a:schemeClr val="bg1"/>
                </a:solidFill>
              </a:rPr>
              <a:t>12 month </a:t>
            </a:r>
            <a:r>
              <a:rPr lang="en-US" sz="1700" b="1" dirty="0" smtClean="0">
                <a:solidFill>
                  <a:schemeClr val="bg1"/>
                </a:solidFill>
              </a:rPr>
              <a:t>(</a:t>
            </a:r>
            <a:r>
              <a:rPr lang="en-US" sz="1700" b="1" dirty="0">
                <a:solidFill>
                  <a:schemeClr val="bg1"/>
                </a:solidFill>
              </a:rPr>
              <a:t>i.e 1 year) has churned highly</a:t>
            </a:r>
            <a:endParaRPr lang="en-IN" sz="1700" b="1" dirty="0">
              <a:solidFill>
                <a:schemeClr val="bg1"/>
              </a:solidFill>
            </a:endParaRPr>
          </a:p>
        </p:txBody>
      </p:sp>
      <p:sp>
        <p:nvSpPr>
          <p:cNvPr id="7" name="Rectangle 6"/>
          <p:cNvSpPr/>
          <p:nvPr/>
        </p:nvSpPr>
        <p:spPr>
          <a:xfrm>
            <a:off x="74447" y="1109456"/>
            <a:ext cx="4649954" cy="50797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847" y="1112560"/>
            <a:ext cx="4270298" cy="417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798847" y="1104073"/>
            <a:ext cx="4270298" cy="51621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4798847" y="743228"/>
            <a:ext cx="359394" cy="369332"/>
          </a:xfrm>
          <a:prstGeom prst="rect">
            <a:avLst/>
          </a:prstGeom>
          <a:noFill/>
        </p:spPr>
        <p:txBody>
          <a:bodyPr wrap="none" rtlCol="0">
            <a:spAutoFit/>
          </a:bodyPr>
          <a:lstStyle/>
          <a:p>
            <a:r>
              <a:rPr lang="en-US" sz="1600" b="1" dirty="0" smtClean="0"/>
              <a:t>2</a:t>
            </a:r>
            <a:r>
              <a:rPr lang="en-US" b="1" dirty="0" smtClean="0"/>
              <a:t>.</a:t>
            </a:r>
            <a:endParaRPr lang="en-IN" b="1" dirty="0"/>
          </a:p>
        </p:txBody>
      </p:sp>
      <p:sp>
        <p:nvSpPr>
          <p:cNvPr id="10" name="TextBox 9"/>
          <p:cNvSpPr txBox="1"/>
          <p:nvPr/>
        </p:nvSpPr>
        <p:spPr>
          <a:xfrm>
            <a:off x="4798847" y="5312067"/>
            <a:ext cx="4270298" cy="954107"/>
          </a:xfrm>
          <a:prstGeom prst="rect">
            <a:avLst/>
          </a:prstGeom>
          <a:solidFill>
            <a:srgbClr val="0070C0"/>
          </a:solidFill>
        </p:spPr>
        <p:txBody>
          <a:bodyPr wrap="square" rtlCol="0">
            <a:spAutoFit/>
          </a:bodyPr>
          <a:lstStyle/>
          <a:p>
            <a:r>
              <a:rPr lang="en-US" sz="1400" b="1" dirty="0">
                <a:solidFill>
                  <a:schemeClr val="bg1"/>
                </a:solidFill>
              </a:rPr>
              <a:t>OBSERVATION </a:t>
            </a:r>
            <a:r>
              <a:rPr lang="en-US" sz="1400" b="1" dirty="0" smtClean="0">
                <a:solidFill>
                  <a:schemeClr val="bg1"/>
                </a:solidFill>
              </a:rPr>
              <a:t>– ’Month-to-month</a:t>
            </a:r>
            <a:r>
              <a:rPr lang="en-US" sz="1400" b="1" dirty="0">
                <a:solidFill>
                  <a:schemeClr val="bg1"/>
                </a:solidFill>
              </a:rPr>
              <a:t>' contract has a significantly higher bar, it suggests a higher churn rate for customers mostly in gender </a:t>
            </a:r>
            <a:r>
              <a:rPr lang="en-US" sz="1400" b="1" dirty="0" smtClean="0">
                <a:solidFill>
                  <a:schemeClr val="bg1"/>
                </a:solidFill>
              </a:rPr>
              <a:t>female Because </a:t>
            </a:r>
            <a:r>
              <a:rPr lang="en-US" sz="1400" b="1" dirty="0">
                <a:solidFill>
                  <a:schemeClr val="bg1"/>
                </a:solidFill>
              </a:rPr>
              <a:t>of no contract terms, as they are free to go </a:t>
            </a:r>
          </a:p>
        </p:txBody>
      </p:sp>
    </p:spTree>
    <p:extLst>
      <p:ext uri="{BB962C8B-B14F-4D97-AF65-F5344CB8AC3E}">
        <p14:creationId xmlns:p14="http://schemas.microsoft.com/office/powerpoint/2010/main" val="74448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48" y="484794"/>
            <a:ext cx="4689135" cy="250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15372" y="146240"/>
            <a:ext cx="340158" cy="338554"/>
          </a:xfrm>
          <a:prstGeom prst="rect">
            <a:avLst/>
          </a:prstGeom>
          <a:noFill/>
        </p:spPr>
        <p:txBody>
          <a:bodyPr wrap="none" rtlCol="0">
            <a:spAutoFit/>
          </a:bodyPr>
          <a:lstStyle/>
          <a:p>
            <a:r>
              <a:rPr lang="en-US" sz="1600" b="1" dirty="0" smtClean="0"/>
              <a:t>3</a:t>
            </a:r>
            <a:r>
              <a:rPr lang="en-US" sz="1600" dirty="0" smtClean="0"/>
              <a:t>.</a:t>
            </a:r>
            <a:endParaRPr lang="en-IN" sz="1600" dirty="0"/>
          </a:p>
        </p:txBody>
      </p:sp>
      <p:sp>
        <p:nvSpPr>
          <p:cNvPr id="8" name="TextBox 7"/>
          <p:cNvSpPr txBox="1"/>
          <p:nvPr/>
        </p:nvSpPr>
        <p:spPr>
          <a:xfrm>
            <a:off x="141147" y="2992374"/>
            <a:ext cx="4689135" cy="553998"/>
          </a:xfrm>
          <a:prstGeom prst="rect">
            <a:avLst/>
          </a:prstGeom>
          <a:solidFill>
            <a:srgbClr val="0070C0"/>
          </a:solidFill>
        </p:spPr>
        <p:txBody>
          <a:bodyPr wrap="square" rtlCol="0">
            <a:spAutoFit/>
          </a:bodyPr>
          <a:lstStyle/>
          <a:p>
            <a:r>
              <a:rPr lang="en-US" sz="1500" b="1" dirty="0">
                <a:solidFill>
                  <a:schemeClr val="bg1"/>
                </a:solidFill>
              </a:rPr>
              <a:t>OBSERVATION - Surprising insight as </a:t>
            </a:r>
            <a:r>
              <a:rPr lang="en-US" sz="1500" b="1" dirty="0" smtClean="0">
                <a:solidFill>
                  <a:schemeClr val="bg1"/>
                </a:solidFill>
              </a:rPr>
              <a:t>higher Churn at </a:t>
            </a:r>
            <a:r>
              <a:rPr lang="en-US" sz="1500" b="1" dirty="0">
                <a:solidFill>
                  <a:schemeClr val="bg1"/>
                </a:solidFill>
              </a:rPr>
              <a:t>lower Total Charges</a:t>
            </a:r>
            <a:endParaRPr lang="en-IN" sz="1500" b="1" dirty="0">
              <a:solidFill>
                <a:schemeClr val="bg1"/>
              </a:solidFill>
            </a:endParaRPr>
          </a:p>
        </p:txBody>
      </p:sp>
      <p:sp>
        <p:nvSpPr>
          <p:cNvPr id="9" name="Rectangle 8"/>
          <p:cNvSpPr/>
          <p:nvPr/>
        </p:nvSpPr>
        <p:spPr>
          <a:xfrm>
            <a:off x="153654" y="484794"/>
            <a:ext cx="4689135" cy="3061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1787393" y="3649980"/>
            <a:ext cx="5404213" cy="30425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246" y="3680751"/>
            <a:ext cx="5390360" cy="2488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801245" y="6169297"/>
            <a:ext cx="5404213" cy="523220"/>
          </a:xfrm>
          <a:prstGeom prst="rect">
            <a:avLst/>
          </a:prstGeom>
          <a:solidFill>
            <a:srgbClr val="0070C0"/>
          </a:solidFill>
        </p:spPr>
        <p:txBody>
          <a:bodyPr wrap="square" rtlCol="0">
            <a:spAutoFit/>
          </a:bodyPr>
          <a:lstStyle/>
          <a:p>
            <a:r>
              <a:rPr lang="en-US" sz="1400" b="1" dirty="0">
                <a:solidFill>
                  <a:schemeClr val="bg1"/>
                </a:solidFill>
              </a:rPr>
              <a:t>OBSERVATION - Total Charges increase as </a:t>
            </a:r>
            <a:r>
              <a:rPr lang="en-US" sz="1400" b="1" dirty="0" smtClean="0">
                <a:solidFill>
                  <a:schemeClr val="bg1"/>
                </a:solidFill>
              </a:rPr>
              <a:t>Monthly Charges </a:t>
            </a:r>
            <a:r>
              <a:rPr lang="en-US" sz="1400" b="1" dirty="0">
                <a:solidFill>
                  <a:schemeClr val="bg1"/>
                </a:solidFill>
              </a:rPr>
              <a:t>increase as expected</a:t>
            </a:r>
            <a:endParaRPr lang="en-IN" sz="1400" b="1" dirty="0">
              <a:solidFill>
                <a:schemeClr val="bg1"/>
              </a:solidFill>
            </a:endParaRPr>
          </a:p>
        </p:txBody>
      </p:sp>
      <p:sp>
        <p:nvSpPr>
          <p:cNvPr id="17" name="TextBox 16"/>
          <p:cNvSpPr txBox="1"/>
          <p:nvPr/>
        </p:nvSpPr>
        <p:spPr>
          <a:xfrm>
            <a:off x="1427999" y="3680752"/>
            <a:ext cx="359394" cy="369332"/>
          </a:xfrm>
          <a:prstGeom prst="rect">
            <a:avLst/>
          </a:prstGeom>
          <a:noFill/>
        </p:spPr>
        <p:txBody>
          <a:bodyPr wrap="none" rtlCol="0">
            <a:spAutoFit/>
          </a:bodyPr>
          <a:lstStyle/>
          <a:p>
            <a:r>
              <a:rPr lang="en-US" sz="1600" b="1" dirty="0" smtClean="0"/>
              <a:t>5</a:t>
            </a:r>
            <a:r>
              <a:rPr lang="en-US" dirty="0" smtClean="0"/>
              <a:t>.</a:t>
            </a:r>
            <a:endParaRPr lang="en-IN" dirty="0"/>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4508" y="484794"/>
            <a:ext cx="4096695" cy="277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4904508" y="470824"/>
            <a:ext cx="4096695" cy="3061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p:cNvSpPr txBox="1"/>
          <p:nvPr/>
        </p:nvSpPr>
        <p:spPr>
          <a:xfrm>
            <a:off x="4904508" y="3257228"/>
            <a:ext cx="4096695" cy="276999"/>
          </a:xfrm>
          <a:prstGeom prst="rect">
            <a:avLst/>
          </a:prstGeom>
          <a:solidFill>
            <a:srgbClr val="0070C0"/>
          </a:solidFill>
        </p:spPr>
        <p:txBody>
          <a:bodyPr wrap="square" rtlCol="0">
            <a:spAutoFit/>
          </a:bodyPr>
          <a:lstStyle/>
          <a:p>
            <a:r>
              <a:rPr lang="en-US" sz="1200" b="1" dirty="0">
                <a:solidFill>
                  <a:schemeClr val="bg1"/>
                </a:solidFill>
              </a:rPr>
              <a:t>OBSERVATION - Churn is high when Monthly Charges are high</a:t>
            </a:r>
            <a:endParaRPr lang="en-IN" sz="1200" b="1" dirty="0">
              <a:solidFill>
                <a:schemeClr val="bg1"/>
              </a:solidFill>
            </a:endParaRPr>
          </a:p>
        </p:txBody>
      </p:sp>
      <p:sp>
        <p:nvSpPr>
          <p:cNvPr id="20" name="TextBox 19"/>
          <p:cNvSpPr txBox="1"/>
          <p:nvPr/>
        </p:nvSpPr>
        <p:spPr>
          <a:xfrm>
            <a:off x="4904508" y="172346"/>
            <a:ext cx="330540" cy="323165"/>
          </a:xfrm>
          <a:prstGeom prst="rect">
            <a:avLst/>
          </a:prstGeom>
          <a:noFill/>
        </p:spPr>
        <p:txBody>
          <a:bodyPr wrap="none" rtlCol="0">
            <a:spAutoFit/>
          </a:bodyPr>
          <a:lstStyle/>
          <a:p>
            <a:r>
              <a:rPr lang="en-US" sz="1500" b="1" dirty="0" smtClean="0"/>
              <a:t>4.</a:t>
            </a:r>
            <a:endParaRPr lang="en-IN" sz="1500" b="1" dirty="0"/>
          </a:p>
        </p:txBody>
      </p:sp>
    </p:spTree>
    <p:extLst>
      <p:ext uri="{BB962C8B-B14F-4D97-AF65-F5344CB8AC3E}">
        <p14:creationId xmlns:p14="http://schemas.microsoft.com/office/powerpoint/2010/main" val="426634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744" y="1288473"/>
            <a:ext cx="8679542" cy="5330041"/>
          </a:xfrm>
          <a:solidFill>
            <a:schemeClr val="bg2">
              <a:lumMod val="25000"/>
            </a:schemeClr>
          </a:solidFill>
        </p:spPr>
        <p:txBody>
          <a:bodyPr>
            <a:normAutofit fontScale="77500" lnSpcReduction="20000"/>
          </a:bodyPr>
          <a:lstStyle/>
          <a:p>
            <a:r>
              <a:rPr lang="en-US" b="1" dirty="0">
                <a:solidFill>
                  <a:schemeClr val="bg1"/>
                </a:solidFill>
              </a:rPr>
              <a:t>Tenure_group within 12 month (i.e 1 year) and Non senior Citizens from female category has churned highly.</a:t>
            </a:r>
          </a:p>
          <a:p>
            <a:r>
              <a:rPr lang="en-US" b="1" dirty="0">
                <a:solidFill>
                  <a:schemeClr val="bg1"/>
                </a:solidFill>
              </a:rPr>
              <a:t>'Month-to-month' contract has a higher churn rate for customers mostly in gender female. Because of no contract terms, as they are free to go customers.</a:t>
            </a:r>
          </a:p>
          <a:p>
            <a:r>
              <a:rPr lang="en-US" b="1" dirty="0">
                <a:solidFill>
                  <a:schemeClr val="bg1"/>
                </a:solidFill>
              </a:rPr>
              <a:t>Churn is high when Monthly Charges are high and Total Charges is low but we see that between Total and Monthly charges when Total Charges increase also Monthly Charges increases as well.</a:t>
            </a:r>
          </a:p>
          <a:p>
            <a:r>
              <a:rPr lang="en-US" b="1" dirty="0">
                <a:solidFill>
                  <a:schemeClr val="bg1"/>
                </a:solidFill>
              </a:rPr>
              <a:t>Less number of Customers has churned i.e Yes - Count: 1869. Therefore Data is highly Imbalanced in ratio = 73:27.</a:t>
            </a:r>
          </a:p>
          <a:p>
            <a:r>
              <a:rPr lang="en-US" b="1" dirty="0" smtClean="0">
                <a:solidFill>
                  <a:schemeClr val="bg1"/>
                </a:solidFill>
              </a:rPr>
              <a:t>Electronic </a:t>
            </a:r>
            <a:r>
              <a:rPr lang="en-US" b="1" dirty="0">
                <a:solidFill>
                  <a:schemeClr val="bg1"/>
                </a:solidFill>
              </a:rPr>
              <a:t>check is 33.58% as it is the most common payment method of churning more customers.</a:t>
            </a:r>
          </a:p>
          <a:p>
            <a:r>
              <a:rPr lang="en-US" b="1" dirty="0">
                <a:solidFill>
                  <a:schemeClr val="bg1"/>
                </a:solidFill>
              </a:rPr>
              <a:t>The gender distribution is roughly balanced.</a:t>
            </a:r>
          </a:p>
          <a:p>
            <a:r>
              <a:rPr lang="en-US" b="1" dirty="0">
                <a:solidFill>
                  <a:schemeClr val="bg1"/>
                </a:solidFill>
              </a:rPr>
              <a:t>Customers with Fiber </a:t>
            </a:r>
            <a:r>
              <a:rPr lang="en-US" b="1" dirty="0" smtClean="0">
                <a:solidFill>
                  <a:schemeClr val="bg1"/>
                </a:solidFill>
              </a:rPr>
              <a:t>optic Internet </a:t>
            </a:r>
            <a:r>
              <a:rPr lang="en-US" b="1" dirty="0">
                <a:solidFill>
                  <a:schemeClr val="bg1"/>
                </a:solidFill>
              </a:rPr>
              <a:t>service type has churned more DSL is the most popular internet service type.</a:t>
            </a:r>
          </a:p>
          <a:p>
            <a:r>
              <a:rPr lang="en-US" b="1" dirty="0">
                <a:solidFill>
                  <a:schemeClr val="bg1"/>
                </a:solidFill>
              </a:rPr>
              <a:t>PhoneServices and Paperless billing customer that is chosen by a significant number of customers has churned is less and not churned is more.</a:t>
            </a:r>
          </a:p>
          <a:p>
            <a:pPr marL="0" indent="0">
              <a:buNone/>
            </a:pPr>
            <a:endParaRPr lang="en-IN" dirty="0"/>
          </a:p>
        </p:txBody>
      </p:sp>
      <p:sp>
        <p:nvSpPr>
          <p:cNvPr id="4" name="Title 1">
            <a:extLst>
              <a:ext uri="{FF2B5EF4-FFF2-40B4-BE49-F238E27FC236}">
                <a16:creationId xmlns="" xmlns:a16="http://schemas.microsoft.com/office/drawing/2014/main" id="{5A018197-7823-F382-8E7C-8DEC7406C0D7}"/>
              </a:ext>
            </a:extLst>
          </p:cNvPr>
          <p:cNvSpPr>
            <a:spLocks noGrp="1"/>
          </p:cNvSpPr>
          <p:nvPr>
            <p:ph type="title"/>
          </p:nvPr>
        </p:nvSpPr>
        <p:spPr>
          <a:xfrm>
            <a:off x="599621" y="0"/>
            <a:ext cx="7886700" cy="1325563"/>
          </a:xfrm>
        </p:spPr>
        <p:txBody>
          <a:bodyPr>
            <a:normAutofit/>
          </a:bodyPr>
          <a:lstStyle/>
          <a:p>
            <a:pPr algn="ctr"/>
            <a:r>
              <a:rPr lang="en-US" sz="4000" b="1" u="sng" dirty="0" smtClean="0">
                <a:solidFill>
                  <a:schemeClr val="accent1">
                    <a:lumMod val="75000"/>
                  </a:schemeClr>
                </a:solidFill>
                <a:latin typeface="Arial" pitchFamily="34" charset="0"/>
                <a:cs typeface="Arial" pitchFamily="34" charset="0"/>
              </a:rPr>
              <a:t>CONCLUSION FOR DATA VISUALIZATION</a:t>
            </a:r>
            <a:endParaRPr lang="en-US" sz="4000" b="1" u="sng"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56750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14" y="1059543"/>
            <a:ext cx="8694058" cy="5617028"/>
          </a:xfrm>
          <a:solidFill>
            <a:schemeClr val="bg2">
              <a:lumMod val="90000"/>
            </a:schemeClr>
          </a:solidFill>
          <a:ln>
            <a:noFill/>
          </a:ln>
        </p:spPr>
        <p:txBody>
          <a:bodyPr>
            <a:normAutofit/>
          </a:bodyPr>
          <a:lstStyle/>
          <a:p>
            <a:pPr marL="0" indent="0">
              <a:buNone/>
            </a:pPr>
            <a:r>
              <a:rPr lang="en-US" sz="2200" b="1" dirty="0"/>
              <a:t>1.Creating Binary Features:</a:t>
            </a:r>
            <a:r>
              <a:rPr lang="en-US" sz="2200" dirty="0"/>
              <a:t> Converting categorical features like 'Partner', 'Dependents</a:t>
            </a:r>
            <a:r>
              <a:rPr lang="en-US" sz="2200" dirty="0" smtClean="0"/>
              <a:t>' </a:t>
            </a:r>
            <a:r>
              <a:rPr lang="en-US" sz="2200" dirty="0"/>
              <a:t>into binary features (0 or 1</a:t>
            </a:r>
            <a:r>
              <a:rPr lang="en-US" sz="2200" dirty="0" smtClean="0"/>
              <a:t>).</a:t>
            </a:r>
          </a:p>
          <a:p>
            <a:pPr marL="0" indent="0">
              <a:buNone/>
            </a:pPr>
            <a:endParaRPr lang="en-US" sz="2200" dirty="0"/>
          </a:p>
          <a:p>
            <a:pPr marL="0" indent="0">
              <a:buNone/>
            </a:pPr>
            <a:endParaRPr lang="en-US" sz="2200" dirty="0" smtClean="0"/>
          </a:p>
          <a:p>
            <a:pPr marL="0" indent="0">
              <a:buNone/>
            </a:pPr>
            <a:r>
              <a:rPr lang="en-US" sz="2200" b="1" dirty="0"/>
              <a:t>2. </a:t>
            </a:r>
            <a:r>
              <a:rPr lang="en-US" sz="2200" b="1" dirty="0" smtClean="0"/>
              <a:t>Creating </a:t>
            </a:r>
            <a:r>
              <a:rPr lang="en-US" sz="2200" b="1" dirty="0"/>
              <a:t>a Feature for Family Size:</a:t>
            </a:r>
            <a:r>
              <a:rPr lang="en-US" sz="2200" dirty="0"/>
              <a:t> Combining information from 'Partner' and 'Dependents' to create a feature representing the size of the customer's family.</a:t>
            </a:r>
            <a:endParaRPr lang="en-IN" sz="2200" dirty="0"/>
          </a:p>
        </p:txBody>
      </p:sp>
      <p:sp>
        <p:nvSpPr>
          <p:cNvPr id="4" name="Title 1">
            <a:extLst>
              <a:ext uri="{FF2B5EF4-FFF2-40B4-BE49-F238E27FC236}">
                <a16:creationId xmlns="" xmlns:a16="http://schemas.microsoft.com/office/drawing/2014/main" id="{8257CA6C-8B9A-D328-2776-68F33BA7E43C}"/>
              </a:ext>
            </a:extLst>
          </p:cNvPr>
          <p:cNvSpPr>
            <a:spLocks noGrp="1"/>
          </p:cNvSpPr>
          <p:nvPr>
            <p:ph type="title"/>
          </p:nvPr>
        </p:nvSpPr>
        <p:spPr>
          <a:xfrm>
            <a:off x="628650" y="132898"/>
            <a:ext cx="7886700" cy="665388"/>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VI. </a:t>
            </a:r>
            <a:r>
              <a:rPr lang="en-US" sz="4000" b="1" u="sng" dirty="0" smtClean="0">
                <a:solidFill>
                  <a:schemeClr val="accent1">
                    <a:lumMod val="75000"/>
                  </a:schemeClr>
                </a:solidFill>
                <a:latin typeface="Arial" pitchFamily="34" charset="0"/>
                <a:cs typeface="Arial" pitchFamily="34" charset="0"/>
              </a:rPr>
              <a:t>FEATURE ENGINEERING</a:t>
            </a:r>
            <a:endParaRPr lang="en-US" sz="4000" b="1" u="sng" dirty="0">
              <a:solidFill>
                <a:schemeClr val="accent1">
                  <a:lumMod val="75000"/>
                </a:schemeClr>
              </a:solidFill>
              <a:latin typeface="Arial" pitchFamily="34" charset="0"/>
              <a:cs typeface="Arial"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31" y="1829450"/>
            <a:ext cx="7088868" cy="8113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426" y="3354108"/>
            <a:ext cx="6328065" cy="4920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40" y="4017817"/>
            <a:ext cx="8506651" cy="25076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81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963" y="180108"/>
            <a:ext cx="8769928" cy="6497783"/>
          </a:xfrm>
          <a:solidFill>
            <a:schemeClr val="bg2">
              <a:lumMod val="90000"/>
            </a:schemeClr>
          </a:solidFill>
        </p:spPr>
        <p:txBody>
          <a:bodyPr>
            <a:normAutofit/>
          </a:bodyPr>
          <a:lstStyle/>
          <a:p>
            <a:pPr marL="0" indent="0">
              <a:buNone/>
            </a:pPr>
            <a:r>
              <a:rPr lang="en-US" sz="2200" b="1" dirty="0" smtClean="0"/>
              <a:t>3.  Creating a plot : </a:t>
            </a:r>
            <a:r>
              <a:rPr lang="en-US" sz="2200" dirty="0" smtClean="0"/>
              <a:t>To see which family size has churned more.</a:t>
            </a:r>
            <a:endParaRPr lang="en-IN" sz="22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5" y="498764"/>
            <a:ext cx="6858001" cy="2424546"/>
          </a:xfrm>
          <a:prstGeom prst="rect">
            <a:avLst/>
          </a:prstGeom>
          <a:noFill/>
          <a:ln w="9525">
            <a:solidFill>
              <a:srgbClr val="52525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5202" y="3027218"/>
            <a:ext cx="6350144" cy="35675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3157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29" y="1509486"/>
            <a:ext cx="8316685" cy="5123543"/>
          </a:xfrm>
          <a:solidFill>
            <a:schemeClr val="bg2">
              <a:lumMod val="90000"/>
            </a:schemeClr>
          </a:solidFill>
          <a:effectLst/>
        </p:spPr>
        <p:txBody>
          <a:bodyPr>
            <a:normAutofit/>
          </a:bodyPr>
          <a:lstStyle/>
          <a:p>
            <a:pPr marL="0" indent="0">
              <a:buNone/>
            </a:pPr>
            <a:r>
              <a:rPr lang="en-US" sz="2200" dirty="0"/>
              <a:t>The goal of data preprocessing is to enhance the quality of the data, remove any inconsistencies or errors, and prepare it for further analysis or modeling</a:t>
            </a:r>
            <a:r>
              <a:rPr lang="en-US" sz="2200" dirty="0" smtClean="0"/>
              <a:t>. </a:t>
            </a:r>
          </a:p>
          <a:p>
            <a:pPr marL="0" indent="0">
              <a:buNone/>
            </a:pPr>
            <a:r>
              <a:rPr lang="en-US" sz="2200" b="1" dirty="0" smtClean="0"/>
              <a:t>Two Techniques of Feature Encoding are:</a:t>
            </a:r>
          </a:p>
          <a:p>
            <a:pPr marL="457200" indent="-457200">
              <a:buAutoNum type="arabicPeriod"/>
            </a:pPr>
            <a:r>
              <a:rPr lang="en-IN" sz="2200" b="1" u="sng" dirty="0" smtClean="0"/>
              <a:t>One-Hot Encoding </a:t>
            </a:r>
            <a:r>
              <a:rPr lang="en-IN" sz="2200" b="1" dirty="0" smtClean="0"/>
              <a:t>- </a:t>
            </a:r>
            <a:r>
              <a:rPr lang="en-US" sz="2200" dirty="0"/>
              <a:t>One-hot encoding is a method used to convert categorical variables into a binary matrix (0s and 1s</a:t>
            </a:r>
            <a:r>
              <a:rPr lang="en-US" sz="2200" dirty="0" smtClean="0"/>
              <a:t>).</a:t>
            </a:r>
          </a:p>
          <a:p>
            <a:pPr marL="457200" indent="-457200">
              <a:buAutoNum type="arabicPeriod"/>
            </a:pPr>
            <a:r>
              <a:rPr lang="en-US" sz="2200" b="1" dirty="0" smtClean="0"/>
              <a:t> </a:t>
            </a:r>
            <a:r>
              <a:rPr lang="en-US" sz="2200" b="1" u="sng" dirty="0" smtClean="0"/>
              <a:t>Label Encoding </a:t>
            </a:r>
            <a:r>
              <a:rPr lang="en-US" sz="2200" b="1" dirty="0" smtClean="0"/>
              <a:t>- </a:t>
            </a:r>
            <a:r>
              <a:rPr lang="en-US" sz="2200" dirty="0"/>
              <a:t>Label encoding is another technique for converting categorical data into a numerical format. </a:t>
            </a:r>
            <a:endParaRPr lang="en-IN" sz="2200" dirty="0"/>
          </a:p>
        </p:txBody>
      </p:sp>
      <p:sp>
        <p:nvSpPr>
          <p:cNvPr id="4" name="Title 1">
            <a:extLst>
              <a:ext uri="{FF2B5EF4-FFF2-40B4-BE49-F238E27FC236}">
                <a16:creationId xmlns="" xmlns:a16="http://schemas.microsoft.com/office/drawing/2014/main" id="{8257CA6C-8B9A-D328-2776-68F33BA7E43C}"/>
              </a:ext>
            </a:extLst>
          </p:cNvPr>
          <p:cNvSpPr>
            <a:spLocks noGrp="1"/>
          </p:cNvSpPr>
          <p:nvPr>
            <p:ph type="title"/>
          </p:nvPr>
        </p:nvSpPr>
        <p:spPr>
          <a:xfrm>
            <a:off x="570593" y="205469"/>
            <a:ext cx="7886700" cy="1325563"/>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VII. </a:t>
            </a:r>
            <a:r>
              <a:rPr lang="en-US" sz="4000" b="1" u="sng" dirty="0" smtClean="0">
                <a:solidFill>
                  <a:schemeClr val="accent1">
                    <a:lumMod val="75000"/>
                  </a:schemeClr>
                </a:solidFill>
                <a:latin typeface="Arial" pitchFamily="34" charset="0"/>
                <a:cs typeface="Arial" pitchFamily="34" charset="0"/>
              </a:rPr>
              <a:t>DATA PREPROCESSING</a:t>
            </a:r>
            <a:endParaRPr lang="en-US" sz="4000" b="1" u="sng" dirty="0">
              <a:solidFill>
                <a:schemeClr val="accent1">
                  <a:lumMod val="75000"/>
                </a:schemeClr>
              </a:solidFill>
              <a:latin typeface="Arial" pitchFamily="34" charset="0"/>
              <a:cs typeface="Arial" pitchFamily="34" charset="0"/>
            </a:endParaRPr>
          </a:p>
        </p:txBody>
      </p:sp>
      <p:sp>
        <p:nvSpPr>
          <p:cNvPr id="5" name="Rounded Rectangle 4"/>
          <p:cNvSpPr/>
          <p:nvPr/>
        </p:nvSpPr>
        <p:spPr>
          <a:xfrm>
            <a:off x="3463636" y="4405746"/>
            <a:ext cx="2216728" cy="637309"/>
          </a:xfrm>
          <a:prstGeom prst="roundRect">
            <a:avLst/>
          </a:prstGeom>
          <a:solidFill>
            <a:schemeClr val="accent2">
              <a:lumMod val="75000"/>
            </a:schemeClr>
          </a:solidFill>
          <a:ln>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3508279" y="4539734"/>
            <a:ext cx="2127442" cy="369332"/>
          </a:xfrm>
          <a:prstGeom prst="rect">
            <a:avLst/>
          </a:prstGeom>
          <a:noFill/>
        </p:spPr>
        <p:txBody>
          <a:bodyPr wrap="none" rtlCol="0">
            <a:spAutoFit/>
          </a:bodyPr>
          <a:lstStyle/>
          <a:p>
            <a:r>
              <a:rPr lang="en-US" b="1" dirty="0" smtClean="0">
                <a:solidFill>
                  <a:schemeClr val="bg1"/>
                </a:solidFill>
              </a:rPr>
              <a:t>FEATURE ENCODING</a:t>
            </a:r>
            <a:endParaRPr lang="en-IN" b="1" dirty="0">
              <a:solidFill>
                <a:schemeClr val="bg1"/>
              </a:solidFill>
            </a:endParaRPr>
          </a:p>
        </p:txBody>
      </p:sp>
      <p:cxnSp>
        <p:nvCxnSpPr>
          <p:cNvPr id="15" name="Elbow Connector 14"/>
          <p:cNvCxnSpPr>
            <a:stCxn id="5" idx="2"/>
          </p:cNvCxnSpPr>
          <p:nvPr/>
        </p:nvCxnSpPr>
        <p:spPr>
          <a:xfrm rot="16200000" flipH="1">
            <a:off x="5133109" y="4481946"/>
            <a:ext cx="443346" cy="156556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992582" y="5486401"/>
            <a:ext cx="157941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288472" y="5043055"/>
            <a:ext cx="1704109" cy="942109"/>
          </a:xfrm>
          <a:prstGeom prst="ellipse">
            <a:avLst/>
          </a:prstGeom>
          <a:solidFill>
            <a:schemeClr val="accent4">
              <a:lumMod val="40000"/>
              <a:lumOff val="60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One-Hot Encoding</a:t>
            </a:r>
            <a:endParaRPr lang="en-IN" sz="2000" dirty="0">
              <a:solidFill>
                <a:schemeClr val="tx1"/>
              </a:solidFill>
            </a:endParaRPr>
          </a:p>
        </p:txBody>
      </p:sp>
      <p:sp>
        <p:nvSpPr>
          <p:cNvPr id="23" name="Oval 22"/>
          <p:cNvSpPr/>
          <p:nvPr/>
        </p:nvSpPr>
        <p:spPr>
          <a:xfrm>
            <a:off x="6137564" y="5015346"/>
            <a:ext cx="1620982" cy="942109"/>
          </a:xfrm>
          <a:prstGeom prst="ellipse">
            <a:avLst/>
          </a:prstGeom>
          <a:solidFill>
            <a:schemeClr val="accent4">
              <a:lumMod val="40000"/>
              <a:lumOff val="60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Label Encoding</a:t>
            </a:r>
            <a:endParaRPr lang="en-IN" dirty="0">
              <a:solidFill>
                <a:schemeClr val="tx1"/>
              </a:solidFill>
            </a:endParaRPr>
          </a:p>
        </p:txBody>
      </p:sp>
    </p:spTree>
    <p:extLst>
      <p:ext uri="{BB962C8B-B14F-4D97-AF65-F5344CB8AC3E}">
        <p14:creationId xmlns:p14="http://schemas.microsoft.com/office/powerpoint/2010/main" val="316540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657" y="304800"/>
            <a:ext cx="8781143" cy="6400799"/>
          </a:xfrm>
          <a:solidFill>
            <a:schemeClr val="bg2">
              <a:lumMod val="90000"/>
            </a:schemeClr>
          </a:solidFill>
        </p:spPr>
        <p:txBody>
          <a:bodyPr>
            <a:normAutofit/>
          </a:bodyPr>
          <a:lstStyle/>
          <a:p>
            <a:pPr marL="0" indent="0">
              <a:buNone/>
            </a:pPr>
            <a:r>
              <a:rPr lang="en-IN" sz="2200" dirty="0"/>
              <a:t>1</a:t>
            </a:r>
            <a:r>
              <a:rPr lang="en-IN" sz="2200" b="1" dirty="0" smtClean="0"/>
              <a:t>.</a:t>
            </a:r>
            <a:r>
              <a:rPr lang="en-IN" sz="2200" dirty="0"/>
              <a:t> One-Hot </a:t>
            </a:r>
            <a:r>
              <a:rPr lang="en-IN" sz="2200" dirty="0" smtClean="0"/>
              <a:t>Encoding</a:t>
            </a:r>
          </a:p>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IN" sz="2200" dirty="0" smtClean="0"/>
              <a:t>2.</a:t>
            </a:r>
            <a:r>
              <a:rPr lang="en-IN" sz="2200" dirty="0"/>
              <a:t> Label </a:t>
            </a:r>
            <a:r>
              <a:rPr lang="en-IN" sz="2200" dirty="0" smtClean="0"/>
              <a:t>Encoding</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a:p>
          <a:p>
            <a:pPr marL="0" indent="0">
              <a:buNone/>
            </a:pPr>
            <a:endParaRPr lang="en-IN" sz="2200" dirty="0" smtClean="0"/>
          </a:p>
          <a:p>
            <a:pPr marL="0" indent="0">
              <a:buNone/>
            </a:pPr>
            <a:endParaRPr lang="en-US" sz="2200" dirty="0"/>
          </a:p>
          <a:p>
            <a:pPr marL="0" indent="0">
              <a:buNone/>
            </a:pPr>
            <a:endParaRPr lang="en-IN" sz="22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052" y="741362"/>
            <a:ext cx="8232615" cy="12121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52" y="2382981"/>
            <a:ext cx="8302247" cy="41425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4700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0FDB77-E327-98E9-63D8-0B1362D064BB}"/>
              </a:ext>
            </a:extLst>
          </p:cNvPr>
          <p:cNvSpPr>
            <a:spLocks noGrp="1"/>
          </p:cNvSpPr>
          <p:nvPr>
            <p:ph type="title"/>
          </p:nvPr>
        </p:nvSpPr>
        <p:spPr>
          <a:xfrm>
            <a:off x="553152" y="270537"/>
            <a:ext cx="5605629" cy="994172"/>
          </a:xfrm>
        </p:spPr>
        <p:txBody>
          <a:bodyPr>
            <a:normAutofit/>
          </a:bodyPr>
          <a:lstStyle/>
          <a:p>
            <a:pPr algn="ctr"/>
            <a:r>
              <a:rPr lang="en-US" sz="4000" b="1" u="sng" dirty="0">
                <a:solidFill>
                  <a:schemeClr val="accent1">
                    <a:lumMod val="75000"/>
                  </a:schemeClr>
                </a:solidFill>
                <a:latin typeface="Arial"/>
                <a:cs typeface="Arial"/>
              </a:rPr>
              <a:t>PROJECT CONTENT</a:t>
            </a:r>
          </a:p>
        </p:txBody>
      </p:sp>
      <p:sp>
        <p:nvSpPr>
          <p:cNvPr id="3" name="Content Placeholder 2">
            <a:extLst>
              <a:ext uri="{FF2B5EF4-FFF2-40B4-BE49-F238E27FC236}">
                <a16:creationId xmlns="" xmlns:a16="http://schemas.microsoft.com/office/drawing/2014/main" id="{63AA5E88-8A6F-6912-9347-40D950A91B82}"/>
              </a:ext>
            </a:extLst>
          </p:cNvPr>
          <p:cNvSpPr>
            <a:spLocks noGrp="1"/>
          </p:cNvSpPr>
          <p:nvPr>
            <p:ph idx="1"/>
          </p:nvPr>
        </p:nvSpPr>
        <p:spPr>
          <a:xfrm>
            <a:off x="334737" y="1181099"/>
            <a:ext cx="5550805" cy="5482051"/>
          </a:xfrm>
          <a:ln>
            <a:solidFill>
              <a:schemeClr val="tx1"/>
            </a:solidFill>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vert="horz" lIns="91440" tIns="45720" rIns="91440" bIns="45720" rtlCol="0" anchor="ctr">
            <a:normAutofit fontScale="92500" lnSpcReduction="20000"/>
          </a:bodyPr>
          <a:lstStyle/>
          <a:p>
            <a:pPr marL="514350" indent="-514350">
              <a:buFont typeface="+mj-lt"/>
              <a:buAutoNum type="romanUcPeriod"/>
            </a:pPr>
            <a:r>
              <a:rPr lang="en-US" sz="2400" b="1" dirty="0">
                <a:cs typeface="Calibri"/>
              </a:rPr>
              <a:t>Introduction and Problem </a:t>
            </a:r>
            <a:r>
              <a:rPr lang="en-US" sz="2400" b="1" dirty="0" smtClean="0">
                <a:cs typeface="Calibri"/>
              </a:rPr>
              <a:t>Statement</a:t>
            </a:r>
          </a:p>
          <a:p>
            <a:pPr marL="514350" indent="-514350">
              <a:buFont typeface="+mj-lt"/>
              <a:buAutoNum type="romanUcPeriod"/>
            </a:pPr>
            <a:r>
              <a:rPr lang="en-US" sz="2400" b="1" dirty="0" smtClean="0">
                <a:cs typeface="Calibri"/>
              </a:rPr>
              <a:t>Data Loading</a:t>
            </a:r>
            <a:endParaRPr lang="en-US" sz="2400" b="1" dirty="0">
              <a:cs typeface="Calibri"/>
            </a:endParaRPr>
          </a:p>
          <a:p>
            <a:pPr marL="514350" indent="-514350">
              <a:buFont typeface="+mj-lt"/>
              <a:buAutoNum type="romanUcPeriod"/>
            </a:pPr>
            <a:r>
              <a:rPr lang="en-US" sz="2400" b="1" dirty="0">
                <a:cs typeface="Calibri"/>
              </a:rPr>
              <a:t>Data </a:t>
            </a:r>
            <a:r>
              <a:rPr lang="en-US" sz="2400" b="1" dirty="0" smtClean="0">
                <a:cs typeface="Calibri"/>
              </a:rPr>
              <a:t>Exploring</a:t>
            </a:r>
            <a:endParaRPr lang="en-US" sz="2400" b="1" dirty="0">
              <a:cs typeface="Calibri"/>
            </a:endParaRPr>
          </a:p>
          <a:p>
            <a:pPr marL="514350" indent="-514350">
              <a:buFont typeface="+mj-lt"/>
              <a:buAutoNum type="romanUcPeriod"/>
            </a:pPr>
            <a:r>
              <a:rPr lang="en-US" sz="2400" b="1" dirty="0">
                <a:cs typeface="Calibri"/>
              </a:rPr>
              <a:t>Data </a:t>
            </a:r>
            <a:r>
              <a:rPr lang="en-US" sz="2400" b="1" dirty="0" smtClean="0">
                <a:cs typeface="Calibri"/>
              </a:rPr>
              <a:t>Cleaning </a:t>
            </a:r>
          </a:p>
          <a:p>
            <a:pPr marL="457200" lvl="1" indent="0">
              <a:buNone/>
            </a:pPr>
            <a:r>
              <a:rPr lang="en-US" sz="2000" b="1" dirty="0" smtClean="0">
                <a:cs typeface="Calibri"/>
              </a:rPr>
              <a:t> </a:t>
            </a:r>
            <a:r>
              <a:rPr lang="en-US" b="1" dirty="0" smtClean="0">
                <a:cs typeface="Calibri"/>
              </a:rPr>
              <a:t>IV.1. Binning</a:t>
            </a:r>
          </a:p>
          <a:p>
            <a:pPr marL="514350" indent="-514350">
              <a:buFont typeface="+mj-lt"/>
              <a:buAutoNum type="romanUcPeriod"/>
            </a:pPr>
            <a:r>
              <a:rPr lang="en-US" sz="2400" b="1" dirty="0" smtClean="0">
                <a:cs typeface="Calibri"/>
              </a:rPr>
              <a:t>Data Visualization </a:t>
            </a:r>
          </a:p>
          <a:p>
            <a:pPr marL="457200" lvl="1" indent="0">
              <a:buNone/>
            </a:pPr>
            <a:r>
              <a:rPr lang="en-US" b="1" dirty="0" smtClean="0">
                <a:cs typeface="Calibri"/>
              </a:rPr>
              <a:t> V.1. Univariate Analysis</a:t>
            </a:r>
          </a:p>
          <a:p>
            <a:pPr marL="457200" lvl="1" indent="0">
              <a:buNone/>
            </a:pPr>
            <a:r>
              <a:rPr lang="en-US" b="1" dirty="0">
                <a:cs typeface="Calibri"/>
              </a:rPr>
              <a:t> </a:t>
            </a:r>
            <a:r>
              <a:rPr lang="en-US" b="1" dirty="0" smtClean="0">
                <a:cs typeface="Calibri"/>
              </a:rPr>
              <a:t>V.2. Bivariate Analysis</a:t>
            </a:r>
            <a:endParaRPr lang="en-US" sz="2400" b="1" dirty="0" smtClean="0">
              <a:cs typeface="Calibri"/>
            </a:endParaRPr>
          </a:p>
          <a:p>
            <a:pPr marL="514350" indent="-514350">
              <a:buFont typeface="+mj-lt"/>
              <a:buAutoNum type="romanUcPeriod"/>
            </a:pPr>
            <a:r>
              <a:rPr lang="en-US" sz="2400" b="1" dirty="0" smtClean="0">
                <a:cs typeface="Calibri"/>
              </a:rPr>
              <a:t>Feature </a:t>
            </a:r>
            <a:r>
              <a:rPr lang="en-US" sz="2400" b="1" dirty="0">
                <a:cs typeface="Calibri"/>
              </a:rPr>
              <a:t>Engineering</a:t>
            </a:r>
          </a:p>
          <a:p>
            <a:pPr marL="514350" indent="-514350">
              <a:buFont typeface="+mj-lt"/>
              <a:buAutoNum type="romanUcPeriod"/>
            </a:pPr>
            <a:r>
              <a:rPr lang="en-US" sz="2400" b="1" dirty="0" smtClean="0">
                <a:cs typeface="Calibri"/>
              </a:rPr>
              <a:t>Data </a:t>
            </a:r>
            <a:r>
              <a:rPr lang="en-US" sz="2400" b="1" dirty="0">
                <a:cs typeface="Calibri"/>
              </a:rPr>
              <a:t>Preprocessing </a:t>
            </a:r>
            <a:endParaRPr lang="en-US" sz="2400" b="1" dirty="0" smtClean="0">
              <a:cs typeface="Calibri"/>
            </a:endParaRPr>
          </a:p>
          <a:p>
            <a:pPr marL="514350" indent="-514350">
              <a:buFont typeface="+mj-lt"/>
              <a:buAutoNum type="romanUcPeriod"/>
            </a:pPr>
            <a:r>
              <a:rPr lang="en-US" sz="2400" b="1" dirty="0" smtClean="0">
                <a:cs typeface="Calibri"/>
              </a:rPr>
              <a:t>Train – Test Split</a:t>
            </a:r>
          </a:p>
          <a:p>
            <a:pPr marL="514350" indent="-514350">
              <a:buFont typeface="+mj-lt"/>
              <a:buAutoNum type="romanUcPeriod"/>
            </a:pPr>
            <a:r>
              <a:rPr lang="en-US" sz="2400" b="1" dirty="0" smtClean="0">
                <a:cs typeface="Calibri"/>
              </a:rPr>
              <a:t>Feature Scaling</a:t>
            </a:r>
          </a:p>
          <a:p>
            <a:pPr marL="514350" indent="-514350">
              <a:buFont typeface="+mj-lt"/>
              <a:buAutoNum type="romanUcPeriod"/>
            </a:pPr>
            <a:r>
              <a:rPr lang="en-US" sz="2400" b="1" dirty="0" smtClean="0">
                <a:cs typeface="Calibri"/>
              </a:rPr>
              <a:t>Smoteenn</a:t>
            </a:r>
          </a:p>
          <a:p>
            <a:pPr marL="514350" indent="-514350">
              <a:buFont typeface="+mj-lt"/>
              <a:buAutoNum type="romanUcPeriod"/>
            </a:pPr>
            <a:r>
              <a:rPr lang="en-US" sz="2400" b="1" dirty="0" smtClean="0">
                <a:cs typeface="Calibri"/>
              </a:rPr>
              <a:t>Model Building and Evaluation</a:t>
            </a:r>
          </a:p>
          <a:p>
            <a:pPr marL="514350" indent="-514350">
              <a:buFont typeface="+mj-lt"/>
              <a:buAutoNum type="romanUcPeriod"/>
            </a:pPr>
            <a:r>
              <a:rPr lang="en-US" sz="2400" b="1" dirty="0" smtClean="0">
                <a:cs typeface="Calibri"/>
              </a:rPr>
              <a:t>Model Comparison</a:t>
            </a:r>
            <a:endParaRPr lang="en-US" sz="2400" b="1" dirty="0">
              <a:cs typeface="Calibri"/>
            </a:endParaRPr>
          </a:p>
        </p:txBody>
      </p:sp>
      <p:sp>
        <p:nvSpPr>
          <p:cNvPr id="11" name="Rectangle 10">
            <a:extLst>
              <a:ext uri="{FF2B5EF4-FFF2-40B4-BE49-F238E27FC236}">
                <a16:creationId xmlns="" xmlns:a16="http://schemas.microsoft.com/office/drawing/2014/main" id="{59A309A7-1751-4ABE-A3C1-EEC40366AD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189435" y="0"/>
            <a:ext cx="1954565" cy="6858000"/>
          </a:xfrm>
          <a:prstGeom prst="rect">
            <a:avLst/>
          </a:prstGeom>
          <a:solidFill>
            <a:srgbClr val="4E6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Oval 12">
            <a:extLst>
              <a:ext uri="{FF2B5EF4-FFF2-40B4-BE49-F238E27FC236}">
                <a16:creationId xmlns="" xmlns:a16="http://schemas.microsoft.com/office/drawing/2014/main" id="{967D8EB6-EAE1-4F9C-B398-83321E2872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29567" y="2369132"/>
            <a:ext cx="2119736" cy="2119736"/>
          </a:xfrm>
          <a:prstGeom prst="ellipse">
            <a:avLst/>
          </a:prstGeom>
          <a:solidFill>
            <a:srgbClr val="FFFFFF"/>
          </a:solidFill>
          <a:ln w="22225">
            <a:solidFill>
              <a:srgbClr val="00B1F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7" name="Picture 6" descr="A bucket of water with eyes&#10;&#10;Description automatically generated">
            <a:extLst>
              <a:ext uri="{FF2B5EF4-FFF2-40B4-BE49-F238E27FC236}">
                <a16:creationId xmlns="" xmlns:a16="http://schemas.microsoft.com/office/drawing/2014/main" id="{03896F96-4943-450B-7E25-EB84B655D4D9}"/>
              </a:ext>
            </a:extLst>
          </p:cNvPr>
          <p:cNvPicPr>
            <a:picLocks noChangeAspect="1"/>
          </p:cNvPicPr>
          <p:nvPr/>
        </p:nvPicPr>
        <p:blipFill>
          <a:blip r:embed="rId2"/>
          <a:stretch>
            <a:fillRect/>
          </a:stretch>
        </p:blipFill>
        <p:spPr>
          <a:xfrm>
            <a:off x="6525326" y="2620726"/>
            <a:ext cx="1342732" cy="1488512"/>
          </a:xfrm>
          <a:prstGeom prst="rect">
            <a:avLst/>
          </a:prstGeom>
        </p:spPr>
      </p:pic>
      <p:sp>
        <p:nvSpPr>
          <p:cNvPr id="4" name="TextBox 3"/>
          <p:cNvSpPr txBox="1"/>
          <p:nvPr/>
        </p:nvSpPr>
        <p:spPr>
          <a:xfrm rot="5400000">
            <a:off x="5485950" y="3013502"/>
            <a:ext cx="6357702" cy="830997"/>
          </a:xfrm>
          <a:prstGeom prst="rect">
            <a:avLst/>
          </a:prstGeom>
          <a:noFill/>
        </p:spPr>
        <p:txBody>
          <a:bodyPr wrap="none" rtlCol="0">
            <a:spAutoFit/>
          </a:bodyPr>
          <a:lstStyle/>
          <a:p>
            <a:r>
              <a:rPr lang="en-US" sz="4800" b="1" dirty="0" smtClean="0">
                <a:solidFill>
                  <a:schemeClr val="accent1">
                    <a:lumMod val="50000"/>
                  </a:schemeClr>
                </a:solidFill>
                <a:latin typeface="Arial Rounded MT Bold" pitchFamily="34" charset="0"/>
              </a:rPr>
              <a:t>CUSTOMER  CHURN</a:t>
            </a:r>
            <a:endParaRPr lang="en-IN" sz="4800" b="1" dirty="0">
              <a:solidFill>
                <a:schemeClr val="accent1">
                  <a:lumMod val="50000"/>
                </a:schemeClr>
              </a:solidFill>
              <a:latin typeface="Arial Rounded MT Bold" pitchFamily="34" charset="0"/>
            </a:endParaRPr>
          </a:p>
        </p:txBody>
      </p:sp>
      <p:pic>
        <p:nvPicPr>
          <p:cNvPr id="8" name="Picture 7">
            <a:extLst>
              <a:ext uri="{FF2B5EF4-FFF2-40B4-BE49-F238E27FC236}">
                <a16:creationId xmlns:lc="http://schemas.openxmlformats.org/drawingml/2006/lockedCanvas" xmlns:a16="http://schemas.microsoft.com/office/drawing/2014/main" xmlns="" id="{4019A7C7-4F37-4807-89DC-50EF4BBEB55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223191" y="6090756"/>
            <a:ext cx="2026112" cy="535231"/>
          </a:xfrm>
          <a:prstGeom prst="rect">
            <a:avLst/>
          </a:prstGeom>
        </p:spPr>
      </p:pic>
    </p:spTree>
    <p:extLst>
      <p:ext uri="{BB962C8B-B14F-4D97-AF65-F5344CB8AC3E}">
        <p14:creationId xmlns:p14="http://schemas.microsoft.com/office/powerpoint/2010/main" val="89864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091" y="249382"/>
            <a:ext cx="8520545" cy="6276109"/>
          </a:xfrm>
          <a:solidFill>
            <a:schemeClr val="bg2">
              <a:lumMod val="90000"/>
            </a:schemeClr>
          </a:solidFill>
        </p:spPr>
        <p:txBody>
          <a:bodyPr/>
          <a:lstStyle/>
          <a:p>
            <a:pPr marL="0" indent="0">
              <a:buNone/>
            </a:pPr>
            <a:r>
              <a:rPr lang="en-US" dirty="0" smtClean="0"/>
              <a:t>                                        </a:t>
            </a:r>
            <a:r>
              <a:rPr lang="en-US" sz="2400" dirty="0" smtClean="0"/>
              <a:t>Data Displayed</a:t>
            </a:r>
            <a:endParaRPr lang="en-IN"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53" y="651165"/>
            <a:ext cx="8251248" cy="57357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3738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4" y="637309"/>
            <a:ext cx="8783781" cy="6123710"/>
          </a:xfrm>
          <a:solidFill>
            <a:schemeClr val="bg2">
              <a:lumMod val="90000"/>
            </a:schemeClr>
          </a:solidFill>
        </p:spPr>
        <p:txBody>
          <a:bodyPr/>
          <a:lstStyle/>
          <a:p>
            <a:pPr marL="0" indent="0">
              <a:buNone/>
            </a:pPr>
            <a:r>
              <a:rPr lang="en-US" sz="2400" dirty="0"/>
              <a:t>4. Correlation of the features with 'Churn‘</a:t>
            </a:r>
          </a:p>
          <a:p>
            <a:pPr marL="0" indent="0">
              <a:buNone/>
            </a:pPr>
            <a:endParaRPr lang="en-IN" sz="2400"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03" y="1066800"/>
            <a:ext cx="8430924"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a:extLst>
              <a:ext uri="{FF2B5EF4-FFF2-40B4-BE49-F238E27FC236}">
                <a16:creationId xmlns="" xmlns:a16="http://schemas.microsoft.com/office/drawing/2014/main" id="{8257CA6C-8B9A-D328-2776-68F33BA7E43C}"/>
              </a:ext>
            </a:extLst>
          </p:cNvPr>
          <p:cNvSpPr>
            <a:spLocks noGrp="1"/>
          </p:cNvSpPr>
          <p:nvPr>
            <p:ph type="title"/>
          </p:nvPr>
        </p:nvSpPr>
        <p:spPr>
          <a:xfrm>
            <a:off x="585108" y="1"/>
            <a:ext cx="7886700" cy="554182"/>
          </a:xfrm>
        </p:spPr>
        <p:txBody>
          <a:bodyPr>
            <a:normAutofit fontScale="90000"/>
          </a:bodyPr>
          <a:lstStyle/>
          <a:p>
            <a:pPr algn="ctr"/>
            <a:r>
              <a:rPr lang="en-US" sz="4000" b="1" dirty="0" smtClean="0">
                <a:solidFill>
                  <a:schemeClr val="accent1">
                    <a:lumMod val="75000"/>
                  </a:schemeClr>
                </a:solidFill>
                <a:latin typeface="Arial" pitchFamily="34" charset="0"/>
                <a:cs typeface="Arial" pitchFamily="34" charset="0"/>
              </a:rPr>
              <a:t> </a:t>
            </a:r>
            <a:r>
              <a:rPr lang="en-US" sz="4000" b="1" u="sng" dirty="0" smtClean="0">
                <a:solidFill>
                  <a:schemeClr val="accent1">
                    <a:lumMod val="75000"/>
                  </a:schemeClr>
                </a:solidFill>
                <a:latin typeface="Arial" pitchFamily="34" charset="0"/>
                <a:cs typeface="Arial" pitchFamily="34" charset="0"/>
              </a:rPr>
              <a:t>IDENTIFYING BEST FEATURE</a:t>
            </a:r>
            <a:endParaRPr lang="en-US" sz="4000" b="1" u="sng" dirty="0">
              <a:solidFill>
                <a:schemeClr val="accent1">
                  <a:lumMod val="75000"/>
                </a:schemeClr>
              </a:solidFill>
              <a:latin typeface="Arial" pitchFamily="34" charset="0"/>
              <a:cs typeface="Arial" pitchFamily="34" charset="0"/>
            </a:endParaRPr>
          </a:p>
        </p:txBody>
      </p:sp>
      <p:sp>
        <p:nvSpPr>
          <p:cNvPr id="4" name="TextBox 3"/>
          <p:cNvSpPr txBox="1"/>
          <p:nvPr/>
        </p:nvSpPr>
        <p:spPr>
          <a:xfrm>
            <a:off x="180109" y="6096000"/>
            <a:ext cx="8728364" cy="646331"/>
          </a:xfrm>
          <a:prstGeom prst="rect">
            <a:avLst/>
          </a:prstGeom>
          <a:solidFill>
            <a:srgbClr val="0070C0"/>
          </a:solidFill>
          <a:ln>
            <a:solidFill>
              <a:schemeClr val="tx1"/>
            </a:solidFill>
          </a:ln>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This ‘Month-to-Month Contract‘ feature </a:t>
            </a:r>
            <a:r>
              <a:rPr lang="en-US" b="1" dirty="0">
                <a:solidFill>
                  <a:schemeClr val="bg1"/>
                </a:solidFill>
                <a:latin typeface="Times New Roman" panose="02020603050405020304" pitchFamily="18" charset="0"/>
                <a:cs typeface="Times New Roman" panose="02020603050405020304" pitchFamily="18" charset="0"/>
              </a:rPr>
              <a:t>has the </a:t>
            </a:r>
            <a:r>
              <a:rPr lang="en-US" b="1" dirty="0" smtClean="0">
                <a:solidFill>
                  <a:schemeClr val="bg1"/>
                </a:solidFill>
                <a:latin typeface="Times New Roman" panose="02020603050405020304" pitchFamily="18" charset="0"/>
                <a:cs typeface="Times New Roman" panose="02020603050405020304" pitchFamily="18" charset="0"/>
              </a:rPr>
              <a:t>greatest </a:t>
            </a:r>
            <a:r>
              <a:rPr lang="en-US" b="1" dirty="0">
                <a:solidFill>
                  <a:schemeClr val="bg1"/>
                </a:solidFill>
                <a:latin typeface="Times New Roman" panose="02020603050405020304" pitchFamily="18" charset="0"/>
                <a:cs typeface="Times New Roman" panose="02020603050405020304" pitchFamily="18" charset="0"/>
              </a:rPr>
              <a:t>influence among all features</a:t>
            </a:r>
            <a:endParaRPr lang="en-IN" b="1" dirty="0">
              <a:solidFill>
                <a:schemeClr val="bg1"/>
              </a:solidFill>
              <a:latin typeface="Times New Roman" panose="02020603050405020304" pitchFamily="18" charset="0"/>
              <a:cs typeface="Times New Roman" panose="02020603050405020304" pitchFamily="18" charset="0"/>
            </a:endParaRPr>
          </a:p>
          <a:p>
            <a:endParaRPr lang="en-IN" b="1" dirty="0">
              <a:solidFill>
                <a:schemeClr val="bg1"/>
              </a:solidFill>
            </a:endParaRPr>
          </a:p>
        </p:txBody>
      </p:sp>
    </p:spTree>
    <p:extLst>
      <p:ext uri="{BB962C8B-B14F-4D97-AF65-F5344CB8AC3E}">
        <p14:creationId xmlns:p14="http://schemas.microsoft.com/office/powerpoint/2010/main" val="147949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14" y="678873"/>
            <a:ext cx="8737600" cy="5925126"/>
          </a:xfrm>
          <a:solidFill>
            <a:schemeClr val="bg2">
              <a:lumMod val="90000"/>
            </a:schemeClr>
          </a:solidFill>
        </p:spPr>
        <p:txBody>
          <a:bodyPr>
            <a:normAutofit/>
          </a:bodyPr>
          <a:lstStyle/>
          <a:p>
            <a:pPr marL="0" indent="0">
              <a:buNone/>
            </a:pPr>
            <a:r>
              <a:rPr lang="en-US" sz="2200" dirty="0"/>
              <a:t>5</a:t>
            </a:r>
            <a:r>
              <a:rPr lang="en-US" sz="2200" dirty="0" smtClean="0"/>
              <a:t>. </a:t>
            </a:r>
            <a:r>
              <a:rPr lang="en-US" sz="2200" dirty="0"/>
              <a:t> using </a:t>
            </a:r>
            <a:r>
              <a:rPr lang="en-US" sz="2200" dirty="0" smtClean="0"/>
              <a:t>HEATMAP, Correlation </a:t>
            </a:r>
            <a:r>
              <a:rPr lang="en-US" sz="2200" dirty="0"/>
              <a:t>of the features with </a:t>
            </a:r>
            <a:r>
              <a:rPr lang="en-US" sz="2200" dirty="0" smtClean="0"/>
              <a:t>'Churn‘ .</a:t>
            </a: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b="1" dirty="0" smtClean="0"/>
          </a:p>
          <a:p>
            <a:pPr marL="0" indent="0">
              <a:buNone/>
            </a:pPr>
            <a:endParaRPr lang="en-IN" sz="2200"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54" y="1025236"/>
            <a:ext cx="8271163" cy="39346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3964" y="5084619"/>
            <a:ext cx="8728363" cy="1477328"/>
          </a:xfrm>
          <a:prstGeom prst="rect">
            <a:avLst/>
          </a:prstGeom>
          <a:solidFill>
            <a:srgbClr val="0070C0"/>
          </a:solidFill>
          <a:ln>
            <a:solidFill>
              <a:schemeClr val="tx1"/>
            </a:solidFill>
          </a:ln>
        </p:spPr>
        <p:txBody>
          <a:bodyPr wrap="square" rtlCol="0">
            <a:spAutoFit/>
          </a:bodyPr>
          <a:lstStyle/>
          <a:p>
            <a:r>
              <a:rPr lang="en-US" b="1" dirty="0">
                <a:solidFill>
                  <a:schemeClr val="bg1"/>
                </a:solidFill>
              </a:rPr>
              <a:t>OBSERVATION -</a:t>
            </a:r>
          </a:p>
          <a:p>
            <a:pPr marL="285750" indent="-285750">
              <a:buFont typeface="Arial" pitchFamily="34" charset="0"/>
              <a:buChar char="•"/>
            </a:pPr>
            <a:r>
              <a:rPr lang="en-US" b="1" dirty="0">
                <a:solidFill>
                  <a:schemeClr val="bg1"/>
                </a:solidFill>
              </a:rPr>
              <a:t>HIGH Churn seen in case of Month to month contracts.</a:t>
            </a:r>
          </a:p>
          <a:p>
            <a:pPr marL="285750" indent="-285750">
              <a:buFont typeface="Arial" pitchFamily="34" charset="0"/>
              <a:buChar char="•"/>
            </a:pPr>
            <a:r>
              <a:rPr lang="en-US" b="1" dirty="0">
                <a:solidFill>
                  <a:schemeClr val="bg1"/>
                </a:solidFill>
              </a:rPr>
              <a:t>LOW Churn is seen in case of Long term contracts</a:t>
            </a:r>
          </a:p>
          <a:p>
            <a:pPr marL="285750" indent="-285750">
              <a:buFont typeface="Arial" pitchFamily="34" charset="0"/>
              <a:buChar char="•"/>
            </a:pPr>
            <a:r>
              <a:rPr lang="en-US" b="1" dirty="0">
                <a:solidFill>
                  <a:schemeClr val="bg1"/>
                </a:solidFill>
              </a:rPr>
              <a:t>Factors like Gender, Availability of PhoneService and Number of multiple lines have almost NO impact on Churn</a:t>
            </a:r>
            <a:r>
              <a:rPr lang="en-US" b="1" dirty="0" smtClean="0">
                <a:solidFill>
                  <a:schemeClr val="bg1"/>
                </a:solidFill>
              </a:rPr>
              <a:t>.</a:t>
            </a:r>
            <a:endParaRPr lang="en-US" b="1" dirty="0">
              <a:solidFill>
                <a:schemeClr val="bg1"/>
              </a:solidFill>
            </a:endParaRPr>
          </a:p>
        </p:txBody>
      </p:sp>
      <p:sp>
        <p:nvSpPr>
          <p:cNvPr id="5" name="Title 1">
            <a:extLst>
              <a:ext uri="{FF2B5EF4-FFF2-40B4-BE49-F238E27FC236}">
                <a16:creationId xmlns="" xmlns:a16="http://schemas.microsoft.com/office/drawing/2014/main" id="{8257CA6C-8B9A-D328-2776-68F33BA7E43C}"/>
              </a:ext>
            </a:extLst>
          </p:cNvPr>
          <p:cNvSpPr>
            <a:spLocks noGrp="1"/>
          </p:cNvSpPr>
          <p:nvPr>
            <p:ph type="title"/>
          </p:nvPr>
        </p:nvSpPr>
        <p:spPr>
          <a:xfrm>
            <a:off x="663285" y="83127"/>
            <a:ext cx="7886700" cy="554182"/>
          </a:xfrm>
        </p:spPr>
        <p:txBody>
          <a:bodyPr>
            <a:normAutofit fontScale="90000"/>
          </a:bodyPr>
          <a:lstStyle/>
          <a:p>
            <a:pPr algn="ctr"/>
            <a:r>
              <a:rPr lang="en-US" sz="4000" b="1" dirty="0" smtClean="0">
                <a:solidFill>
                  <a:schemeClr val="accent1">
                    <a:lumMod val="75000"/>
                  </a:schemeClr>
                </a:solidFill>
                <a:latin typeface="Arial" pitchFamily="34" charset="0"/>
                <a:cs typeface="Arial" pitchFamily="34" charset="0"/>
              </a:rPr>
              <a:t> </a:t>
            </a:r>
            <a:r>
              <a:rPr lang="en-US" sz="4000" b="1" u="sng" dirty="0" smtClean="0">
                <a:solidFill>
                  <a:schemeClr val="accent1">
                    <a:lumMod val="75000"/>
                  </a:schemeClr>
                </a:solidFill>
                <a:latin typeface="Arial" pitchFamily="34" charset="0"/>
                <a:cs typeface="Arial" pitchFamily="34" charset="0"/>
              </a:rPr>
              <a:t>MULTIVARIATE ANALYSIS</a:t>
            </a:r>
            <a:endParaRPr lang="en-US" sz="4000" b="1" u="sng"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404098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86" y="812800"/>
            <a:ext cx="8766628" cy="5834743"/>
          </a:xfrm>
          <a:solidFill>
            <a:schemeClr val="bg2">
              <a:lumMod val="90000"/>
            </a:schemeClr>
          </a:solidFill>
        </p:spPr>
        <p:txBody>
          <a:bodyPr>
            <a:normAutofit/>
          </a:bodyPr>
          <a:lstStyle/>
          <a:p>
            <a:pPr marL="0" lvl="0" indent="0" algn="just">
              <a:buNone/>
            </a:pPr>
            <a:r>
              <a:rPr lang="en-US" altLang="en-US" sz="2200" dirty="0" smtClean="0">
                <a:solidFill>
                  <a:srgbClr val="000000"/>
                </a:solidFill>
                <a:ea typeface="Times New Roman" panose="02020603050405020304" pitchFamily="18" charset="0"/>
                <a:cs typeface="Times New Roman" panose="02020603050405020304" pitchFamily="18" charset="0"/>
              </a:rPr>
              <a:t>                       This </a:t>
            </a:r>
            <a:r>
              <a:rPr lang="en-US" altLang="en-US" sz="2200" dirty="0">
                <a:solidFill>
                  <a:srgbClr val="000000"/>
                </a:solidFill>
                <a:ea typeface="Times New Roman" panose="02020603050405020304" pitchFamily="18" charset="0"/>
                <a:cs typeface="Times New Roman" panose="02020603050405020304" pitchFamily="18" charset="0"/>
              </a:rPr>
              <a:t>code randomly splits the dataset </a:t>
            </a:r>
            <a:r>
              <a:rPr lang="en-US" altLang="en-US" sz="2200" dirty="0" smtClean="0">
                <a:solidFill>
                  <a:srgbClr val="000000"/>
                </a:solidFill>
                <a:ea typeface="Times New Roman" panose="02020603050405020304" pitchFamily="18" charset="0"/>
                <a:cs typeface="Courier New" panose="02070309020205020404" pitchFamily="49" charset="0"/>
              </a:rPr>
              <a:t>X</a:t>
            </a:r>
            <a:r>
              <a:rPr lang="en-US" altLang="en-US" sz="2200" dirty="0" smtClean="0">
                <a:solidFill>
                  <a:srgbClr val="000000"/>
                </a:solidFill>
                <a:ea typeface="Times New Roman" panose="02020603050405020304" pitchFamily="18" charset="0"/>
                <a:cs typeface="Times New Roman" panose="02020603050405020304" pitchFamily="18" charset="0"/>
              </a:rPr>
              <a:t> </a:t>
            </a:r>
            <a:r>
              <a:rPr lang="en-US" altLang="en-US" sz="2200" dirty="0">
                <a:solidFill>
                  <a:srgbClr val="000000"/>
                </a:solidFill>
                <a:ea typeface="Times New Roman" panose="02020603050405020304" pitchFamily="18" charset="0"/>
                <a:cs typeface="Times New Roman" panose="02020603050405020304" pitchFamily="18" charset="0"/>
              </a:rPr>
              <a:t>(features) and </a:t>
            </a:r>
            <a:r>
              <a:rPr lang="en-US" altLang="en-US" sz="2200" dirty="0">
                <a:solidFill>
                  <a:srgbClr val="000000"/>
                </a:solidFill>
                <a:ea typeface="Times New Roman" panose="02020603050405020304" pitchFamily="18" charset="0"/>
                <a:cs typeface="Courier New" panose="02070309020205020404" pitchFamily="49" charset="0"/>
              </a:rPr>
              <a:t>y</a:t>
            </a:r>
            <a:r>
              <a:rPr lang="en-US" altLang="en-US" sz="2200" dirty="0">
                <a:solidFill>
                  <a:srgbClr val="000000"/>
                </a:solidFill>
                <a:ea typeface="Times New Roman" panose="02020603050405020304" pitchFamily="18" charset="0"/>
                <a:cs typeface="Times New Roman" panose="02020603050405020304" pitchFamily="18" charset="0"/>
              </a:rPr>
              <a:t> (labels) into two separate sets: the training set </a:t>
            </a:r>
            <a:r>
              <a:rPr lang="en-US" altLang="en-US" sz="2200" dirty="0" smtClean="0">
                <a:solidFill>
                  <a:srgbClr val="000000"/>
                </a:solidFill>
                <a:ea typeface="Times New Roman" panose="02020603050405020304" pitchFamily="18" charset="0"/>
                <a:cs typeface="Times New Roman" panose="02020603050405020304" pitchFamily="18" charset="0"/>
              </a:rPr>
              <a:t>(</a:t>
            </a:r>
            <a:r>
              <a:rPr lang="en-US" altLang="en-US" sz="2200" dirty="0" smtClean="0">
                <a:solidFill>
                  <a:srgbClr val="000000"/>
                </a:solidFill>
                <a:ea typeface="Times New Roman" panose="02020603050405020304" pitchFamily="18" charset="0"/>
                <a:cs typeface="Courier New" panose="02070309020205020404" pitchFamily="49" charset="0"/>
              </a:rPr>
              <a:t>X_train</a:t>
            </a:r>
            <a:r>
              <a:rPr lang="en-US" altLang="en-US" sz="2200" dirty="0" smtClean="0">
                <a:solidFill>
                  <a:srgbClr val="000000"/>
                </a:solidFill>
                <a:ea typeface="Times New Roman" panose="02020603050405020304" pitchFamily="18" charset="0"/>
                <a:cs typeface="Times New Roman" panose="02020603050405020304" pitchFamily="18" charset="0"/>
              </a:rPr>
              <a:t> </a:t>
            </a:r>
            <a:r>
              <a:rPr lang="en-US" altLang="en-US" sz="2200" dirty="0">
                <a:solidFill>
                  <a:srgbClr val="000000"/>
                </a:solidFill>
                <a:ea typeface="Times New Roman" panose="02020603050405020304" pitchFamily="18" charset="0"/>
                <a:cs typeface="Times New Roman" panose="02020603050405020304" pitchFamily="18" charset="0"/>
              </a:rPr>
              <a:t>and </a:t>
            </a:r>
            <a:r>
              <a:rPr lang="en-US" altLang="en-US" sz="2200" dirty="0">
                <a:solidFill>
                  <a:srgbClr val="000000"/>
                </a:solidFill>
                <a:ea typeface="Times New Roman" panose="02020603050405020304" pitchFamily="18" charset="0"/>
                <a:cs typeface="Courier New" panose="02070309020205020404" pitchFamily="49" charset="0"/>
              </a:rPr>
              <a:t>y_train</a:t>
            </a:r>
            <a:r>
              <a:rPr lang="en-US" altLang="en-US" sz="2200" dirty="0">
                <a:solidFill>
                  <a:srgbClr val="000000"/>
                </a:solidFill>
                <a:ea typeface="Times New Roman" panose="02020603050405020304" pitchFamily="18" charset="0"/>
                <a:cs typeface="Times New Roman" panose="02020603050405020304" pitchFamily="18" charset="0"/>
              </a:rPr>
              <a:t>) and the testing set </a:t>
            </a:r>
            <a:r>
              <a:rPr lang="en-US" altLang="en-US" sz="2200" dirty="0" smtClean="0">
                <a:solidFill>
                  <a:srgbClr val="000000"/>
                </a:solidFill>
                <a:ea typeface="Times New Roman" panose="02020603050405020304" pitchFamily="18" charset="0"/>
                <a:cs typeface="Times New Roman" panose="02020603050405020304" pitchFamily="18" charset="0"/>
              </a:rPr>
              <a:t>(</a:t>
            </a:r>
            <a:r>
              <a:rPr lang="en-US" altLang="en-US" sz="2200" dirty="0" smtClean="0">
                <a:solidFill>
                  <a:srgbClr val="000000"/>
                </a:solidFill>
                <a:ea typeface="Times New Roman" panose="02020603050405020304" pitchFamily="18" charset="0"/>
                <a:cs typeface="Courier New" panose="02070309020205020404" pitchFamily="49" charset="0"/>
              </a:rPr>
              <a:t>X_test</a:t>
            </a:r>
            <a:r>
              <a:rPr lang="en-US" altLang="en-US" sz="2200" dirty="0" smtClean="0">
                <a:solidFill>
                  <a:srgbClr val="000000"/>
                </a:solidFill>
                <a:ea typeface="Times New Roman" panose="02020603050405020304" pitchFamily="18" charset="0"/>
                <a:cs typeface="Times New Roman" panose="02020603050405020304" pitchFamily="18" charset="0"/>
              </a:rPr>
              <a:t> </a:t>
            </a:r>
            <a:r>
              <a:rPr lang="en-US" altLang="en-US" sz="2200" dirty="0">
                <a:solidFill>
                  <a:srgbClr val="000000"/>
                </a:solidFill>
                <a:ea typeface="Times New Roman" panose="02020603050405020304" pitchFamily="18" charset="0"/>
                <a:cs typeface="Times New Roman" panose="02020603050405020304" pitchFamily="18" charset="0"/>
              </a:rPr>
              <a:t>and </a:t>
            </a:r>
            <a:r>
              <a:rPr lang="en-US" altLang="en-US" sz="2200" dirty="0">
                <a:solidFill>
                  <a:srgbClr val="000000"/>
                </a:solidFill>
                <a:ea typeface="Times New Roman" panose="02020603050405020304" pitchFamily="18" charset="0"/>
                <a:cs typeface="Courier New" panose="02070309020205020404" pitchFamily="49" charset="0"/>
              </a:rPr>
              <a:t>y_test</a:t>
            </a:r>
            <a:r>
              <a:rPr lang="en-US" altLang="en-US" sz="2200" dirty="0">
                <a:solidFill>
                  <a:srgbClr val="000000"/>
                </a:solidFill>
                <a:ea typeface="Times New Roman" panose="02020603050405020304" pitchFamily="18" charset="0"/>
                <a:cs typeface="Times New Roman" panose="02020603050405020304" pitchFamily="18" charset="0"/>
              </a:rPr>
              <a:t>). The split is done with a test size of </a:t>
            </a:r>
            <a:r>
              <a:rPr lang="en-US" altLang="en-US" sz="2200" dirty="0" smtClean="0">
                <a:solidFill>
                  <a:srgbClr val="000000"/>
                </a:solidFill>
                <a:ea typeface="Times New Roman" panose="02020603050405020304" pitchFamily="18" charset="0"/>
                <a:cs typeface="Times New Roman" panose="02020603050405020304" pitchFamily="18" charset="0"/>
              </a:rPr>
              <a:t>0.2, </a:t>
            </a:r>
            <a:r>
              <a:rPr lang="en-US" altLang="en-US" sz="2200" dirty="0">
                <a:solidFill>
                  <a:srgbClr val="000000"/>
                </a:solidFill>
                <a:ea typeface="Times New Roman" panose="02020603050405020304" pitchFamily="18" charset="0"/>
                <a:cs typeface="Times New Roman" panose="02020603050405020304" pitchFamily="18" charset="0"/>
              </a:rPr>
              <a:t>meaning that </a:t>
            </a:r>
            <a:r>
              <a:rPr lang="en-US" altLang="en-US" sz="2200" dirty="0" smtClean="0">
                <a:solidFill>
                  <a:srgbClr val="000000"/>
                </a:solidFill>
                <a:ea typeface="Times New Roman" panose="02020603050405020304" pitchFamily="18" charset="0"/>
                <a:cs typeface="Times New Roman" panose="02020603050405020304" pitchFamily="18" charset="0"/>
              </a:rPr>
              <a:t>20</a:t>
            </a:r>
            <a:r>
              <a:rPr lang="en-US" altLang="en-US" sz="2200" dirty="0">
                <a:solidFill>
                  <a:srgbClr val="000000"/>
                </a:solidFill>
                <a:ea typeface="Times New Roman" panose="02020603050405020304" pitchFamily="18" charset="0"/>
                <a:cs typeface="Times New Roman" panose="02020603050405020304" pitchFamily="18" charset="0"/>
              </a:rPr>
              <a:t>% of the data will be allocated for testing, while the remaining </a:t>
            </a:r>
            <a:r>
              <a:rPr lang="en-US" altLang="en-US" sz="2200" dirty="0" smtClean="0">
                <a:solidFill>
                  <a:srgbClr val="000000"/>
                </a:solidFill>
                <a:ea typeface="Times New Roman" panose="02020603050405020304" pitchFamily="18" charset="0"/>
                <a:cs typeface="Times New Roman" panose="02020603050405020304" pitchFamily="18" charset="0"/>
              </a:rPr>
              <a:t>80% </a:t>
            </a:r>
            <a:r>
              <a:rPr lang="en-US" altLang="en-US" sz="2200" dirty="0">
                <a:solidFill>
                  <a:srgbClr val="000000"/>
                </a:solidFill>
                <a:ea typeface="Times New Roman" panose="02020603050405020304" pitchFamily="18" charset="0"/>
                <a:cs typeface="Times New Roman" panose="02020603050405020304" pitchFamily="18" charset="0"/>
              </a:rPr>
              <a:t>will be used for training. The </a:t>
            </a:r>
            <a:r>
              <a:rPr lang="en-US" altLang="en-US" sz="2200" dirty="0">
                <a:solidFill>
                  <a:srgbClr val="000000"/>
                </a:solidFill>
                <a:ea typeface="Times New Roman" panose="02020603050405020304" pitchFamily="18" charset="0"/>
                <a:cs typeface="Courier New" panose="02070309020205020404" pitchFamily="49" charset="0"/>
              </a:rPr>
              <a:t>random_state</a:t>
            </a:r>
            <a:r>
              <a:rPr lang="en-US" altLang="en-US" sz="2200" dirty="0">
                <a:solidFill>
                  <a:srgbClr val="000000"/>
                </a:solidFill>
                <a:ea typeface="Times New Roman" panose="02020603050405020304" pitchFamily="18" charset="0"/>
                <a:cs typeface="Times New Roman" panose="02020603050405020304" pitchFamily="18" charset="0"/>
              </a:rPr>
              <a:t> parameter is </a:t>
            </a:r>
            <a:r>
              <a:rPr lang="en-US" altLang="en-US" sz="2200" dirty="0" smtClean="0">
                <a:solidFill>
                  <a:srgbClr val="000000"/>
                </a:solidFill>
                <a:ea typeface="Times New Roman" panose="02020603050405020304" pitchFamily="18" charset="0"/>
                <a:cs typeface="Times New Roman" panose="02020603050405020304" pitchFamily="18" charset="0"/>
              </a:rPr>
              <a:t>set to </a:t>
            </a:r>
            <a:r>
              <a:rPr lang="en-US" altLang="en-US" sz="2200" dirty="0">
                <a:solidFill>
                  <a:srgbClr val="000000"/>
                </a:solidFill>
                <a:ea typeface="Times New Roman" panose="02020603050405020304" pitchFamily="18" charset="0"/>
                <a:cs typeface="Times New Roman" panose="02020603050405020304" pitchFamily="18" charset="0"/>
              </a:rPr>
              <a:t>ensure reproducibility of the split</a:t>
            </a:r>
            <a:r>
              <a:rPr lang="en-US" altLang="en-US" sz="2200" dirty="0" smtClean="0">
                <a:solidFill>
                  <a:srgbClr val="000000"/>
                </a:solidFill>
                <a:ea typeface="Times New Roman" panose="02020603050405020304" pitchFamily="18" charset="0"/>
                <a:cs typeface="Times New Roman" panose="02020603050405020304" pitchFamily="18" charset="0"/>
              </a:rPr>
              <a:t>.</a:t>
            </a:r>
            <a:endParaRPr lang="en-US" sz="2200" dirty="0" smtClean="0"/>
          </a:p>
          <a:p>
            <a:pPr marL="0" indent="0">
              <a:buNone/>
            </a:pPr>
            <a:r>
              <a:rPr lang="en-US" sz="2200" dirty="0" smtClean="0"/>
              <a:t>1</a:t>
            </a:r>
            <a:r>
              <a:rPr lang="en-US" sz="2200" dirty="0"/>
              <a:t>. Splitting the </a:t>
            </a:r>
            <a:r>
              <a:rPr lang="en-US" sz="2200" dirty="0" smtClean="0"/>
              <a:t>telco_copy </a:t>
            </a:r>
            <a:r>
              <a:rPr lang="en-US" sz="2200" dirty="0"/>
              <a:t>into X and y and then doing Train-Test </a:t>
            </a:r>
            <a:r>
              <a:rPr lang="en-US" sz="2200" dirty="0" smtClean="0"/>
              <a:t>Split.</a:t>
            </a:r>
            <a:endParaRPr lang="en-IN" sz="2200" dirty="0"/>
          </a:p>
        </p:txBody>
      </p:sp>
      <p:sp>
        <p:nvSpPr>
          <p:cNvPr id="4" name="Title 1">
            <a:extLst>
              <a:ext uri="{FF2B5EF4-FFF2-40B4-BE49-F238E27FC236}">
                <a16:creationId xmlns="" xmlns:a16="http://schemas.microsoft.com/office/drawing/2014/main" id="{8257CA6C-8B9A-D328-2776-68F33BA7E43C}"/>
              </a:ext>
            </a:extLst>
          </p:cNvPr>
          <p:cNvSpPr>
            <a:spLocks noGrp="1"/>
          </p:cNvSpPr>
          <p:nvPr>
            <p:ph type="title"/>
          </p:nvPr>
        </p:nvSpPr>
        <p:spPr>
          <a:xfrm>
            <a:off x="614135" y="118383"/>
            <a:ext cx="7886700" cy="723445"/>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VIII. </a:t>
            </a:r>
            <a:r>
              <a:rPr lang="en-US" sz="4000" b="1" u="sng" dirty="0" smtClean="0">
                <a:solidFill>
                  <a:schemeClr val="accent1">
                    <a:lumMod val="75000"/>
                  </a:schemeClr>
                </a:solidFill>
                <a:latin typeface="Arial" pitchFamily="34" charset="0"/>
                <a:cs typeface="Arial" pitchFamily="34" charset="0"/>
              </a:rPr>
              <a:t>TRAIN</a:t>
            </a:r>
            <a:r>
              <a:rPr lang="en-US" sz="4000" b="1" dirty="0" smtClean="0">
                <a:solidFill>
                  <a:schemeClr val="accent1">
                    <a:lumMod val="75000"/>
                  </a:schemeClr>
                </a:solidFill>
                <a:latin typeface="Arial" pitchFamily="34" charset="0"/>
                <a:cs typeface="Arial" pitchFamily="34" charset="0"/>
              </a:rPr>
              <a:t> – </a:t>
            </a:r>
            <a:r>
              <a:rPr lang="en-US" sz="4000" b="1" u="sng" dirty="0" smtClean="0">
                <a:solidFill>
                  <a:schemeClr val="accent1">
                    <a:lumMod val="75000"/>
                  </a:schemeClr>
                </a:solidFill>
                <a:latin typeface="Arial" pitchFamily="34" charset="0"/>
                <a:cs typeface="Arial" pitchFamily="34" charset="0"/>
              </a:rPr>
              <a:t>TEST SPLIT</a:t>
            </a:r>
            <a:endParaRPr lang="en-US" sz="4000" b="1" u="sng" dirty="0">
              <a:solidFill>
                <a:schemeClr val="accent1">
                  <a:lumMod val="75000"/>
                </a:schemeClr>
              </a:solidFill>
              <a:latin typeface="Arial" pitchFamily="34" charset="0"/>
              <a:cs typeface="Arial" pitchFamily="34"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987" y="3102407"/>
            <a:ext cx="5335358" cy="652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886" y="3851564"/>
            <a:ext cx="7460278" cy="26739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08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743" y="885370"/>
            <a:ext cx="8665028" cy="5718629"/>
          </a:xfrm>
          <a:solidFill>
            <a:schemeClr val="bg2">
              <a:lumMod val="90000"/>
            </a:schemeClr>
          </a:solidFill>
        </p:spPr>
        <p:txBody>
          <a:bodyPr>
            <a:normAutofit/>
          </a:bodyPr>
          <a:lstStyle/>
          <a:p>
            <a:pPr marL="0" indent="0">
              <a:buNone/>
            </a:pPr>
            <a:r>
              <a:rPr lang="en-IN" sz="2200" dirty="0" smtClean="0"/>
              <a:t>              Scaling </a:t>
            </a:r>
            <a:r>
              <a:rPr lang="en-IN" sz="2200" dirty="0"/>
              <a:t>is performed to ensure that all numerical features in a dataset are on a similar scale, avoiding biases, enabling fair comparisons, and facilitating the </a:t>
            </a:r>
            <a:r>
              <a:rPr lang="en-IN" sz="2200" dirty="0" smtClean="0"/>
              <a:t>convergence.  </a:t>
            </a:r>
            <a:r>
              <a:rPr lang="en-US" sz="2200" dirty="0" smtClean="0"/>
              <a:t>It is </a:t>
            </a:r>
            <a:r>
              <a:rPr lang="en-US" sz="2200" dirty="0"/>
              <a:t>a technique used in machine learning to standardize or normalize the range of independent variables or features of the dataset. </a:t>
            </a:r>
            <a:endParaRPr lang="en-US" sz="2200" dirty="0" smtClean="0"/>
          </a:p>
          <a:p>
            <a:pPr marL="0" indent="0">
              <a:buNone/>
            </a:pPr>
            <a:r>
              <a:rPr lang="en-US" sz="2200" b="1" dirty="0" smtClean="0"/>
              <a:t>Methods </a:t>
            </a:r>
            <a:r>
              <a:rPr lang="en-US" sz="2200" b="1" dirty="0"/>
              <a:t>of feature </a:t>
            </a:r>
            <a:r>
              <a:rPr lang="en-US" sz="2200" b="1" dirty="0" smtClean="0"/>
              <a:t>scaling</a:t>
            </a:r>
          </a:p>
          <a:p>
            <a:pPr marL="457200" indent="-457200">
              <a:buFont typeface="+mj-lt"/>
              <a:buAutoNum type="arabicPeriod"/>
            </a:pPr>
            <a:r>
              <a:rPr lang="en-IN" sz="2200" b="1" dirty="0" smtClean="0"/>
              <a:t>Standardization (Z-score Normalization):</a:t>
            </a:r>
            <a:r>
              <a:rPr lang="en-US" sz="2200" dirty="0" smtClean="0"/>
              <a:t>This code is an implementation of the standardization (Z-score normalization) method for feature scaling. Standardization scales the features so that they have a mean of 0 and a standard deviation of 1. </a:t>
            </a:r>
            <a:endParaRPr lang="en-US" sz="2200" b="1" dirty="0" smtClean="0"/>
          </a:p>
          <a:p>
            <a:pPr marL="0" indent="0">
              <a:buNone/>
            </a:pPr>
            <a:endParaRPr lang="en-IN" sz="2200" dirty="0"/>
          </a:p>
        </p:txBody>
      </p:sp>
      <p:sp>
        <p:nvSpPr>
          <p:cNvPr id="4" name="Title 1">
            <a:extLst>
              <a:ext uri="{FF2B5EF4-FFF2-40B4-BE49-F238E27FC236}">
                <a16:creationId xmlns="" xmlns:a16="http://schemas.microsoft.com/office/drawing/2014/main" id="{8257CA6C-8B9A-D328-2776-68F33BA7E43C}"/>
              </a:ext>
            </a:extLst>
          </p:cNvPr>
          <p:cNvSpPr>
            <a:spLocks noGrp="1"/>
          </p:cNvSpPr>
          <p:nvPr>
            <p:ph type="title"/>
          </p:nvPr>
        </p:nvSpPr>
        <p:spPr>
          <a:xfrm>
            <a:off x="614135" y="147413"/>
            <a:ext cx="7886700" cy="679902"/>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IX. </a:t>
            </a:r>
            <a:r>
              <a:rPr lang="en-US" sz="4000" b="1" u="sng" dirty="0" smtClean="0">
                <a:solidFill>
                  <a:schemeClr val="accent1">
                    <a:lumMod val="75000"/>
                  </a:schemeClr>
                </a:solidFill>
                <a:latin typeface="Arial" pitchFamily="34" charset="0"/>
                <a:cs typeface="Arial" pitchFamily="34" charset="0"/>
              </a:rPr>
              <a:t>FEATURE SCALING</a:t>
            </a:r>
            <a:endParaRPr lang="en-US" sz="4000" b="1" u="sng" dirty="0">
              <a:solidFill>
                <a:schemeClr val="accent1">
                  <a:lumMod val="75000"/>
                </a:schemeClr>
              </a:solidFill>
              <a:latin typeface="Arial" pitchFamily="34" charset="0"/>
              <a:cs typeface="Arial" pitchFamily="34" charset="0"/>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956" y="4336473"/>
            <a:ext cx="3578361" cy="10113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532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013" y="176933"/>
            <a:ext cx="8769062" cy="6466755"/>
          </a:xfrm>
          <a:solidFill>
            <a:schemeClr val="bg2">
              <a:lumMod val="90000"/>
            </a:schemeClr>
          </a:solidFill>
        </p:spPr>
        <p:txBody>
          <a:bodyPr/>
          <a:lstStyle/>
          <a:p>
            <a:pPr marL="0" indent="0">
              <a:buNone/>
            </a:pPr>
            <a:r>
              <a:rPr lang="en-US" sz="2200" b="1" dirty="0"/>
              <a:t>1. Standard Scaling Analysis</a:t>
            </a:r>
          </a:p>
          <a:p>
            <a:r>
              <a:rPr lang="en-US" sz="2200" dirty="0" smtClean="0"/>
              <a:t>Scaling </a:t>
            </a:r>
            <a:r>
              <a:rPr lang="en-US" sz="2200" dirty="0"/>
              <a:t>the numerical </a:t>
            </a:r>
            <a:r>
              <a:rPr lang="en-US" sz="2200" dirty="0" smtClean="0"/>
              <a:t>features</a:t>
            </a:r>
          </a:p>
          <a:p>
            <a:pPr marL="0" indent="0">
              <a:buNone/>
            </a:pPr>
            <a:endParaRPr lang="en-US" sz="2200" dirty="0" smtClean="0"/>
          </a:p>
          <a:p>
            <a:r>
              <a:rPr lang="en-US" sz="2200" dirty="0"/>
              <a:t>Extracting numerical features for </a:t>
            </a:r>
            <a:r>
              <a:rPr lang="en-US" sz="2200" dirty="0" smtClean="0"/>
              <a:t>scaling</a:t>
            </a:r>
          </a:p>
          <a:p>
            <a:endParaRPr lang="en-US" sz="2200" dirty="0"/>
          </a:p>
          <a:p>
            <a:endParaRPr lang="en-US" sz="2200" dirty="0" smtClean="0"/>
          </a:p>
          <a:p>
            <a:pPr marL="0" indent="0">
              <a:buNone/>
            </a:pPr>
            <a:r>
              <a:rPr lang="en-US" sz="2400" b="1" dirty="0"/>
              <a:t>2. </a:t>
            </a:r>
            <a:r>
              <a:rPr lang="en-US" sz="2200" b="1" dirty="0"/>
              <a:t>Fitting and transforming the training data, saving the scaling parameters for future use in test </a:t>
            </a:r>
            <a:r>
              <a:rPr lang="en-US" sz="2200" b="1" dirty="0" smtClean="0"/>
              <a:t>data.</a:t>
            </a:r>
          </a:p>
          <a:p>
            <a:pPr marL="0" indent="0">
              <a:buNone/>
            </a:pPr>
            <a:endParaRPr lang="en-US" sz="2200" dirty="0" smtClean="0"/>
          </a:p>
          <a:p>
            <a:pPr marL="0" indent="0">
              <a:buNone/>
            </a:pPr>
            <a:endParaRPr lang="en-US" sz="2200" dirty="0" smtClean="0"/>
          </a:p>
          <a:p>
            <a:r>
              <a:rPr lang="en-US" sz="2400" dirty="0"/>
              <a:t> </a:t>
            </a:r>
            <a:r>
              <a:rPr lang="en-US" sz="2200" dirty="0"/>
              <a:t>Display the scaled training and test sets</a:t>
            </a:r>
          </a:p>
          <a:p>
            <a:pPr marL="0" indent="0">
              <a:buNone/>
            </a:pPr>
            <a:endParaRPr lang="en-IN"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019" y="1898073"/>
            <a:ext cx="6594324" cy="5646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4786313"/>
            <a:ext cx="4197927" cy="17391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786314"/>
            <a:ext cx="4308765" cy="17391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6353" y="536431"/>
            <a:ext cx="4824412" cy="8213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3564" y="3417307"/>
            <a:ext cx="7630616" cy="946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31267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33" y="362815"/>
            <a:ext cx="4645603" cy="33117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745" y="2478076"/>
            <a:ext cx="3742893" cy="43799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5015344" y="0"/>
            <a:ext cx="0" cy="6858000"/>
          </a:xfrm>
          <a:prstGeom prst="line">
            <a:avLst/>
          </a:prstGeom>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194735" y="3834700"/>
            <a:ext cx="4640501" cy="400110"/>
          </a:xfrm>
          <a:prstGeom prst="rect">
            <a:avLst/>
          </a:prstGeom>
          <a:noFill/>
        </p:spPr>
        <p:txBody>
          <a:bodyPr wrap="none" rtlCol="0">
            <a:spAutoFit/>
          </a:bodyPr>
          <a:lstStyle/>
          <a:p>
            <a:pPr marL="457200" indent="-457200">
              <a:buAutoNum type="arabicPeriod"/>
            </a:pPr>
            <a:r>
              <a:rPr lang="en-US" sz="2000" b="1" dirty="0" smtClean="0"/>
              <a:t>Before Scaling on Numerical_features</a:t>
            </a:r>
            <a:endParaRPr lang="en-IN" sz="2000" b="1" dirty="0"/>
          </a:p>
        </p:txBody>
      </p:sp>
      <p:sp>
        <p:nvSpPr>
          <p:cNvPr id="11" name="TextBox 10"/>
          <p:cNvSpPr txBox="1"/>
          <p:nvPr/>
        </p:nvSpPr>
        <p:spPr>
          <a:xfrm>
            <a:off x="5712193" y="1664753"/>
            <a:ext cx="2653996" cy="707886"/>
          </a:xfrm>
          <a:prstGeom prst="rect">
            <a:avLst/>
          </a:prstGeom>
          <a:noFill/>
        </p:spPr>
        <p:txBody>
          <a:bodyPr wrap="none" rtlCol="0">
            <a:spAutoFit/>
          </a:bodyPr>
          <a:lstStyle/>
          <a:p>
            <a:r>
              <a:rPr lang="en-US" sz="2000" b="1" dirty="0" smtClean="0"/>
              <a:t>      2. After Scaling </a:t>
            </a:r>
          </a:p>
          <a:p>
            <a:r>
              <a:rPr lang="en-US" sz="2000" b="1" dirty="0" smtClean="0"/>
              <a:t>on Numerical_Features</a:t>
            </a:r>
            <a:endParaRPr lang="en-IN" sz="2000" b="1" dirty="0"/>
          </a:p>
        </p:txBody>
      </p:sp>
    </p:spTree>
    <p:extLst>
      <p:ext uri="{BB962C8B-B14F-4D97-AF65-F5344CB8AC3E}">
        <p14:creationId xmlns:p14="http://schemas.microsoft.com/office/powerpoint/2010/main" val="10249097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909" y="858982"/>
            <a:ext cx="8285018" cy="5666509"/>
          </a:xfrm>
          <a:solidFill>
            <a:schemeClr val="bg2">
              <a:lumMod val="90000"/>
            </a:schemeClr>
          </a:solidFill>
        </p:spPr>
        <p:txBody>
          <a:bodyPr/>
          <a:lstStyle/>
          <a:p>
            <a:r>
              <a:rPr lang="en-US" sz="2200" dirty="0"/>
              <a:t>SMOTEENN is used to address imbalanced datasets by generating synthetic examples for </a:t>
            </a:r>
            <a:r>
              <a:rPr lang="en-US" sz="2200" dirty="0" smtClean="0"/>
              <a:t>the </a:t>
            </a:r>
            <a:r>
              <a:rPr lang="en-US" sz="2200" dirty="0"/>
              <a:t>minority class (SMOTE) and cleaning the dataset to remove noise (ENN), ultimately </a:t>
            </a:r>
            <a:r>
              <a:rPr lang="en-US" sz="2200" dirty="0" smtClean="0"/>
              <a:t>leading </a:t>
            </a:r>
            <a:r>
              <a:rPr lang="en-US" sz="2200" dirty="0"/>
              <a:t>to a more balanced and representative dataset for model training. For instance, </a:t>
            </a:r>
            <a:r>
              <a:rPr lang="en-US" sz="2200" dirty="0" smtClean="0"/>
              <a:t>in </a:t>
            </a:r>
            <a:r>
              <a:rPr lang="en-US" sz="2200" dirty="0"/>
              <a:t>a binary classification problem, one class may have significantly fewer instances than the other</a:t>
            </a:r>
            <a:r>
              <a:rPr lang="en-US" sz="2200" dirty="0" smtClean="0"/>
              <a:t>.</a:t>
            </a:r>
            <a:endParaRPr lang="en-IN" sz="2200" dirty="0"/>
          </a:p>
        </p:txBody>
      </p:sp>
      <p:sp>
        <p:nvSpPr>
          <p:cNvPr id="4" name="Title 1">
            <a:extLst>
              <a:ext uri="{FF2B5EF4-FFF2-40B4-BE49-F238E27FC236}">
                <a16:creationId xmlns="" xmlns:a16="http://schemas.microsoft.com/office/drawing/2014/main" id="{8257CA6C-8B9A-D328-2776-68F33BA7E43C}"/>
              </a:ext>
            </a:extLst>
          </p:cNvPr>
          <p:cNvSpPr>
            <a:spLocks noGrp="1"/>
          </p:cNvSpPr>
          <p:nvPr>
            <p:ph type="title"/>
          </p:nvPr>
        </p:nvSpPr>
        <p:spPr>
          <a:xfrm>
            <a:off x="614135" y="147413"/>
            <a:ext cx="7886700" cy="679902"/>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X. SMOTEENN </a:t>
            </a:r>
            <a:endParaRPr lang="en-US" sz="4000" b="1" u="sng" dirty="0">
              <a:solidFill>
                <a:schemeClr val="accent1">
                  <a:lumMod val="75000"/>
                </a:schemeClr>
              </a:solidFill>
              <a:latin typeface="Arial" pitchFamily="34" charset="0"/>
              <a:cs typeface="Arial" pitchFamily="34" charset="0"/>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618" y="2680673"/>
            <a:ext cx="5167746" cy="672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463636"/>
            <a:ext cx="8096898" cy="29787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95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257CA6C-8B9A-D328-2776-68F33BA7E43C}"/>
              </a:ext>
            </a:extLst>
          </p:cNvPr>
          <p:cNvSpPr>
            <a:spLocks noGrp="1"/>
          </p:cNvSpPr>
          <p:nvPr>
            <p:ph type="title"/>
          </p:nvPr>
        </p:nvSpPr>
        <p:spPr>
          <a:xfrm>
            <a:off x="5195" y="13855"/>
            <a:ext cx="8834005" cy="554181"/>
          </a:xfrm>
        </p:spPr>
        <p:txBody>
          <a:bodyPr>
            <a:normAutofit fontScale="90000"/>
          </a:bodyPr>
          <a:lstStyle/>
          <a:p>
            <a:pPr algn="ctr"/>
            <a:r>
              <a:rPr lang="en-US" sz="4000" b="1" dirty="0">
                <a:solidFill>
                  <a:schemeClr val="accent1">
                    <a:lumMod val="75000"/>
                  </a:schemeClr>
                </a:solidFill>
                <a:latin typeface="Arial" pitchFamily="34" charset="0"/>
                <a:cs typeface="Arial" pitchFamily="34" charset="0"/>
              </a:rPr>
              <a:t>XI. </a:t>
            </a:r>
            <a:r>
              <a:rPr lang="en-US" sz="4000" b="1" u="sng" dirty="0">
                <a:solidFill>
                  <a:schemeClr val="accent1">
                    <a:lumMod val="75000"/>
                  </a:schemeClr>
                </a:solidFill>
                <a:latin typeface="Arial" pitchFamily="34" charset="0"/>
                <a:cs typeface="Arial" pitchFamily="34" charset="0"/>
              </a:rPr>
              <a:t>MODEL BUILDING &amp; EVALUATION</a:t>
            </a:r>
          </a:p>
        </p:txBody>
      </p:sp>
      <p:sp>
        <p:nvSpPr>
          <p:cNvPr id="5" name="Oval 4"/>
          <p:cNvSpPr/>
          <p:nvPr/>
        </p:nvSpPr>
        <p:spPr>
          <a:xfrm>
            <a:off x="193965" y="2812473"/>
            <a:ext cx="2161307" cy="914400"/>
          </a:xfrm>
          <a:prstGeom prst="ellipse">
            <a:avLst/>
          </a:prstGeom>
          <a:solidFill>
            <a:schemeClr val="bg1"/>
          </a:solidFill>
          <a:ln w="57150">
            <a:solidFill>
              <a:srgbClr val="EC73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accent2"/>
              </a:solidFill>
            </a:endParaRPr>
          </a:p>
        </p:txBody>
      </p:sp>
      <p:cxnSp>
        <p:nvCxnSpPr>
          <p:cNvPr id="7" name="Elbow Connector 6"/>
          <p:cNvCxnSpPr/>
          <p:nvPr/>
        </p:nvCxnSpPr>
        <p:spPr>
          <a:xfrm flipV="1">
            <a:off x="1274618" y="983672"/>
            <a:ext cx="2951018" cy="1787238"/>
          </a:xfrm>
          <a:prstGeom prst="bentConnector3">
            <a:avLst>
              <a:gd name="adj1" fmla="val -235"/>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endCxn id="13" idx="1"/>
          </p:cNvCxnSpPr>
          <p:nvPr/>
        </p:nvCxnSpPr>
        <p:spPr>
          <a:xfrm>
            <a:off x="1281545" y="3726873"/>
            <a:ext cx="2888672" cy="1932708"/>
          </a:xfrm>
          <a:prstGeom prst="bentConnector3">
            <a:avLst>
              <a:gd name="adj1" fmla="val 155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225636" y="678876"/>
            <a:ext cx="3082636" cy="706582"/>
          </a:xfrm>
          <a:prstGeom prst="rect">
            <a:avLst/>
          </a:prstGeom>
          <a:solidFill>
            <a:schemeClr val="accent2">
              <a:lumMod val="20000"/>
              <a:lumOff val="80000"/>
            </a:schemeClr>
          </a:solidFill>
          <a:ln w="57150">
            <a:solidFill>
              <a:srgbClr val="EC73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Random Forest</a:t>
            </a:r>
            <a:endParaRPr lang="en-IN" sz="2000" b="1" dirty="0">
              <a:solidFill>
                <a:schemeClr val="tx1"/>
              </a:solidFill>
            </a:endParaRPr>
          </a:p>
        </p:txBody>
      </p:sp>
      <p:sp>
        <p:nvSpPr>
          <p:cNvPr id="13" name="Rectangle 12"/>
          <p:cNvSpPr/>
          <p:nvPr/>
        </p:nvSpPr>
        <p:spPr>
          <a:xfrm>
            <a:off x="4170217" y="5344390"/>
            <a:ext cx="3082636" cy="630381"/>
          </a:xfrm>
          <a:prstGeom prst="rect">
            <a:avLst/>
          </a:prstGeom>
          <a:solidFill>
            <a:schemeClr val="accent2">
              <a:lumMod val="20000"/>
              <a:lumOff val="80000"/>
            </a:schemeClr>
          </a:solidFill>
          <a:ln w="57150">
            <a:solidFill>
              <a:srgbClr val="EC73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XGBoost Classifier</a:t>
            </a:r>
            <a:endParaRPr lang="en-IN" sz="2000" b="1" dirty="0">
              <a:solidFill>
                <a:schemeClr val="tx1"/>
              </a:solidFill>
            </a:endParaRPr>
          </a:p>
        </p:txBody>
      </p:sp>
      <p:cxnSp>
        <p:nvCxnSpPr>
          <p:cNvPr id="17" name="Straight Arrow Connector 16"/>
          <p:cNvCxnSpPr/>
          <p:nvPr/>
        </p:nvCxnSpPr>
        <p:spPr>
          <a:xfrm>
            <a:off x="1281545" y="2105891"/>
            <a:ext cx="288867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281545" y="4488873"/>
            <a:ext cx="2895601" cy="69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170217" y="1711037"/>
            <a:ext cx="3089564" cy="789708"/>
          </a:xfrm>
          <a:prstGeom prst="rect">
            <a:avLst/>
          </a:prstGeom>
          <a:solidFill>
            <a:schemeClr val="accent2">
              <a:lumMod val="20000"/>
              <a:lumOff val="80000"/>
            </a:schemeClr>
          </a:solidFill>
          <a:ln w="57150">
            <a:solidFill>
              <a:srgbClr val="EC73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K-Nearest Neighbors Classifier (KNN)</a:t>
            </a:r>
            <a:endParaRPr lang="en-IN" sz="2000" b="1" dirty="0">
              <a:solidFill>
                <a:schemeClr val="tx1"/>
              </a:solidFill>
            </a:endParaRPr>
          </a:p>
        </p:txBody>
      </p:sp>
      <p:sp>
        <p:nvSpPr>
          <p:cNvPr id="25" name="Rectangle 24"/>
          <p:cNvSpPr/>
          <p:nvPr/>
        </p:nvSpPr>
        <p:spPr>
          <a:xfrm>
            <a:off x="4163289" y="4253345"/>
            <a:ext cx="3089564" cy="484910"/>
          </a:xfrm>
          <a:prstGeom prst="rect">
            <a:avLst/>
          </a:prstGeom>
          <a:solidFill>
            <a:schemeClr val="accent2">
              <a:lumMod val="20000"/>
              <a:lumOff val="80000"/>
            </a:schemeClr>
          </a:solidFill>
          <a:ln w="57150">
            <a:solidFill>
              <a:srgbClr val="EC73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Decision Tree </a:t>
            </a:r>
            <a:endParaRPr lang="en-IN" sz="2000" b="1" dirty="0">
              <a:solidFill>
                <a:schemeClr val="tx1"/>
              </a:solidFill>
            </a:endParaRPr>
          </a:p>
        </p:txBody>
      </p:sp>
      <p:cxnSp>
        <p:nvCxnSpPr>
          <p:cNvPr id="27" name="Straight Arrow Connector 26"/>
          <p:cNvCxnSpPr/>
          <p:nvPr/>
        </p:nvCxnSpPr>
        <p:spPr>
          <a:xfrm>
            <a:off x="2355272" y="3269673"/>
            <a:ext cx="181494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170217" y="2944091"/>
            <a:ext cx="3089564" cy="651164"/>
          </a:xfrm>
          <a:prstGeom prst="rect">
            <a:avLst/>
          </a:prstGeom>
          <a:solidFill>
            <a:schemeClr val="accent2">
              <a:lumMod val="20000"/>
              <a:lumOff val="80000"/>
            </a:schemeClr>
          </a:solidFill>
          <a:ln w="57150">
            <a:solidFill>
              <a:srgbClr val="EC73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Support Vector Classifier (SVC</a:t>
            </a:r>
            <a:r>
              <a:rPr lang="en-US" b="1" dirty="0" smtClean="0">
                <a:solidFill>
                  <a:schemeClr val="tx1"/>
                </a:solidFill>
              </a:rPr>
              <a:t>)</a:t>
            </a:r>
            <a:endParaRPr lang="en-IN" b="1" dirty="0">
              <a:solidFill>
                <a:schemeClr val="tx1"/>
              </a:solidFill>
            </a:endParaRPr>
          </a:p>
        </p:txBody>
      </p:sp>
      <p:sp>
        <p:nvSpPr>
          <p:cNvPr id="42" name="Rectangle 41"/>
          <p:cNvSpPr/>
          <p:nvPr/>
        </p:nvSpPr>
        <p:spPr>
          <a:xfrm>
            <a:off x="301658" y="2873515"/>
            <a:ext cx="1945920"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MODEL</a:t>
            </a:r>
            <a:endParaRPr lang="en-IN"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96139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286" y="246742"/>
            <a:ext cx="8563428" cy="6502401"/>
          </a:xfrm>
          <a:solidFill>
            <a:schemeClr val="bg2">
              <a:lumMod val="90000"/>
            </a:schemeClr>
          </a:solidFill>
        </p:spPr>
        <p:txBody>
          <a:bodyPr>
            <a:normAutofit/>
          </a:bodyPr>
          <a:lstStyle/>
          <a:p>
            <a:r>
              <a:rPr lang="en-US" dirty="0"/>
              <a:t>I</a:t>
            </a:r>
            <a:r>
              <a:rPr lang="en-US" dirty="0" smtClean="0"/>
              <a:t>n </a:t>
            </a:r>
            <a:r>
              <a:rPr lang="en-US" dirty="0"/>
              <a:t>I</a:t>
            </a:r>
            <a:r>
              <a:rPr lang="en-US" dirty="0" smtClean="0"/>
              <a:t>mbalanced </a:t>
            </a:r>
            <a:r>
              <a:rPr lang="en-US" dirty="0"/>
              <a:t>data accuracy is </a:t>
            </a:r>
            <a:r>
              <a:rPr lang="en-US" dirty="0" smtClean="0"/>
              <a:t>cursed.</a:t>
            </a:r>
          </a:p>
          <a:p>
            <a:endParaRPr lang="en-US" dirty="0"/>
          </a:p>
          <a:p>
            <a:endParaRPr lang="en-US" dirty="0" smtClean="0"/>
          </a:p>
          <a:p>
            <a:pPr marL="0" indent="0">
              <a:buNone/>
            </a:pPr>
            <a:endParaRPr lang="en-US" dirty="0" smtClean="0"/>
          </a:p>
          <a:p>
            <a:pPr marL="0" indent="0">
              <a:buNone/>
            </a:pPr>
            <a:endParaRPr lang="en-US" dirty="0" smtClean="0"/>
          </a:p>
          <a:p>
            <a:r>
              <a:rPr lang="en-US" sz="2400" dirty="0"/>
              <a:t>As you can see that the accuracy is quite low, and as it's an imbalanced </a:t>
            </a:r>
            <a:r>
              <a:rPr lang="en-US" sz="2400" dirty="0" smtClean="0"/>
              <a:t>dataset. Hence</a:t>
            </a:r>
            <a:r>
              <a:rPr lang="en-US" sz="2400" dirty="0"/>
              <a:t>, we need to check recall, precision &amp; f1 score for the minority class, and it's quite evident that the precision, recall &amp; f1 score is too low for Class 1, i.e. churned customers. Hence, moving ahead to call SMOTEENN </a:t>
            </a:r>
            <a:r>
              <a:rPr lang="en-US" sz="2400" dirty="0" smtClean="0"/>
              <a:t>(OverSampling </a:t>
            </a:r>
            <a:r>
              <a:rPr lang="en-US" sz="2400" dirty="0"/>
              <a:t>+ ENN</a:t>
            </a:r>
            <a:r>
              <a:rPr lang="en-US" sz="2400" dirty="0" smtClean="0"/>
              <a:t>)</a:t>
            </a:r>
          </a:p>
          <a:p>
            <a:pPr marL="0" indent="0">
              <a:buNone/>
            </a:pPr>
            <a:endParaRPr lang="en-US" sz="2400" dirty="0" smtClean="0"/>
          </a:p>
          <a:p>
            <a:r>
              <a:rPr lang="en-US" sz="2400" dirty="0" smtClean="0"/>
              <a:t> After using SMOTEENN</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1" y="693260"/>
            <a:ext cx="4354286" cy="19047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41" y="1018542"/>
            <a:ext cx="3218316" cy="12693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1849" y="4572000"/>
            <a:ext cx="4414837" cy="20170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464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57CA6C-8B9A-D328-2776-68F33BA7E43C}"/>
              </a:ext>
            </a:extLst>
          </p:cNvPr>
          <p:cNvSpPr>
            <a:spLocks noGrp="1"/>
          </p:cNvSpPr>
          <p:nvPr>
            <p:ph type="title"/>
          </p:nvPr>
        </p:nvSpPr>
        <p:spPr>
          <a:xfrm>
            <a:off x="914400" y="127868"/>
            <a:ext cx="5070764" cy="911224"/>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I. </a:t>
            </a:r>
            <a:r>
              <a:rPr lang="en-US" sz="4000" b="1" u="sng" dirty="0" smtClean="0">
                <a:solidFill>
                  <a:schemeClr val="accent1">
                    <a:lumMod val="75000"/>
                  </a:schemeClr>
                </a:solidFill>
                <a:latin typeface="Arial" pitchFamily="34" charset="0"/>
                <a:cs typeface="Arial" pitchFamily="34" charset="0"/>
              </a:rPr>
              <a:t>INTRODUCTION</a:t>
            </a:r>
            <a:endParaRPr lang="en-US" sz="4000" b="1" u="sng" dirty="0">
              <a:solidFill>
                <a:schemeClr val="accent1">
                  <a:lumMod val="75000"/>
                </a:schemeClr>
              </a:solidFill>
              <a:latin typeface="Arial" pitchFamily="34" charset="0"/>
              <a:cs typeface="Arial" pitchFamily="34" charset="0"/>
            </a:endParaRPr>
          </a:p>
        </p:txBody>
      </p:sp>
      <p:sp>
        <p:nvSpPr>
          <p:cNvPr id="3" name="Content Placeholder 2">
            <a:extLst>
              <a:ext uri="{FF2B5EF4-FFF2-40B4-BE49-F238E27FC236}">
                <a16:creationId xmlns="" xmlns:a16="http://schemas.microsoft.com/office/drawing/2014/main" id="{990E4306-D677-6685-4D17-C0B74E129E66}"/>
              </a:ext>
            </a:extLst>
          </p:cNvPr>
          <p:cNvSpPr>
            <a:spLocks noGrp="1"/>
          </p:cNvSpPr>
          <p:nvPr>
            <p:ph idx="1"/>
          </p:nvPr>
        </p:nvSpPr>
        <p:spPr>
          <a:xfrm>
            <a:off x="628650" y="1066800"/>
            <a:ext cx="7886700" cy="5657850"/>
          </a:xfrm>
          <a:solidFill>
            <a:schemeClr val="bg2">
              <a:lumMod val="90000"/>
            </a:schemeClr>
          </a:solidFill>
          <a:ln>
            <a:noFill/>
          </a:ln>
          <a:effectLst>
            <a:softEdge rad="12700"/>
          </a:effectLst>
        </p:spPr>
        <p:txBody>
          <a:bodyPr>
            <a:normAutofit fontScale="77500" lnSpcReduction="20000"/>
          </a:bodyPr>
          <a:lstStyle/>
          <a:p>
            <a:pPr marL="0" indent="0">
              <a:buNone/>
            </a:pPr>
            <a:r>
              <a:rPr lang="en-US" sz="3300" dirty="0" smtClean="0"/>
              <a:t>Q. </a:t>
            </a:r>
            <a:r>
              <a:rPr lang="en-US" sz="3300" dirty="0"/>
              <a:t>What is Customer Churn?</a:t>
            </a:r>
          </a:p>
          <a:p>
            <a:r>
              <a:rPr lang="en-US" dirty="0"/>
              <a:t>Customer churn is defined as when customers or subscribers discontinue doing business with a firm or service</a:t>
            </a:r>
          </a:p>
          <a:p>
            <a:r>
              <a:rPr lang="en-US" dirty="0"/>
              <a:t>Each row represents a customer, each column contains customer’s attributes described on the column Metadata</a:t>
            </a:r>
            <a:r>
              <a:rPr lang="en-US" dirty="0" smtClean="0"/>
              <a:t>.</a:t>
            </a:r>
          </a:p>
          <a:p>
            <a:pPr marL="0" indent="0">
              <a:buNone/>
            </a:pPr>
            <a:endParaRPr lang="en-US" dirty="0"/>
          </a:p>
          <a:p>
            <a:pPr marL="0" indent="0">
              <a:buNone/>
            </a:pPr>
            <a:r>
              <a:rPr lang="en-US" sz="3300" u="sng" dirty="0"/>
              <a:t>The data set includes information about:</a:t>
            </a:r>
          </a:p>
          <a:p>
            <a:r>
              <a:rPr lang="en-US" b="1" dirty="0"/>
              <a:t>Customers who left within the last month – </a:t>
            </a:r>
            <a:r>
              <a:rPr lang="en-US" dirty="0"/>
              <a:t>the column is called Churn .</a:t>
            </a:r>
          </a:p>
          <a:p>
            <a:r>
              <a:rPr lang="en-US" b="1" dirty="0"/>
              <a:t>Services that each customer has signed up for –</a:t>
            </a:r>
            <a:r>
              <a:rPr lang="en-US" dirty="0"/>
              <a:t> phone, multiple lines, internet, online security, online backup, device protection, tech support, and streaming TV and movies.</a:t>
            </a:r>
          </a:p>
          <a:p>
            <a:r>
              <a:rPr lang="en-US" b="1" dirty="0"/>
              <a:t>Customer account information –</a:t>
            </a:r>
            <a:r>
              <a:rPr lang="en-US" dirty="0"/>
              <a:t> how long they’ve been a customer, contract, payment method, paperless billing, monthly charges, and </a:t>
            </a:r>
            <a:r>
              <a:rPr lang="en-US" dirty="0" smtClean="0"/>
              <a:t>total charges</a:t>
            </a:r>
            <a:r>
              <a:rPr lang="en-US" dirty="0"/>
              <a:t>.</a:t>
            </a:r>
          </a:p>
          <a:p>
            <a:r>
              <a:rPr lang="en-US" b="1" dirty="0"/>
              <a:t>Demographic information about customers –</a:t>
            </a:r>
            <a:r>
              <a:rPr lang="en-US" dirty="0"/>
              <a:t> </a:t>
            </a:r>
            <a:r>
              <a:rPr lang="en-US" dirty="0" smtClean="0"/>
              <a:t>Customer ID, gender, </a:t>
            </a:r>
            <a:r>
              <a:rPr lang="en-US" dirty="0"/>
              <a:t>and if they have partners and dependents</a:t>
            </a:r>
            <a:r>
              <a:rPr lang="en-US" dirty="0" smtClean="0"/>
              <a:t>.</a:t>
            </a:r>
            <a:endParaRPr lang="en-US" dirty="0"/>
          </a:p>
          <a:p>
            <a:pPr marL="0" indent="0" algn="ctr">
              <a:buNone/>
            </a:pPr>
            <a:r>
              <a:rPr lang="en-US" b="1" dirty="0" smtClean="0"/>
              <a:t>THIS IS </a:t>
            </a:r>
            <a:r>
              <a:rPr lang="en-US" b="1" dirty="0"/>
              <a:t>A</a:t>
            </a:r>
            <a:r>
              <a:rPr lang="en-US" b="1" dirty="0" smtClean="0"/>
              <a:t> CLASSIC TELECOM CHURN USECASE.</a:t>
            </a:r>
            <a:endParaRPr lang="en-US" dirty="0"/>
          </a:p>
        </p:txBody>
      </p:sp>
      <p:pic>
        <p:nvPicPr>
          <p:cNvPr id="1028" name="Picture 4" descr="How to reduce involuntary customer churn - chargezo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29902" y="0"/>
            <a:ext cx="2255116" cy="1023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464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8257CA6C-8B9A-D328-2776-68F33BA7E43C}"/>
              </a:ext>
            </a:extLst>
          </p:cNvPr>
          <p:cNvSpPr>
            <a:spLocks noGrp="1"/>
          </p:cNvSpPr>
          <p:nvPr>
            <p:ph type="title"/>
          </p:nvPr>
        </p:nvSpPr>
        <p:spPr>
          <a:xfrm>
            <a:off x="616408" y="0"/>
            <a:ext cx="7886700" cy="576984"/>
          </a:xfrm>
        </p:spPr>
        <p:txBody>
          <a:bodyPr>
            <a:normAutofit fontScale="90000"/>
          </a:bodyPr>
          <a:lstStyle/>
          <a:p>
            <a:pPr algn="ctr"/>
            <a:r>
              <a:rPr lang="en-US" sz="4000" b="1" dirty="0" smtClean="0">
                <a:solidFill>
                  <a:schemeClr val="accent1">
                    <a:lumMod val="75000"/>
                  </a:schemeClr>
                </a:solidFill>
                <a:latin typeface="Arial" pitchFamily="34" charset="0"/>
                <a:cs typeface="Arial" pitchFamily="34" charset="0"/>
              </a:rPr>
              <a:t>XII. </a:t>
            </a:r>
            <a:r>
              <a:rPr lang="en-US" sz="4000" b="1" u="sng" dirty="0" smtClean="0">
                <a:solidFill>
                  <a:schemeClr val="accent1">
                    <a:lumMod val="75000"/>
                  </a:schemeClr>
                </a:solidFill>
                <a:latin typeface="Arial" pitchFamily="34" charset="0"/>
                <a:cs typeface="Arial" pitchFamily="34" charset="0"/>
              </a:rPr>
              <a:t>MODEL COMPARISON</a:t>
            </a:r>
            <a:endParaRPr lang="en-US" sz="4000" b="1" u="sng" dirty="0">
              <a:solidFill>
                <a:schemeClr val="accent1">
                  <a:lumMod val="75000"/>
                </a:schemeClr>
              </a:solidFill>
              <a:latin typeface="Arial" pitchFamily="34" charset="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17" y="627364"/>
            <a:ext cx="8672945" cy="606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096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914400"/>
            <a:ext cx="8589818" cy="5666508"/>
          </a:xfrm>
          <a:solidFill>
            <a:schemeClr val="bg2">
              <a:lumMod val="25000"/>
            </a:schemeClr>
          </a:solidFill>
        </p:spPr>
        <p:txBody>
          <a:bodyPr>
            <a:normAutofit/>
          </a:bodyPr>
          <a:lstStyle/>
          <a:p>
            <a:r>
              <a:rPr lang="en-IN" sz="1800" dirty="0">
                <a:solidFill>
                  <a:schemeClr val="bg1"/>
                </a:solidFill>
              </a:rPr>
              <a:t>After evaluating different models for </a:t>
            </a:r>
            <a:r>
              <a:rPr lang="en-IN" sz="1800" dirty="0" smtClean="0">
                <a:solidFill>
                  <a:schemeClr val="bg1"/>
                </a:solidFill>
              </a:rPr>
              <a:t>Churn </a:t>
            </a:r>
            <a:r>
              <a:rPr lang="en-IN" sz="1800" dirty="0">
                <a:solidFill>
                  <a:schemeClr val="bg1"/>
                </a:solidFill>
              </a:rPr>
              <a:t>detection, </a:t>
            </a:r>
            <a:r>
              <a:rPr lang="en-IN" sz="1800" dirty="0" smtClean="0">
                <a:solidFill>
                  <a:schemeClr val="bg1"/>
                </a:solidFill>
              </a:rPr>
              <a:t>including </a:t>
            </a:r>
            <a:r>
              <a:rPr lang="en-IN" sz="1800" dirty="0">
                <a:solidFill>
                  <a:schemeClr val="bg1"/>
                </a:solidFill>
              </a:rPr>
              <a:t>Decision Tree, Random Forest</a:t>
            </a:r>
            <a:r>
              <a:rPr lang="en-IN" sz="1800" dirty="0" smtClean="0">
                <a:solidFill>
                  <a:schemeClr val="bg1"/>
                </a:solidFill>
              </a:rPr>
              <a:t>, K-Nearest Neighbors, Naïve Baye’s, XGBoost </a:t>
            </a:r>
            <a:r>
              <a:rPr lang="en-IN" sz="1800" dirty="0">
                <a:solidFill>
                  <a:schemeClr val="bg1"/>
                </a:solidFill>
              </a:rPr>
              <a:t>and SVC, it can be concluded that the </a:t>
            </a:r>
            <a:r>
              <a:rPr lang="en-US" sz="1800" b="1" dirty="0" smtClean="0">
                <a:solidFill>
                  <a:schemeClr val="bg1"/>
                </a:solidFill>
              </a:rPr>
              <a:t>XGBoost model </a:t>
            </a:r>
            <a:r>
              <a:rPr lang="en-US" sz="1800" dirty="0">
                <a:solidFill>
                  <a:schemeClr val="bg1"/>
                </a:solidFill>
              </a:rPr>
              <a:t>achieved the highest accuracy among the evaluated models, with an </a:t>
            </a:r>
            <a:r>
              <a:rPr lang="en-US" sz="1800" b="1" dirty="0">
                <a:solidFill>
                  <a:schemeClr val="bg1"/>
                </a:solidFill>
              </a:rPr>
              <a:t>accuracy score of </a:t>
            </a:r>
            <a:r>
              <a:rPr lang="en-US" sz="1800" b="1" dirty="0" smtClean="0">
                <a:solidFill>
                  <a:schemeClr val="bg1"/>
                </a:solidFill>
              </a:rPr>
              <a:t>0.9689</a:t>
            </a:r>
            <a:r>
              <a:rPr lang="en-US" sz="1800" dirty="0" smtClean="0">
                <a:solidFill>
                  <a:schemeClr val="bg1"/>
                </a:solidFill>
              </a:rPr>
              <a:t>. </a:t>
            </a:r>
            <a:r>
              <a:rPr lang="en-US" sz="1800" dirty="0">
                <a:solidFill>
                  <a:schemeClr val="bg1"/>
                </a:solidFill>
              </a:rPr>
              <a:t>XGBoost </a:t>
            </a:r>
            <a:r>
              <a:rPr lang="en-US" sz="1800" dirty="0" smtClean="0">
                <a:solidFill>
                  <a:schemeClr val="bg1"/>
                </a:solidFill>
              </a:rPr>
              <a:t>model is </a:t>
            </a:r>
            <a:r>
              <a:rPr lang="en-US" sz="1800" dirty="0">
                <a:solidFill>
                  <a:schemeClr val="bg1"/>
                </a:solidFill>
              </a:rPr>
              <a:t>an ensemble learning method that combines the predictions of multiple weak learners (typically decision trees) to create a strong learner. This helps capture complex relationships in the data.</a:t>
            </a:r>
          </a:p>
          <a:p>
            <a:r>
              <a:rPr lang="en-US" sz="1800" dirty="0" smtClean="0">
                <a:solidFill>
                  <a:schemeClr val="bg1"/>
                </a:solidFill>
              </a:rPr>
              <a:t>The key </a:t>
            </a:r>
            <a:r>
              <a:rPr lang="en-US" sz="1800" dirty="0">
                <a:solidFill>
                  <a:schemeClr val="bg1"/>
                </a:solidFill>
              </a:rPr>
              <a:t>importance lies in its ability to handle complex relationships in data, prevent overfitting, handle missing values, and provide flexibility and customization for various machine learning tasks</a:t>
            </a:r>
            <a:r>
              <a:rPr lang="en-US" sz="1800" dirty="0" smtClean="0">
                <a:solidFill>
                  <a:schemeClr val="bg1"/>
                </a:solidFill>
              </a:rPr>
              <a:t>.</a:t>
            </a:r>
          </a:p>
          <a:p>
            <a:r>
              <a:rPr lang="en-US" sz="1800" dirty="0" smtClean="0">
                <a:solidFill>
                  <a:schemeClr val="bg1"/>
                </a:solidFill>
              </a:rPr>
              <a:t>Combining </a:t>
            </a:r>
            <a:r>
              <a:rPr lang="en-US" sz="1800" dirty="0">
                <a:solidFill>
                  <a:schemeClr val="bg1"/>
                </a:solidFill>
              </a:rPr>
              <a:t>XGBoost with SMOTEENN may enhance the model's performance on imbalanced datasets. It helps the model better capture patterns in the minority class by oversampling and cleaning </a:t>
            </a:r>
            <a:r>
              <a:rPr lang="en-US" sz="1800" dirty="0" smtClean="0">
                <a:solidFill>
                  <a:schemeClr val="bg1"/>
                </a:solidFill>
              </a:rPr>
              <a:t>the dataset.</a:t>
            </a:r>
            <a:endParaRPr lang="en-IN" sz="22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418" y="4297942"/>
            <a:ext cx="3879274" cy="21916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a:extLst>
              <a:ext uri="{FF2B5EF4-FFF2-40B4-BE49-F238E27FC236}">
                <a16:creationId xmlns="" xmlns:a16="http://schemas.microsoft.com/office/drawing/2014/main" id="{8257CA6C-8B9A-D328-2776-68F33BA7E43C}"/>
              </a:ext>
            </a:extLst>
          </p:cNvPr>
          <p:cNvSpPr>
            <a:spLocks noGrp="1"/>
          </p:cNvSpPr>
          <p:nvPr>
            <p:ph type="title"/>
          </p:nvPr>
        </p:nvSpPr>
        <p:spPr>
          <a:xfrm>
            <a:off x="602554" y="166255"/>
            <a:ext cx="7886700" cy="576984"/>
          </a:xfrm>
        </p:spPr>
        <p:txBody>
          <a:bodyPr>
            <a:normAutofit fontScale="90000"/>
          </a:bodyPr>
          <a:lstStyle/>
          <a:p>
            <a:pPr algn="ctr"/>
            <a:r>
              <a:rPr lang="en-US" sz="4000" b="1" dirty="0" smtClean="0">
                <a:solidFill>
                  <a:schemeClr val="accent1">
                    <a:lumMod val="75000"/>
                  </a:schemeClr>
                </a:solidFill>
                <a:latin typeface="Arial" pitchFamily="34" charset="0"/>
                <a:cs typeface="Arial" pitchFamily="34" charset="0"/>
              </a:rPr>
              <a:t>CONCLUSION OF MODEL COMPARISON</a:t>
            </a:r>
            <a:endParaRPr lang="en-US" sz="4000" b="1" u="sng"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106196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037" y="5209309"/>
            <a:ext cx="7947314" cy="967654"/>
          </a:xfrm>
          <a:solidFill>
            <a:srgbClr val="0070C0"/>
          </a:solidFill>
          <a:ln>
            <a:solidFill>
              <a:schemeClr val="tx1"/>
            </a:solidFill>
          </a:ln>
        </p:spPr>
        <p:txBody>
          <a:bodyPr>
            <a:normAutofit/>
          </a:bodyPr>
          <a:lstStyle/>
          <a:p>
            <a:pPr marL="0" indent="0">
              <a:buNone/>
            </a:pPr>
            <a:r>
              <a:rPr lang="en-US" sz="2400" b="1" dirty="0" smtClean="0">
                <a:solidFill>
                  <a:schemeClr val="bg1"/>
                </a:solidFill>
              </a:rPr>
              <a:t>The best model is the XGBoost Classifier with highest accuracy score of 0.9689</a:t>
            </a:r>
            <a:endParaRPr lang="en-IN" sz="2400" b="1"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82" y="289647"/>
            <a:ext cx="7980218" cy="4625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5526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71444"/>
            <a:ext cx="7886700" cy="4351338"/>
          </a:xfrm>
          <a:solidFill>
            <a:schemeClr val="bg2">
              <a:lumMod val="90000"/>
            </a:schemeClr>
          </a:solidFill>
        </p:spPr>
        <p:txBody>
          <a:bodyPr>
            <a:normAutofit/>
          </a:bodyPr>
          <a:lstStyle/>
          <a:p>
            <a:r>
              <a:rPr lang="en-US" sz="2500" dirty="0"/>
              <a:t>Looking for maximum and minimum Models name with Accuracy score</a:t>
            </a:r>
            <a:endParaRPr lang="en-IN" sz="25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45" y="2358303"/>
            <a:ext cx="7619999" cy="2393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6363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527" y="858981"/>
            <a:ext cx="8659091" cy="5832763"/>
          </a:xfrm>
          <a:solidFill>
            <a:schemeClr val="accent1">
              <a:lumMod val="75000"/>
            </a:schemeClr>
          </a:solidFill>
        </p:spPr>
        <p:txBody>
          <a:bodyPr>
            <a:noAutofit/>
          </a:bodyPr>
          <a:lstStyle/>
          <a:p>
            <a:pPr marL="457200" indent="-457200">
              <a:buFont typeface="+mj-lt"/>
              <a:buAutoNum type="arabicPeriod"/>
            </a:pPr>
            <a:r>
              <a:rPr lang="en-US" sz="2500" dirty="0" smtClean="0">
                <a:solidFill>
                  <a:schemeClr val="bg1"/>
                </a:solidFill>
              </a:rPr>
              <a:t>As MonthlyCharges  increases also TotalCharges Increases.</a:t>
            </a:r>
          </a:p>
          <a:p>
            <a:pPr marL="457200" indent="-457200">
              <a:buFont typeface="+mj-lt"/>
              <a:buAutoNum type="arabicPeriod"/>
            </a:pPr>
            <a:r>
              <a:rPr lang="en-US" sz="2500" dirty="0" smtClean="0">
                <a:solidFill>
                  <a:schemeClr val="bg1"/>
                </a:solidFill>
              </a:rPr>
              <a:t>Customers with </a:t>
            </a:r>
            <a:r>
              <a:rPr lang="en-US" sz="2500" dirty="0">
                <a:solidFill>
                  <a:schemeClr val="bg1"/>
                </a:solidFill>
              </a:rPr>
              <a:t>'Month-to-month' contract has a higher churn </a:t>
            </a:r>
            <a:r>
              <a:rPr lang="en-US" sz="2500" dirty="0" smtClean="0">
                <a:solidFill>
                  <a:schemeClr val="bg1"/>
                </a:solidFill>
              </a:rPr>
              <a:t>rate. </a:t>
            </a:r>
            <a:r>
              <a:rPr lang="en-US" sz="2500" dirty="0">
                <a:solidFill>
                  <a:schemeClr val="bg1"/>
                </a:solidFill>
              </a:rPr>
              <a:t>Because of no contract terms, as they are free to go customers</a:t>
            </a:r>
            <a:r>
              <a:rPr lang="en-US" sz="2500" dirty="0" smtClean="0">
                <a:solidFill>
                  <a:schemeClr val="bg1"/>
                </a:solidFill>
              </a:rPr>
              <a:t>.</a:t>
            </a:r>
          </a:p>
          <a:p>
            <a:pPr marL="457200" indent="-457200">
              <a:buFont typeface="+mj-lt"/>
              <a:buAutoNum type="arabicPeriod"/>
            </a:pPr>
            <a:r>
              <a:rPr lang="en-US" sz="2500" dirty="0">
                <a:solidFill>
                  <a:schemeClr val="bg1"/>
                </a:solidFill>
              </a:rPr>
              <a:t>Churn is high when Monthly Charges are high and Total Charges is </a:t>
            </a:r>
            <a:r>
              <a:rPr lang="en-US" sz="2500" dirty="0" smtClean="0">
                <a:solidFill>
                  <a:schemeClr val="bg1"/>
                </a:solidFill>
              </a:rPr>
              <a:t>low</a:t>
            </a:r>
          </a:p>
          <a:p>
            <a:pPr marL="457200" indent="-457200">
              <a:buFont typeface="+mj-lt"/>
              <a:buAutoNum type="arabicPeriod"/>
            </a:pPr>
            <a:r>
              <a:rPr lang="en-US" sz="2500" dirty="0">
                <a:solidFill>
                  <a:schemeClr val="bg1"/>
                </a:solidFill>
              </a:rPr>
              <a:t>Electronic check </a:t>
            </a:r>
            <a:r>
              <a:rPr lang="en-US" sz="2500" dirty="0" smtClean="0">
                <a:solidFill>
                  <a:schemeClr val="bg1"/>
                </a:solidFill>
              </a:rPr>
              <a:t> </a:t>
            </a:r>
            <a:r>
              <a:rPr lang="en-US" sz="2500" dirty="0">
                <a:solidFill>
                  <a:schemeClr val="bg1"/>
                </a:solidFill>
              </a:rPr>
              <a:t>is the most common payment method of churning more customers</a:t>
            </a:r>
            <a:r>
              <a:rPr lang="en-US" sz="2500" dirty="0" smtClean="0">
                <a:solidFill>
                  <a:schemeClr val="bg1"/>
                </a:solidFill>
              </a:rPr>
              <a:t>.</a:t>
            </a:r>
          </a:p>
          <a:p>
            <a:pPr marL="457200" indent="-457200">
              <a:buFont typeface="+mj-lt"/>
              <a:buAutoNum type="arabicPeriod"/>
            </a:pPr>
            <a:r>
              <a:rPr lang="en-US" sz="2500" dirty="0">
                <a:solidFill>
                  <a:schemeClr val="bg1"/>
                </a:solidFill>
              </a:rPr>
              <a:t>Customers with Fiber optic Internet service type has churned more DSL is the most popular internet service type</a:t>
            </a:r>
            <a:r>
              <a:rPr lang="en-US" sz="2500" dirty="0" smtClean="0">
                <a:solidFill>
                  <a:schemeClr val="bg1"/>
                </a:solidFill>
              </a:rPr>
              <a:t>.</a:t>
            </a:r>
          </a:p>
          <a:p>
            <a:pPr marL="457200" indent="-457200">
              <a:buFont typeface="+mj-lt"/>
              <a:buAutoNum type="arabicPeriod"/>
            </a:pPr>
            <a:r>
              <a:rPr lang="en-US" sz="2500" dirty="0">
                <a:solidFill>
                  <a:schemeClr val="bg1"/>
                </a:solidFill>
              </a:rPr>
              <a:t>PhoneServices and Paperless billing customer that is chosen by a significant number of customers </a:t>
            </a:r>
            <a:r>
              <a:rPr lang="en-US" sz="2500" dirty="0" smtClean="0">
                <a:solidFill>
                  <a:schemeClr val="bg1"/>
                </a:solidFill>
              </a:rPr>
              <a:t>has </a:t>
            </a:r>
            <a:r>
              <a:rPr lang="en-US" sz="2500" dirty="0">
                <a:solidFill>
                  <a:schemeClr val="bg1"/>
                </a:solidFill>
              </a:rPr>
              <a:t>churned </a:t>
            </a:r>
            <a:r>
              <a:rPr lang="en-US" sz="2500" dirty="0" smtClean="0">
                <a:solidFill>
                  <a:schemeClr val="bg1"/>
                </a:solidFill>
              </a:rPr>
              <a:t>very less.</a:t>
            </a:r>
          </a:p>
          <a:p>
            <a:pPr marL="457200" indent="-457200">
              <a:buFont typeface="+mj-lt"/>
              <a:buAutoNum type="arabicPeriod"/>
            </a:pPr>
            <a:r>
              <a:rPr lang="en-US" sz="2500" b="1" dirty="0">
                <a:solidFill>
                  <a:schemeClr val="bg1"/>
                </a:solidFill>
              </a:rPr>
              <a:t>XGBoost model </a:t>
            </a:r>
            <a:r>
              <a:rPr lang="en-US" sz="2500" dirty="0">
                <a:solidFill>
                  <a:schemeClr val="bg1"/>
                </a:solidFill>
              </a:rPr>
              <a:t>achieved the highest accuracy among the evaluated </a:t>
            </a:r>
            <a:r>
              <a:rPr lang="en-US" sz="2500" dirty="0" smtClean="0">
                <a:solidFill>
                  <a:schemeClr val="bg1"/>
                </a:solidFill>
              </a:rPr>
              <a:t>models.</a:t>
            </a:r>
            <a:endParaRPr lang="en-US" sz="2500" dirty="0">
              <a:solidFill>
                <a:schemeClr val="bg1"/>
              </a:solidFill>
            </a:endParaRP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p:txBody>
      </p:sp>
      <p:sp>
        <p:nvSpPr>
          <p:cNvPr id="4" name="Title 1">
            <a:extLst>
              <a:ext uri="{FF2B5EF4-FFF2-40B4-BE49-F238E27FC236}">
                <a16:creationId xmlns="" xmlns:a16="http://schemas.microsoft.com/office/drawing/2014/main" id="{8257CA6C-8B9A-D328-2776-68F33BA7E43C}"/>
              </a:ext>
            </a:extLst>
          </p:cNvPr>
          <p:cNvSpPr>
            <a:spLocks noGrp="1"/>
          </p:cNvSpPr>
          <p:nvPr>
            <p:ph type="title"/>
          </p:nvPr>
        </p:nvSpPr>
        <p:spPr>
          <a:xfrm>
            <a:off x="110836" y="166255"/>
            <a:ext cx="8936182" cy="665018"/>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OVERALL CONCLUSION</a:t>
            </a:r>
            <a:endParaRPr lang="en-US" sz="4000" b="1" u="sng"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16157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257CA6C-8B9A-D328-2776-68F33BA7E43C}"/>
              </a:ext>
            </a:extLst>
          </p:cNvPr>
          <p:cNvSpPr>
            <a:spLocks noGrp="1"/>
          </p:cNvSpPr>
          <p:nvPr>
            <p:ph type="title"/>
          </p:nvPr>
        </p:nvSpPr>
        <p:spPr>
          <a:xfrm>
            <a:off x="600941" y="318654"/>
            <a:ext cx="7886700" cy="790144"/>
          </a:xfrm>
        </p:spPr>
        <p:txBody>
          <a:bodyPr>
            <a:normAutofit/>
          </a:bodyPr>
          <a:lstStyle/>
          <a:p>
            <a:pPr algn="ctr"/>
            <a:r>
              <a:rPr lang="en-US" sz="4000" b="1" u="sng" dirty="0" smtClean="0">
                <a:solidFill>
                  <a:schemeClr val="accent1">
                    <a:lumMod val="75000"/>
                  </a:schemeClr>
                </a:solidFill>
                <a:latin typeface="Arial" pitchFamily="34" charset="0"/>
                <a:cs typeface="Arial" pitchFamily="34" charset="0"/>
              </a:rPr>
              <a:t>DASHBOARD</a:t>
            </a:r>
            <a:endParaRPr lang="en-US" sz="4000" b="1" u="sng" dirty="0">
              <a:solidFill>
                <a:schemeClr val="accent1">
                  <a:lumMod val="75000"/>
                </a:schemeClr>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2" y="1105765"/>
            <a:ext cx="8936181" cy="5530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91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Business Background Images - Free Download on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309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76398" y="557479"/>
            <a:ext cx="6096002" cy="1323439"/>
          </a:xfrm>
          <a:prstGeom prst="rect">
            <a:avLst/>
          </a:prstGeom>
          <a:noFill/>
        </p:spPr>
        <p:txBody>
          <a:bodyPr wrap="square" rtlCol="0">
            <a:spAutoFit/>
          </a:bodyPr>
          <a:lstStyle/>
          <a:p>
            <a:r>
              <a:rPr lang="en-US" sz="8000" dirty="0" smtClean="0">
                <a:latin typeface="Algerian" pitchFamily="82" charset="0"/>
              </a:rPr>
              <a:t>THANK YOU </a:t>
            </a:r>
            <a:endParaRPr lang="en-IN" sz="8000" dirty="0">
              <a:latin typeface="Algerian" pitchFamily="82" charset="0"/>
            </a:endParaRPr>
          </a:p>
        </p:txBody>
      </p:sp>
    </p:spTree>
    <p:extLst>
      <p:ext uri="{BB962C8B-B14F-4D97-AF65-F5344CB8AC3E}">
        <p14:creationId xmlns:p14="http://schemas.microsoft.com/office/powerpoint/2010/main" val="20823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018197-7823-F382-8E7C-8DEC7406C0D7}"/>
              </a:ext>
            </a:extLst>
          </p:cNvPr>
          <p:cNvSpPr>
            <a:spLocks noGrp="1"/>
          </p:cNvSpPr>
          <p:nvPr>
            <p:ph type="title"/>
          </p:nvPr>
        </p:nvSpPr>
        <p:spPr>
          <a:xfrm>
            <a:off x="571500" y="193677"/>
            <a:ext cx="7886700" cy="854074"/>
          </a:xfrm>
        </p:spPr>
        <p:txBody>
          <a:bodyPr>
            <a:normAutofit/>
          </a:bodyPr>
          <a:lstStyle/>
          <a:p>
            <a:pPr algn="ctr"/>
            <a:r>
              <a:rPr lang="en-US" sz="4000" b="1" u="sng" dirty="0" smtClean="0">
                <a:solidFill>
                  <a:schemeClr val="accent1">
                    <a:lumMod val="75000"/>
                  </a:schemeClr>
                </a:solidFill>
                <a:latin typeface="Arial" pitchFamily="34" charset="0"/>
                <a:cs typeface="Arial" pitchFamily="34" charset="0"/>
              </a:rPr>
              <a:t>PROBLEM STATEMENT</a:t>
            </a:r>
            <a:endParaRPr lang="en-US" sz="4000" b="1" u="sng" dirty="0">
              <a:solidFill>
                <a:schemeClr val="accent1">
                  <a:lumMod val="75000"/>
                </a:schemeClr>
              </a:solidFill>
              <a:latin typeface="Arial" pitchFamily="34" charset="0"/>
              <a:cs typeface="Arial" pitchFamily="34" charset="0"/>
            </a:endParaRPr>
          </a:p>
        </p:txBody>
      </p:sp>
      <p:sp>
        <p:nvSpPr>
          <p:cNvPr id="3" name="Content Placeholder 2">
            <a:extLst>
              <a:ext uri="{FF2B5EF4-FFF2-40B4-BE49-F238E27FC236}">
                <a16:creationId xmlns="" xmlns:a16="http://schemas.microsoft.com/office/drawing/2014/main" id="{4DE14E08-A36D-A8D5-2951-7590773BF002}"/>
              </a:ext>
            </a:extLst>
          </p:cNvPr>
          <p:cNvSpPr>
            <a:spLocks noGrp="1"/>
          </p:cNvSpPr>
          <p:nvPr>
            <p:ph idx="1"/>
          </p:nvPr>
        </p:nvSpPr>
        <p:spPr>
          <a:xfrm>
            <a:off x="609600" y="1352550"/>
            <a:ext cx="7886700" cy="5089814"/>
          </a:xfrm>
          <a:solidFill>
            <a:schemeClr val="bg2">
              <a:lumMod val="90000"/>
            </a:schemeClr>
          </a:solidFill>
          <a:ln>
            <a:noFill/>
          </a:ln>
        </p:spPr>
        <p:txBody>
          <a:bodyPr/>
          <a:lstStyle/>
          <a:p>
            <a:pPr marL="0" indent="0">
              <a:buNone/>
            </a:pPr>
            <a:r>
              <a:rPr lang="en-US" dirty="0" smtClean="0"/>
              <a:t>          </a:t>
            </a:r>
            <a:r>
              <a:rPr lang="en-US" sz="2200" dirty="0" smtClean="0"/>
              <a:t> The </a:t>
            </a:r>
            <a:r>
              <a:rPr lang="en-US" sz="2200" dirty="0"/>
              <a:t>target variable Telco Churn dataset typically revolves around predicting customer churn. </a:t>
            </a:r>
            <a:r>
              <a:rPr lang="en-US" sz="2200" dirty="0" smtClean="0"/>
              <a:t>It </a:t>
            </a:r>
            <a:r>
              <a:rPr lang="en-US" sz="2200" dirty="0"/>
              <a:t>has only two possible outcomes: churn or not churn (Binary Classification). "Churn" refers to the scenario where customers who are likely to cancel their contracts soon. </a:t>
            </a:r>
            <a:r>
              <a:rPr lang="en-US" sz="2200" dirty="0" smtClean="0"/>
              <a:t>In </a:t>
            </a:r>
            <a:r>
              <a:rPr lang="en-US" sz="2200" dirty="0"/>
              <a:t>the telecom industry, customer churn can be a significant issue, as it can lead to revenue </a:t>
            </a:r>
            <a:r>
              <a:rPr lang="en-US" sz="2200" dirty="0" smtClean="0"/>
              <a:t>loss. If </a:t>
            </a:r>
            <a:r>
              <a:rPr lang="en-US" sz="2200" dirty="0"/>
              <a:t>the company </a:t>
            </a:r>
            <a:r>
              <a:rPr lang="en-US" sz="2200" dirty="0" smtClean="0"/>
              <a:t>can predict that, it can </a:t>
            </a:r>
            <a:r>
              <a:rPr lang="en-US" sz="2200" dirty="0"/>
              <a:t>handle users before </a:t>
            </a:r>
            <a:r>
              <a:rPr lang="en-US" sz="2200" dirty="0" smtClean="0"/>
              <a:t>churn.                </a:t>
            </a:r>
            <a:endParaRPr lang="en-US" sz="2200" dirty="0"/>
          </a:p>
          <a:p>
            <a:pPr marL="0" indent="0">
              <a:buNone/>
            </a:pPr>
            <a:r>
              <a:rPr lang="en-US" sz="2200" dirty="0" smtClean="0"/>
              <a:t>             </a:t>
            </a:r>
            <a:endParaRPr lang="en-US" dirty="0"/>
          </a:p>
        </p:txBody>
      </p:sp>
      <p:pic>
        <p:nvPicPr>
          <p:cNvPr id="2050" name="Picture 2" descr="All about Effective Problem Statement - 6sig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73" y="3661064"/>
            <a:ext cx="5846618" cy="2550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57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A41D25-2C7E-1354-BB16-EC898C31627F}"/>
              </a:ext>
            </a:extLst>
          </p:cNvPr>
          <p:cNvSpPr>
            <a:spLocks noGrp="1"/>
          </p:cNvSpPr>
          <p:nvPr>
            <p:ph type="title"/>
          </p:nvPr>
        </p:nvSpPr>
        <p:spPr>
          <a:xfrm>
            <a:off x="342900" y="303441"/>
            <a:ext cx="8515350" cy="987424"/>
          </a:xfrm>
        </p:spPr>
        <p:txBody>
          <a:bodyPr>
            <a:normAutofit fontScale="90000"/>
          </a:bodyPr>
          <a:lstStyle/>
          <a:p>
            <a:r>
              <a:rPr lang="en-US" b="1" u="sng" dirty="0" smtClean="0">
                <a:solidFill>
                  <a:schemeClr val="accent1">
                    <a:lumMod val="75000"/>
                  </a:schemeClr>
                </a:solidFill>
                <a:latin typeface="Arial" pitchFamily="34" charset="0"/>
                <a:cs typeface="Arial" pitchFamily="34" charset="0"/>
              </a:rPr>
              <a:t>APPROACH TO SOLVE PROBLEM </a:t>
            </a:r>
            <a:br>
              <a:rPr lang="en-US" b="1" u="sng" dirty="0" smtClean="0">
                <a:solidFill>
                  <a:schemeClr val="accent1">
                    <a:lumMod val="75000"/>
                  </a:schemeClr>
                </a:solidFill>
                <a:latin typeface="Arial" pitchFamily="34" charset="0"/>
                <a:cs typeface="Arial" pitchFamily="34" charset="0"/>
              </a:rPr>
            </a:br>
            <a:r>
              <a:rPr lang="en-US" b="1" dirty="0">
                <a:solidFill>
                  <a:schemeClr val="accent1">
                    <a:lumMod val="75000"/>
                  </a:schemeClr>
                </a:solidFill>
                <a:latin typeface="Arial" pitchFamily="34" charset="0"/>
                <a:cs typeface="Arial" pitchFamily="34" charset="0"/>
              </a:rPr>
              <a:t> </a:t>
            </a:r>
            <a:r>
              <a:rPr lang="en-US" b="1" dirty="0" smtClean="0">
                <a:solidFill>
                  <a:schemeClr val="accent1">
                    <a:lumMod val="75000"/>
                  </a:schemeClr>
                </a:solidFill>
                <a:latin typeface="Arial" pitchFamily="34" charset="0"/>
                <a:cs typeface="Arial" pitchFamily="34" charset="0"/>
              </a:rPr>
              <a:t>              </a:t>
            </a:r>
            <a:r>
              <a:rPr lang="en-US" b="1" u="sng" dirty="0" smtClean="0">
                <a:solidFill>
                  <a:schemeClr val="accent1">
                    <a:lumMod val="75000"/>
                  </a:schemeClr>
                </a:solidFill>
                <a:latin typeface="Arial" pitchFamily="34" charset="0"/>
                <a:cs typeface="Arial" pitchFamily="34" charset="0"/>
              </a:rPr>
              <a:t>STATEMENT</a:t>
            </a:r>
            <a:endParaRPr lang="en-US" b="1" u="sng" dirty="0">
              <a:solidFill>
                <a:schemeClr val="accent1">
                  <a:lumMod val="75000"/>
                </a:schemeClr>
              </a:solidFill>
              <a:latin typeface="Arial" pitchFamily="34" charset="0"/>
              <a:cs typeface="Arial" pitchFamily="34" charset="0"/>
            </a:endParaRPr>
          </a:p>
        </p:txBody>
      </p:sp>
      <p:sp>
        <p:nvSpPr>
          <p:cNvPr id="3" name="Content Placeholder 2">
            <a:extLst>
              <a:ext uri="{FF2B5EF4-FFF2-40B4-BE49-F238E27FC236}">
                <a16:creationId xmlns="" xmlns:a16="http://schemas.microsoft.com/office/drawing/2014/main" id="{942DB863-8B2C-8410-35F7-F3DEEBFA2F06}"/>
              </a:ext>
            </a:extLst>
          </p:cNvPr>
          <p:cNvSpPr>
            <a:spLocks noGrp="1"/>
          </p:cNvSpPr>
          <p:nvPr>
            <p:ph idx="1"/>
          </p:nvPr>
        </p:nvSpPr>
        <p:spPr>
          <a:xfrm>
            <a:off x="609600" y="1504950"/>
            <a:ext cx="7886700" cy="5181600"/>
          </a:xfrm>
          <a:solidFill>
            <a:schemeClr val="bg2">
              <a:lumMod val="90000"/>
            </a:schemeClr>
          </a:solidFill>
          <a:ln>
            <a:noFill/>
          </a:ln>
        </p:spPr>
        <p:txBody>
          <a:bodyPr>
            <a:normAutofit fontScale="62500" lnSpcReduction="20000"/>
          </a:bodyPr>
          <a:lstStyle/>
          <a:p>
            <a:pPr marL="514350" indent="-514350">
              <a:buFont typeface="+mj-lt"/>
              <a:buAutoNum type="arabicPeriod"/>
            </a:pPr>
            <a:endParaRPr lang="en-US" sz="3100" dirty="0" smtClean="0"/>
          </a:p>
          <a:p>
            <a:pPr marL="514350" indent="-514350">
              <a:buFont typeface="+mj-lt"/>
              <a:buAutoNum type="arabicPeriod"/>
            </a:pPr>
            <a:r>
              <a:rPr lang="en-US" sz="3500" dirty="0" smtClean="0"/>
              <a:t>Exploratory </a:t>
            </a:r>
            <a:r>
              <a:rPr lang="en-US" sz="3500" dirty="0"/>
              <a:t>Data Analysis (EDA) to understand data patterns and relationships.</a:t>
            </a:r>
          </a:p>
          <a:p>
            <a:pPr marL="514350" indent="-514350">
              <a:buFont typeface="+mj-lt"/>
              <a:buAutoNum type="arabicPeriod"/>
            </a:pPr>
            <a:r>
              <a:rPr lang="en-US" sz="3500" dirty="0"/>
              <a:t>Data preprocessing, including handling missing values, encoding categorical variables, and feature scaling.</a:t>
            </a:r>
          </a:p>
          <a:p>
            <a:pPr marL="514350" indent="-514350">
              <a:buFont typeface="+mj-lt"/>
              <a:buAutoNum type="arabicPeriod"/>
            </a:pPr>
            <a:r>
              <a:rPr lang="en-US" sz="3500" dirty="0"/>
              <a:t>Splitting the dataset into training and testing sets.</a:t>
            </a:r>
          </a:p>
          <a:p>
            <a:pPr marL="514350" indent="-514350">
              <a:buFont typeface="+mj-lt"/>
              <a:buAutoNum type="arabicPeriod"/>
            </a:pPr>
            <a:r>
              <a:rPr lang="en-US" sz="3500" dirty="0"/>
              <a:t>Building and training machine learning models for churn prediction.</a:t>
            </a:r>
          </a:p>
          <a:p>
            <a:pPr marL="514350" indent="-514350">
              <a:buFont typeface="+mj-lt"/>
              <a:buAutoNum type="arabicPeriod"/>
            </a:pPr>
            <a:r>
              <a:rPr lang="en-US" sz="3500" dirty="0"/>
              <a:t>Evaluating model performance using metrics like accuracy, precision, recall, and F1-score</a:t>
            </a:r>
            <a:r>
              <a:rPr lang="en-US" sz="3500" dirty="0" smtClean="0"/>
              <a:t>.</a:t>
            </a:r>
          </a:p>
          <a:p>
            <a:pPr marL="514350" indent="-514350">
              <a:buFont typeface="+mj-lt"/>
              <a:buAutoNum type="arabicPeriod"/>
            </a:pPr>
            <a:r>
              <a:rPr lang="en-US" sz="3500" dirty="0" smtClean="0"/>
              <a:t>Good accuracy model is chosen.</a:t>
            </a:r>
            <a:endParaRPr lang="en-US" sz="3500" dirty="0"/>
          </a:p>
          <a:p>
            <a:pPr marL="514350" indent="-514350">
              <a:buFont typeface="+mj-lt"/>
              <a:buAutoNum type="arabicPeriod"/>
            </a:pPr>
            <a:r>
              <a:rPr lang="en-US" sz="3500" dirty="0" smtClean="0"/>
              <a:t>Providing </a:t>
            </a:r>
            <a:r>
              <a:rPr lang="en-US" sz="3500" dirty="0"/>
              <a:t>recommendations based on model insights</a:t>
            </a:r>
            <a:r>
              <a:rPr lang="en-US" sz="3500" dirty="0" smtClean="0"/>
              <a:t>.</a:t>
            </a:r>
          </a:p>
          <a:p>
            <a:pPr marL="0" indent="0">
              <a:buNone/>
            </a:pPr>
            <a:endParaRPr lang="en-US" sz="3500" dirty="0" smtClean="0"/>
          </a:p>
          <a:p>
            <a:pPr marL="0" indent="0">
              <a:buNone/>
            </a:pPr>
            <a:r>
              <a:rPr lang="en-US" sz="3500" b="1" dirty="0"/>
              <a:t>The ultimate goal is to help the telecom company proactively identify customers at risk of leaving, allowing them to implement targeted retention strategies and improve customer satisfaction</a:t>
            </a:r>
            <a:r>
              <a:rPr lang="en-US" sz="3500" b="1" dirty="0" smtClean="0"/>
              <a:t>.</a:t>
            </a:r>
            <a:r>
              <a:rPr lang="en-US" sz="3100" dirty="0"/>
              <a:t/>
            </a:r>
            <a:br>
              <a:rPr lang="en-US" sz="3100" dirty="0"/>
            </a:br>
            <a:endParaRPr lang="en-US" sz="3100" dirty="0"/>
          </a:p>
          <a:p>
            <a:pPr marL="0" indent="0">
              <a:buNone/>
            </a:pPr>
            <a:endParaRPr lang="en-US" dirty="0"/>
          </a:p>
        </p:txBody>
      </p:sp>
    </p:spTree>
    <p:extLst>
      <p:ext uri="{BB962C8B-B14F-4D97-AF65-F5344CB8AC3E}">
        <p14:creationId xmlns:p14="http://schemas.microsoft.com/office/powerpoint/2010/main" val="408823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494D0E-E8B9-ECDB-BE0A-0107B59CC96E}"/>
              </a:ext>
            </a:extLst>
          </p:cNvPr>
          <p:cNvSpPr>
            <a:spLocks noGrp="1"/>
          </p:cNvSpPr>
          <p:nvPr>
            <p:ph type="title"/>
          </p:nvPr>
        </p:nvSpPr>
        <p:spPr>
          <a:xfrm>
            <a:off x="628650" y="171451"/>
            <a:ext cx="7886700" cy="762000"/>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II. </a:t>
            </a:r>
            <a:r>
              <a:rPr lang="en-US" sz="4000" b="1" u="sng" dirty="0" smtClean="0">
                <a:solidFill>
                  <a:schemeClr val="accent1">
                    <a:lumMod val="75000"/>
                  </a:schemeClr>
                </a:solidFill>
                <a:latin typeface="Arial" pitchFamily="34" charset="0"/>
                <a:cs typeface="Arial" pitchFamily="34" charset="0"/>
              </a:rPr>
              <a:t>DATA LOADING</a:t>
            </a:r>
            <a:endParaRPr lang="en-US" sz="4000" b="1" u="sng" dirty="0">
              <a:solidFill>
                <a:schemeClr val="accent1">
                  <a:lumMod val="75000"/>
                </a:schemeClr>
              </a:solidFill>
              <a:latin typeface="Arial" pitchFamily="34" charset="0"/>
              <a:cs typeface="Arial" pitchFamily="34" charset="0"/>
            </a:endParaRPr>
          </a:p>
        </p:txBody>
      </p:sp>
      <p:sp>
        <p:nvSpPr>
          <p:cNvPr id="3" name="Content Placeholder 2">
            <a:extLst>
              <a:ext uri="{FF2B5EF4-FFF2-40B4-BE49-F238E27FC236}">
                <a16:creationId xmlns="" xmlns:a16="http://schemas.microsoft.com/office/drawing/2014/main" id="{D11E9E30-FB47-FBC1-CED3-CE4596F7A9A0}"/>
              </a:ext>
            </a:extLst>
          </p:cNvPr>
          <p:cNvSpPr>
            <a:spLocks noGrp="1"/>
          </p:cNvSpPr>
          <p:nvPr>
            <p:ph idx="1"/>
          </p:nvPr>
        </p:nvSpPr>
        <p:spPr>
          <a:xfrm>
            <a:off x="247650" y="1085850"/>
            <a:ext cx="8629650" cy="5467350"/>
          </a:xfrm>
          <a:solidFill>
            <a:schemeClr val="bg2">
              <a:lumMod val="90000"/>
            </a:schemeClr>
          </a:solidFill>
          <a:ln>
            <a:noFill/>
          </a:ln>
        </p:spPr>
        <p:txBody>
          <a:bodyPr/>
          <a:lstStyle/>
          <a:p>
            <a:pPr algn="just"/>
            <a:r>
              <a:rPr lang="en-IN" sz="2200" dirty="0" smtClean="0"/>
              <a:t>Importing </a:t>
            </a:r>
            <a:r>
              <a:rPr lang="en-IN" sz="2200" dirty="0"/>
              <a:t>the necessary libraries for data analysis and </a:t>
            </a:r>
            <a:r>
              <a:rPr lang="en-IN" sz="2200" dirty="0" smtClean="0"/>
              <a:t>visualization</a:t>
            </a:r>
            <a:r>
              <a:rPr lang="en-US" sz="2200" dirty="0" smtClean="0"/>
              <a:t>, </a:t>
            </a:r>
            <a:r>
              <a:rPr lang="en-US" sz="2200" dirty="0"/>
              <a:t>ensuring that visualizations are displayed </a:t>
            </a:r>
            <a:r>
              <a:rPr lang="en-US" sz="2200" dirty="0" smtClean="0"/>
              <a:t>inline.</a:t>
            </a:r>
            <a:endParaRPr lang="en-IN" sz="2200" dirty="0"/>
          </a:p>
          <a:p>
            <a:pPr algn="just"/>
            <a:r>
              <a:rPr lang="en-IN" sz="2200" dirty="0"/>
              <a:t>Reading a CSV file located at the specified path and assigning it to a pandas DataFrame called </a:t>
            </a:r>
            <a:r>
              <a:rPr lang="en-IN" sz="2200" dirty="0" smtClean="0"/>
              <a:t>‘telco_churn’ for further analysis.</a:t>
            </a:r>
          </a:p>
          <a:p>
            <a:pPr algn="just"/>
            <a:r>
              <a:rPr lang="en-US" sz="2400" dirty="0" smtClean="0"/>
              <a:t>It is </a:t>
            </a:r>
            <a:r>
              <a:rPr lang="en-US" sz="2400" dirty="0"/>
              <a:t>commonly used at the beginning of a data analysis </a:t>
            </a:r>
            <a:r>
              <a:rPr lang="en-US" sz="2400" dirty="0" smtClean="0"/>
              <a:t>and </a:t>
            </a:r>
            <a:r>
              <a:rPr lang="en-US" sz="2400" dirty="0"/>
              <a:t>machine learning project to set up the environment, </a:t>
            </a:r>
            <a:r>
              <a:rPr lang="en-US" sz="2400" dirty="0" smtClean="0"/>
              <a:t>loading </a:t>
            </a:r>
            <a:r>
              <a:rPr lang="en-US" sz="2400" dirty="0"/>
              <a:t>the dataset, and </a:t>
            </a:r>
            <a:r>
              <a:rPr lang="en-US" sz="2400" dirty="0" smtClean="0"/>
              <a:t>preparing for </a:t>
            </a:r>
            <a:r>
              <a:rPr lang="en-US" sz="2400" dirty="0"/>
              <a:t>exploration and visualization. It is particularly </a:t>
            </a:r>
            <a:r>
              <a:rPr lang="en-US" sz="2400" dirty="0" smtClean="0"/>
              <a:t>useful for </a:t>
            </a:r>
            <a:r>
              <a:rPr lang="en-US" sz="2400" dirty="0"/>
              <a:t>interactive data analysis</a:t>
            </a:r>
            <a:r>
              <a:rPr lang="en-US" sz="2400" dirty="0" smtClean="0"/>
              <a:t>.</a:t>
            </a:r>
          </a:p>
          <a:p>
            <a:pPr marL="0" indent="0" algn="just">
              <a:buNone/>
            </a:pPr>
            <a:endParaRPr lang="en-IN" sz="22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4248150"/>
            <a:ext cx="7410450" cy="2190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419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ACAE7306-F56A-8D93-C97D-E35AFF1F82D6}"/>
              </a:ext>
            </a:extLst>
          </p:cNvPr>
          <p:cNvSpPr>
            <a:spLocks noGrp="1"/>
          </p:cNvSpPr>
          <p:nvPr>
            <p:ph idx="1"/>
          </p:nvPr>
        </p:nvSpPr>
        <p:spPr>
          <a:xfrm>
            <a:off x="415636" y="207818"/>
            <a:ext cx="8461664" cy="6421582"/>
          </a:xfrm>
          <a:solidFill>
            <a:schemeClr val="bg2">
              <a:lumMod val="90000"/>
            </a:schemeClr>
          </a:solidFill>
          <a:ln>
            <a:noFill/>
          </a:ln>
        </p:spPr>
        <p:txBody>
          <a:bodyPr>
            <a:normAutofit/>
          </a:bodyPr>
          <a:lstStyle/>
          <a:p>
            <a:pPr marL="0" indent="0">
              <a:buNone/>
            </a:pPr>
            <a:r>
              <a:rPr lang="en-US" sz="2200" dirty="0"/>
              <a:t> </a:t>
            </a:r>
            <a:r>
              <a:rPr lang="en-US" sz="2200" dirty="0" smtClean="0"/>
              <a:t>                              </a:t>
            </a:r>
            <a:r>
              <a:rPr lang="en-US" sz="2500" dirty="0" smtClean="0"/>
              <a:t>Displaying dataset of  “telco_churn”</a:t>
            </a:r>
            <a:endParaRPr lang="en-IN" sz="2500"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45" y="734291"/>
            <a:ext cx="8238691" cy="26877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45" y="3656302"/>
            <a:ext cx="8238691" cy="25287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474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AE7306-F56A-8D93-C97D-E35AFF1F82D6}"/>
              </a:ext>
            </a:extLst>
          </p:cNvPr>
          <p:cNvSpPr>
            <a:spLocks noGrp="1"/>
          </p:cNvSpPr>
          <p:nvPr>
            <p:ph idx="1"/>
          </p:nvPr>
        </p:nvSpPr>
        <p:spPr>
          <a:xfrm>
            <a:off x="361950" y="990600"/>
            <a:ext cx="8515350" cy="5638800"/>
          </a:xfrm>
          <a:solidFill>
            <a:schemeClr val="bg2">
              <a:lumMod val="90000"/>
            </a:schemeClr>
          </a:solidFill>
          <a:ln>
            <a:noFill/>
          </a:ln>
        </p:spPr>
        <p:txBody>
          <a:bodyPr>
            <a:normAutofit/>
          </a:bodyPr>
          <a:lstStyle/>
          <a:p>
            <a:r>
              <a:rPr lang="en-US" sz="2200" dirty="0" smtClean="0"/>
              <a:t>The </a:t>
            </a:r>
            <a:r>
              <a:rPr lang="en-US" sz="2200" dirty="0"/>
              <a:t>primary goals </a:t>
            </a:r>
            <a:r>
              <a:rPr lang="en-US" sz="2200" dirty="0" smtClean="0"/>
              <a:t>is </a:t>
            </a:r>
            <a:r>
              <a:rPr lang="en-US" sz="2200" dirty="0"/>
              <a:t>to uncover patterns, relationships, anomalies, and insights that </a:t>
            </a:r>
            <a:r>
              <a:rPr lang="en-US" sz="2200" dirty="0" smtClean="0"/>
              <a:t>can </a:t>
            </a:r>
            <a:r>
              <a:rPr lang="en-US" sz="2200" dirty="0"/>
              <a:t>inform subsequent </a:t>
            </a:r>
            <a:r>
              <a:rPr lang="en-US" sz="2200" dirty="0" smtClean="0"/>
              <a:t>analysis. </a:t>
            </a:r>
          </a:p>
          <a:p>
            <a:r>
              <a:rPr lang="en-IN" sz="2200" dirty="0" smtClean="0"/>
              <a:t>Looking </a:t>
            </a:r>
            <a:r>
              <a:rPr lang="en-IN" sz="2200" dirty="0"/>
              <a:t>at the </a:t>
            </a:r>
            <a:r>
              <a:rPr lang="en-IN" sz="2200" dirty="0" smtClean="0"/>
              <a:t>dataset by using head( ), tail( ), sample( ), size( )</a:t>
            </a:r>
          </a:p>
          <a:p>
            <a:pPr marL="0" indent="0">
              <a:buNone/>
            </a:pPr>
            <a:endParaRPr lang="en-IN" sz="2400" dirty="0" smtClean="0"/>
          </a:p>
          <a:p>
            <a:pPr marL="0" indent="0">
              <a:buNone/>
            </a:pPr>
            <a:endParaRPr lang="en-US" sz="2200" dirty="0"/>
          </a:p>
        </p:txBody>
      </p:sp>
      <p:sp>
        <p:nvSpPr>
          <p:cNvPr id="4" name="Title 1">
            <a:extLst>
              <a:ext uri="{FF2B5EF4-FFF2-40B4-BE49-F238E27FC236}">
                <a16:creationId xmlns="" xmlns:a16="http://schemas.microsoft.com/office/drawing/2014/main" id="{73494D0E-E8B9-ECDB-BE0A-0107B59CC96E}"/>
              </a:ext>
            </a:extLst>
          </p:cNvPr>
          <p:cNvSpPr>
            <a:spLocks noGrp="1"/>
          </p:cNvSpPr>
          <p:nvPr>
            <p:ph type="title"/>
          </p:nvPr>
        </p:nvSpPr>
        <p:spPr>
          <a:xfrm>
            <a:off x="549955" y="144692"/>
            <a:ext cx="7886700" cy="796924"/>
          </a:xfrm>
        </p:spPr>
        <p:txBody>
          <a:bodyPr>
            <a:normAutofit/>
          </a:bodyPr>
          <a:lstStyle/>
          <a:p>
            <a:pPr algn="ctr"/>
            <a:r>
              <a:rPr lang="en-US" sz="4000" b="1" dirty="0" smtClean="0">
                <a:solidFill>
                  <a:schemeClr val="accent1">
                    <a:lumMod val="75000"/>
                  </a:schemeClr>
                </a:solidFill>
                <a:latin typeface="Arial" pitchFamily="34" charset="0"/>
                <a:cs typeface="Arial" pitchFamily="34" charset="0"/>
              </a:rPr>
              <a:t>III. </a:t>
            </a:r>
            <a:r>
              <a:rPr lang="en-US" sz="4000" b="1" u="sng" dirty="0" smtClean="0">
                <a:solidFill>
                  <a:schemeClr val="accent1">
                    <a:lumMod val="75000"/>
                  </a:schemeClr>
                </a:solidFill>
                <a:latin typeface="Arial" pitchFamily="34" charset="0"/>
                <a:cs typeface="Arial" pitchFamily="34" charset="0"/>
              </a:rPr>
              <a:t>DATA  EXPLORING</a:t>
            </a:r>
            <a:endParaRPr lang="en-US" sz="4000" b="1" u="sng" dirty="0">
              <a:solidFill>
                <a:schemeClr val="accent1">
                  <a:lumMod val="75000"/>
                </a:schemeClr>
              </a:solidFill>
              <a:latin typeface="Arial" pitchFamily="34" charset="0"/>
              <a:cs typeface="Arial" pitchFamily="34" charset="0"/>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75" y="5420417"/>
            <a:ext cx="1853334" cy="10186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17" y="2244437"/>
            <a:ext cx="2535383" cy="3061854"/>
          </a:xfrm>
          <a:prstGeom prst="rect">
            <a:avLst/>
          </a:prstGeom>
          <a:solidFill>
            <a:schemeClr val="accent1">
              <a:lumMod val="75000"/>
            </a:schemeClr>
          </a:solidFill>
          <a:ln>
            <a:solidFill>
              <a:schemeClr val="tx1"/>
            </a:solidFill>
          </a:ln>
          <a:effec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2691" y="2244437"/>
            <a:ext cx="2563091" cy="3061854"/>
          </a:xfrm>
          <a:prstGeom prst="rect">
            <a:avLst/>
          </a:prstGeom>
          <a:solidFill>
            <a:srgbClr val="002060"/>
          </a:solidFill>
          <a:ln>
            <a:solidFill>
              <a:schemeClr val="tx1"/>
            </a:solidFill>
          </a:ln>
          <a:effec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143" y="2244437"/>
            <a:ext cx="2913784" cy="41009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467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6203</TotalTime>
  <Words>2208</Words>
  <Application>Microsoft Office PowerPoint</Application>
  <PresentationFormat>On-screen Show (4:3)</PresentationFormat>
  <Paragraphs>305</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PowerPoint Presentation</vt:lpstr>
      <vt:lpstr>PROJECT CONTENT</vt:lpstr>
      <vt:lpstr>I. INTRODUCTION</vt:lpstr>
      <vt:lpstr>PROBLEM STATEMENT</vt:lpstr>
      <vt:lpstr>APPROACH TO SOLVE PROBLEM                 STATEMENT</vt:lpstr>
      <vt:lpstr>II. DATA LOADING</vt:lpstr>
      <vt:lpstr>PowerPoint Presentation</vt:lpstr>
      <vt:lpstr>III. DATA  EXPLORING</vt:lpstr>
      <vt:lpstr>PowerPoint Presentation</vt:lpstr>
      <vt:lpstr>PowerPoint Presentation</vt:lpstr>
      <vt:lpstr>PowerPoint Presentation</vt:lpstr>
      <vt:lpstr>IV. DATA CLEANING</vt:lpstr>
      <vt:lpstr>PowerPoint Presentation</vt:lpstr>
      <vt:lpstr>PowerPoint Presentation</vt:lpstr>
      <vt:lpstr>PowerPoint Presentation</vt:lpstr>
      <vt:lpstr>PowerPoint Presentation</vt:lpstr>
      <vt:lpstr>IV.1. BINNING</vt:lpstr>
      <vt:lpstr>PowerPoint Presentation</vt:lpstr>
      <vt:lpstr>V. DATA VISUALIZATION</vt:lpstr>
      <vt:lpstr>V.1. UNIVARIATE ANALYSIS</vt:lpstr>
      <vt:lpstr>PowerPoint Presentation</vt:lpstr>
      <vt:lpstr>V.2. BIVARIATE ANALYSIS</vt:lpstr>
      <vt:lpstr>PowerPoint Presentation</vt:lpstr>
      <vt:lpstr>CONCLUSION FOR DATA VISUALIZATION</vt:lpstr>
      <vt:lpstr>VI. FEATURE ENGINEERING</vt:lpstr>
      <vt:lpstr>PowerPoint Presentation</vt:lpstr>
      <vt:lpstr>VII. DATA PREPROCESSING</vt:lpstr>
      <vt:lpstr>PowerPoint Presentation</vt:lpstr>
      <vt:lpstr>PowerPoint Presentation</vt:lpstr>
      <vt:lpstr> IDENTIFYING BEST FEATURE</vt:lpstr>
      <vt:lpstr> MULTIVARIATE ANALYSIS</vt:lpstr>
      <vt:lpstr>VIII. TRAIN – TEST SPLIT</vt:lpstr>
      <vt:lpstr>IX. FEATURE SCALING</vt:lpstr>
      <vt:lpstr>PowerPoint Presentation</vt:lpstr>
      <vt:lpstr>PowerPoint Presentation</vt:lpstr>
      <vt:lpstr>X. SMOTEENN </vt:lpstr>
      <vt:lpstr>XI. MODEL BUILDING &amp; EVALUATION</vt:lpstr>
      <vt:lpstr>PowerPoint Presentation</vt:lpstr>
      <vt:lpstr>XII. MODEL COMPARISON</vt:lpstr>
      <vt:lpstr>CONCLUSION OF MODEL COMPARISON</vt:lpstr>
      <vt:lpstr>PowerPoint Presentation</vt:lpstr>
      <vt:lpstr>PowerPoint Presentation</vt:lpstr>
      <vt:lpstr>OVERALL CONCLUSION</vt:lpstr>
      <vt:lpstr>DASHBOARD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Lenovo ThinkPad</cp:lastModifiedBy>
  <cp:revision>97</cp:revision>
  <dcterms:created xsi:type="dcterms:W3CDTF">2020-12-23T13:36:53Z</dcterms:created>
  <dcterms:modified xsi:type="dcterms:W3CDTF">2024-01-07T18:16:05Z</dcterms:modified>
</cp:coreProperties>
</file>