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notesMasterIdLst>
    <p:notesMasterId r:id="rId17"/>
  </p:notesMasterIdLst>
  <p:sldIdLst>
    <p:sldId id="256" r:id="rId2"/>
    <p:sldId id="259" r:id="rId3"/>
    <p:sldId id="257" r:id="rId4"/>
    <p:sldId id="258" r:id="rId5"/>
    <p:sldId id="260" r:id="rId6"/>
    <p:sldId id="261" r:id="rId7"/>
    <p:sldId id="262" r:id="rId8"/>
    <p:sldId id="263" r:id="rId9"/>
    <p:sldId id="264" r:id="rId10"/>
    <p:sldId id="269" r:id="rId11"/>
    <p:sldId id="270" r:id="rId12"/>
    <p:sldId id="271"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autoAdjust="0"/>
  </p:normalViewPr>
  <p:slideViewPr>
    <p:cSldViewPr snapToGrid="0">
      <p:cViewPr varScale="1">
        <p:scale>
          <a:sx n="78" d="100"/>
          <a:sy n="78" d="100"/>
        </p:scale>
        <p:origin x="878" y="62"/>
      </p:cViewPr>
      <p:guideLst/>
    </p:cSldViewPr>
  </p:slideViewPr>
  <p:outlineViewPr>
    <p:cViewPr>
      <p:scale>
        <a:sx n="33" d="100"/>
        <a:sy n="33" d="100"/>
      </p:scale>
      <p:origin x="0" y="-3403"/>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DF259-69AA-42AD-AB72-1352B292A171}" type="datetimeFigureOut">
              <a:rPr lang="en-IN" smtClean="0"/>
              <a:t>27-05-2025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2303B-BB5B-4C54-8C5C-552782D81439}" type="slidenum">
              <a:rPr lang="en-IN" smtClean="0"/>
              <a:t>‹#›</a:t>
            </a:fld>
            <a:endParaRPr lang="en-IN" dirty="0"/>
          </a:p>
        </p:txBody>
      </p:sp>
    </p:spTree>
    <p:extLst>
      <p:ext uri="{BB962C8B-B14F-4D97-AF65-F5344CB8AC3E}">
        <p14:creationId xmlns:p14="http://schemas.microsoft.com/office/powerpoint/2010/main" val="401160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62303B-BB5B-4C54-8C5C-552782D81439}" type="slidenum">
              <a:rPr lang="en-IN" smtClean="0"/>
              <a:t>1</a:t>
            </a:fld>
            <a:endParaRPr lang="en-IN" dirty="0"/>
          </a:p>
        </p:txBody>
      </p:sp>
    </p:spTree>
    <p:extLst>
      <p:ext uri="{BB962C8B-B14F-4D97-AF65-F5344CB8AC3E}">
        <p14:creationId xmlns:p14="http://schemas.microsoft.com/office/powerpoint/2010/main" val="39627565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DF68E2-58F2-4D09-BE8B-E3BD06533059}" type="datetimeFigureOut">
              <a:rPr lang="en-US" smtClean="0"/>
              <a:t>5/27/2025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01201294"/>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78949092"/>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0210963"/>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26756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2945061"/>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3070704"/>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624D31-43A5-475A-80CF-332C9F6DCF35}" type="datetimeFigureOut">
              <a:rPr lang="en-US" smtClean="0"/>
              <a:t>5/27/2025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67801818"/>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E2D6473-DF6D-4702-B328-E0DD40540A4E}"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6055399"/>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26F7E3A-B166-407D-9866-32884E7D5B37}"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6980067"/>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64495753"/>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8108039"/>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0856130"/>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7607094"/>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162233"/>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0354538"/>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3" name="camera.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6978459"/>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6497990"/>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1" name="camera.wav"/>
          </p:stSnd>
        </p:sndAc>
      </p:transition>
    </mc:Choice>
    <mc:Fallback xmlns="">
      <p:transition spd="slow">
        <p:fade/>
        <p:sndAc>
          <p:stSnd>
            <p:snd r:embed="rId4" name="camera.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8624D31-43A5-475A-80CF-332C9F6DCF35}" type="datetimeFigureOut">
              <a:rPr lang="en-US" smtClean="0"/>
              <a:t>5/27/2025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3336391"/>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mc:AlternateContent xmlns:mc="http://schemas.openxmlformats.org/markup-compatibility/2006" xmlns:p14="http://schemas.microsoft.com/office/powerpoint/2010/main">
    <mc:Choice Requires="p14">
      <p:transition spd="slow" p14:dur="1500">
        <p14:doors dir="vert"/>
        <p:sndAc>
          <p:stSnd>
            <p:snd r:embed="rId19" name="camera.wav"/>
          </p:stSnd>
        </p:sndAc>
      </p:transition>
    </mc:Choice>
    <mc:Fallback xmlns="">
      <p:transition spd="slow">
        <p:fade/>
        <p:sndAc>
          <p:stSnd>
            <p:snd r:embed="rId21" name="camera.wav"/>
          </p:stSnd>
        </p:sndAc>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D196-4C7A-B50C-7203-119107F4E777}"/>
              </a:ext>
            </a:extLst>
          </p:cNvPr>
          <p:cNvSpPr>
            <a:spLocks noGrp="1"/>
          </p:cNvSpPr>
          <p:nvPr>
            <p:ph type="ctrTitle"/>
          </p:nvPr>
        </p:nvSpPr>
        <p:spPr>
          <a:xfrm>
            <a:off x="1071715" y="2927542"/>
            <a:ext cx="9678331" cy="560439"/>
          </a:xfrm>
        </p:spPr>
        <p:txBody>
          <a:bodyPr>
            <a:noAutofit/>
          </a:bodyPr>
          <a:lstStyle/>
          <a:p>
            <a:pPr algn="ctr"/>
            <a:r>
              <a:rPr lang="en-US" sz="4000" b="1" dirty="0">
                <a:effectLst>
                  <a:outerShdw blurRad="38100" dist="38100" dir="2700000" algn="tl">
                    <a:srgbClr val="000000">
                      <a:alpha val="43137"/>
                    </a:srgbClr>
                  </a:outerShdw>
                </a:effectLst>
              </a:rPr>
              <a:t>PROJECT TITLE :JOB PORTAL</a:t>
            </a:r>
            <a:endParaRPr lang="en-IN" sz="4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79125E7-2F5F-011C-6C93-BC284B1DFF3A}"/>
              </a:ext>
            </a:extLst>
          </p:cNvPr>
          <p:cNvSpPr>
            <a:spLocks noGrp="1"/>
          </p:cNvSpPr>
          <p:nvPr>
            <p:ph type="subTitle" idx="1"/>
          </p:nvPr>
        </p:nvSpPr>
        <p:spPr>
          <a:xfrm>
            <a:off x="1071715" y="5118706"/>
            <a:ext cx="10026209" cy="1185333"/>
          </a:xfrm>
        </p:spPr>
        <p:txBody>
          <a:bodyPr>
            <a:noAutofit/>
          </a:bodyPr>
          <a:lstStyle/>
          <a:p>
            <a:pPr algn="ctr"/>
            <a:r>
              <a:rPr lang="en-US" sz="2800" cap="none" spc="-150" dirty="0">
                <a:solidFill>
                  <a:schemeClr val="bg1"/>
                </a:solidFill>
                <a:latin typeface="Times New Roman" panose="02020603050405020304" pitchFamily="18" charset="0"/>
                <a:cs typeface="Times New Roman" panose="02020603050405020304" pitchFamily="18" charset="0"/>
              </a:rPr>
              <a:t>PALLAVI , TANU VED, KHUSHI JAISWAR ,  </a:t>
            </a:r>
            <a:r>
              <a:rPr lang="en-IN" sz="2800" cap="none" spc="-150" dirty="0">
                <a:solidFill>
                  <a:schemeClr val="bg1"/>
                </a:solidFill>
                <a:latin typeface="Times New Roman" panose="02020603050405020304" pitchFamily="18" charset="0"/>
                <a:cs typeface="Times New Roman" panose="02020603050405020304" pitchFamily="18" charset="0"/>
              </a:rPr>
              <a:t>LAVI, LALIT KUMAR</a:t>
            </a:r>
          </a:p>
          <a:p>
            <a:pPr algn="ctr"/>
            <a:endParaRPr lang="en-IN" sz="2800" b="1" spc="-15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99DBCF3-BC85-77E3-E476-EBA004E758BC}"/>
              </a:ext>
            </a:extLst>
          </p:cNvPr>
          <p:cNvSpPr txBox="1">
            <a:spLocks/>
          </p:cNvSpPr>
          <p:nvPr/>
        </p:nvSpPr>
        <p:spPr bwMode="gray">
          <a:xfrm>
            <a:off x="1406573" y="3629393"/>
            <a:ext cx="8574622" cy="560439"/>
          </a:xfrm>
          <a:prstGeom prst="rect">
            <a:avLst/>
          </a:prstGeom>
        </p:spPr>
        <p:txBody>
          <a:bodyPr vert="horz" lIns="91440" tIns="45720" rIns="91440" bIns="45720" rtlCol="0" anchor="b">
            <a:normAutofit fontScale="975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dirty="0"/>
              <a:t>GUIDED BY : MR </a:t>
            </a:r>
            <a:r>
              <a:rPr lang="en-IN" sz="3000" dirty="0"/>
              <a:t>BHUPENDRA KUMAR</a:t>
            </a:r>
            <a:r>
              <a:rPr lang="en-US" sz="3000" dirty="0"/>
              <a:t> SIR</a:t>
            </a:r>
            <a:endParaRPr lang="en-IN" sz="3000" dirty="0"/>
          </a:p>
        </p:txBody>
      </p:sp>
      <p:sp>
        <p:nvSpPr>
          <p:cNvPr id="5" name="Title 1">
            <a:extLst>
              <a:ext uri="{FF2B5EF4-FFF2-40B4-BE49-F238E27FC236}">
                <a16:creationId xmlns:a16="http://schemas.microsoft.com/office/drawing/2014/main" id="{3BDA88B3-34D6-8858-80E6-2080499E5C8D}"/>
              </a:ext>
            </a:extLst>
          </p:cNvPr>
          <p:cNvSpPr txBox="1">
            <a:spLocks/>
          </p:cNvSpPr>
          <p:nvPr/>
        </p:nvSpPr>
        <p:spPr bwMode="gray">
          <a:xfrm>
            <a:off x="1379210" y="4373231"/>
            <a:ext cx="8574622" cy="560439"/>
          </a:xfrm>
          <a:prstGeom prst="rect">
            <a:avLst/>
          </a:prstGeom>
        </p:spPr>
        <p:txBody>
          <a:bodyPr vert="horz" lIns="91440" tIns="45720" rIns="91440" bIns="45720" rtlCol="0" anchor="b">
            <a:normAutofit fontScale="52500" lnSpcReduction="20000"/>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20000"/>
              </a:lnSpc>
            </a:pPr>
            <a:r>
              <a:rPr lang="en-US" b="1" dirty="0"/>
              <a:t>PRESENTED  BY</a:t>
            </a:r>
            <a:endParaRPr lang="en-IN" b="1" dirty="0"/>
          </a:p>
        </p:txBody>
      </p:sp>
      <p:pic>
        <p:nvPicPr>
          <p:cNvPr id="6" name="Picture 5">
            <a:extLst>
              <a:ext uri="{FF2B5EF4-FFF2-40B4-BE49-F238E27FC236}">
                <a16:creationId xmlns:a16="http://schemas.microsoft.com/office/drawing/2014/main" id="{3C016913-CD90-D80E-2305-90950FCF6DD7}"/>
              </a:ext>
            </a:extLst>
          </p:cNvPr>
          <p:cNvPicPr>
            <a:picLocks noChangeAspect="1"/>
          </p:cNvPicPr>
          <p:nvPr/>
        </p:nvPicPr>
        <p:blipFill>
          <a:blip r:embed="rId3"/>
          <a:stretch>
            <a:fillRect/>
          </a:stretch>
        </p:blipFill>
        <p:spPr>
          <a:xfrm>
            <a:off x="3883154" y="619992"/>
            <a:ext cx="4042467" cy="1172890"/>
          </a:xfrm>
          <a:prstGeom prst="rect">
            <a:avLst/>
          </a:prstGeom>
        </p:spPr>
      </p:pic>
      <p:sp>
        <p:nvSpPr>
          <p:cNvPr id="12" name="TextBox 11">
            <a:extLst>
              <a:ext uri="{FF2B5EF4-FFF2-40B4-BE49-F238E27FC236}">
                <a16:creationId xmlns:a16="http://schemas.microsoft.com/office/drawing/2014/main" id="{D5CF2847-242D-A056-73EF-B6FD491BFCFF}"/>
              </a:ext>
            </a:extLst>
          </p:cNvPr>
          <p:cNvSpPr txBox="1"/>
          <p:nvPr/>
        </p:nvSpPr>
        <p:spPr>
          <a:xfrm>
            <a:off x="1379210" y="1792882"/>
            <a:ext cx="8898371" cy="810478"/>
          </a:xfrm>
          <a:prstGeom prst="rect">
            <a:avLst/>
          </a:prstGeom>
          <a:noFill/>
        </p:spPr>
        <p:txBody>
          <a:bodyPr wrap="square">
            <a:spAutoFit/>
          </a:bodyPr>
          <a:lstStyle/>
          <a:p>
            <a:pPr algn="ctr">
              <a:spcAft>
                <a:spcPts val="800"/>
              </a:spcAft>
            </a:pPr>
            <a:r>
              <a:rPr lang="en-US" sz="20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DEPARTMENT OF COMPUTER SCIENCE AND ENGINEERING, </a:t>
            </a:r>
            <a:endParaRPr lang="en-US" sz="2000" b="1" dirty="0">
              <a:solidFill>
                <a:schemeClr val="bg1"/>
              </a:solidFill>
              <a:latin typeface="Times New Roman" panose="02020603050405020304" pitchFamily="18" charset="0"/>
              <a:ea typeface="Times New Roman" panose="02020603050405020304" pitchFamily="18" charset="0"/>
              <a:cs typeface="Mangal" panose="02040503050203030202" pitchFamily="18" charset="0"/>
            </a:endParaRPr>
          </a:p>
          <a:p>
            <a:pPr algn="ctr">
              <a:spcAft>
                <a:spcPts val="800"/>
              </a:spcAft>
            </a:pPr>
            <a:r>
              <a:rPr lang="en-US" sz="2000" b="1"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SCHOOL OF COMPUTER SCIENCE AND APPLICATIONS</a:t>
            </a:r>
            <a:endParaRPr lang="en-IN" sz="20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651001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B2F99-7EC2-4536-E089-1F22472EA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B01968-B03D-1CE1-63FF-75C308C74BFA}"/>
              </a:ext>
            </a:extLst>
          </p:cNvPr>
          <p:cNvSpPr>
            <a:spLocks noGrp="1"/>
          </p:cNvSpPr>
          <p:nvPr>
            <p:ph type="ctrTitle"/>
          </p:nvPr>
        </p:nvSpPr>
        <p:spPr>
          <a:xfrm>
            <a:off x="2723534" y="771832"/>
            <a:ext cx="6037007" cy="753532"/>
          </a:xfrm>
        </p:spPr>
        <p:txBody>
          <a:bodyPr>
            <a:noAutofit/>
          </a:bodyPr>
          <a:lstStyle/>
          <a:p>
            <a:pPr algn="ctr"/>
            <a:r>
              <a:rPr lang="en-US" sz="5000" b="1" dirty="0">
                <a:effectLst>
                  <a:outerShdw blurRad="38100" dist="38100" dir="2700000" algn="tl">
                    <a:srgbClr val="000000">
                      <a:alpha val="43137"/>
                    </a:srgbClr>
                  </a:outerShdw>
                </a:effectLst>
                <a:cs typeface="Times New Roman" panose="02020603050405020304" pitchFamily="18" charset="0"/>
              </a:rPr>
              <a:t>ADMIN PANEL</a:t>
            </a:r>
            <a:r>
              <a:rPr lang="en-US" sz="5000" b="1" dirty="0">
                <a:latin typeface="Times New Roman" panose="02020603050405020304" pitchFamily="18" charset="0"/>
                <a:cs typeface="Times New Roman" panose="02020603050405020304" pitchFamily="18" charset="0"/>
              </a:rPr>
              <a:t> </a:t>
            </a:r>
            <a:endParaRPr lang="en-IN" sz="5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683922-804C-36BF-16FA-E537F59D6D5F}"/>
              </a:ext>
            </a:extLst>
          </p:cNvPr>
          <p:cNvPicPr>
            <a:picLocks noChangeAspect="1"/>
          </p:cNvPicPr>
          <p:nvPr/>
        </p:nvPicPr>
        <p:blipFill>
          <a:blip r:embed="rId3"/>
          <a:stretch>
            <a:fillRect/>
          </a:stretch>
        </p:blipFill>
        <p:spPr>
          <a:xfrm>
            <a:off x="1166506" y="1661650"/>
            <a:ext cx="9586524" cy="4355692"/>
          </a:xfrm>
          <a:prstGeom prst="rect">
            <a:avLst/>
          </a:prstGeom>
        </p:spPr>
      </p:pic>
    </p:spTree>
    <p:extLst>
      <p:ext uri="{BB962C8B-B14F-4D97-AF65-F5344CB8AC3E}">
        <p14:creationId xmlns:p14="http://schemas.microsoft.com/office/powerpoint/2010/main" val="1192704126"/>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4" name="camera.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FDC28-E0F7-36B2-97BC-CA756DF08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7B99B-5D29-2B8C-93B2-D24DF3B6ECC1}"/>
              </a:ext>
            </a:extLst>
          </p:cNvPr>
          <p:cNvSpPr>
            <a:spLocks noGrp="1"/>
          </p:cNvSpPr>
          <p:nvPr>
            <p:ph type="ctrTitle"/>
          </p:nvPr>
        </p:nvSpPr>
        <p:spPr>
          <a:xfrm>
            <a:off x="2723534" y="771832"/>
            <a:ext cx="6037007" cy="753532"/>
          </a:xfrm>
        </p:spPr>
        <p:txBody>
          <a:bodyPr>
            <a:noAutofit/>
          </a:bodyPr>
          <a:lstStyle/>
          <a:p>
            <a:pPr algn="ctr"/>
            <a:r>
              <a:rPr lang="en-US" sz="5000" b="1" dirty="0">
                <a:effectLst>
                  <a:outerShdw blurRad="38100" dist="38100" dir="2700000" algn="tl">
                    <a:srgbClr val="000000">
                      <a:alpha val="43137"/>
                    </a:srgbClr>
                  </a:outerShdw>
                </a:effectLst>
                <a:cs typeface="Times New Roman" panose="02020603050405020304" pitchFamily="18" charset="0"/>
              </a:rPr>
              <a:t>JOBSEEKER PANEL</a:t>
            </a:r>
            <a:endParaRPr lang="en-IN" sz="5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2CBFED-8748-C63D-CCD3-1B9382D310AC}"/>
              </a:ext>
            </a:extLst>
          </p:cNvPr>
          <p:cNvPicPr>
            <a:picLocks noChangeAspect="1"/>
          </p:cNvPicPr>
          <p:nvPr/>
        </p:nvPicPr>
        <p:blipFill>
          <a:blip r:embed="rId3"/>
          <a:stretch>
            <a:fillRect/>
          </a:stretch>
        </p:blipFill>
        <p:spPr>
          <a:xfrm>
            <a:off x="1553277" y="1860258"/>
            <a:ext cx="8936286" cy="4029265"/>
          </a:xfrm>
          <a:prstGeom prst="rect">
            <a:avLst/>
          </a:prstGeom>
          <a:ln w="19050">
            <a:solidFill>
              <a:schemeClr val="tx1"/>
            </a:solidFill>
          </a:ln>
        </p:spPr>
      </p:pic>
    </p:spTree>
    <p:extLst>
      <p:ext uri="{BB962C8B-B14F-4D97-AF65-F5344CB8AC3E}">
        <p14:creationId xmlns:p14="http://schemas.microsoft.com/office/powerpoint/2010/main" val="2603514487"/>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4" name="camera.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ADE29-59E6-FED5-E3BB-5D454FD00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7C039-A69F-82A5-8554-A375A2FA5E81}"/>
              </a:ext>
            </a:extLst>
          </p:cNvPr>
          <p:cNvSpPr>
            <a:spLocks noGrp="1"/>
          </p:cNvSpPr>
          <p:nvPr>
            <p:ph type="ctrTitle"/>
          </p:nvPr>
        </p:nvSpPr>
        <p:spPr>
          <a:xfrm>
            <a:off x="1917289" y="772243"/>
            <a:ext cx="8023124" cy="753532"/>
          </a:xfrm>
        </p:spPr>
        <p:txBody>
          <a:bodyPr>
            <a:noAutofit/>
          </a:bodyPr>
          <a:lstStyle/>
          <a:p>
            <a:pPr algn="ctr"/>
            <a:r>
              <a:rPr lang="en-US" b="1" dirty="0">
                <a:effectLst>
                  <a:outerShdw blurRad="38100" dist="38100" dir="2700000" algn="tl">
                    <a:srgbClr val="000000">
                      <a:alpha val="43137"/>
                    </a:srgbClr>
                  </a:outerShdw>
                </a:effectLst>
                <a:cs typeface="Times New Roman" panose="02020603050405020304" pitchFamily="18" charset="0"/>
              </a:rPr>
              <a:t>JOBRECURITER </a:t>
            </a:r>
            <a:r>
              <a:rPr lang="en-US" sz="5000" b="1" dirty="0">
                <a:effectLst>
                  <a:outerShdw blurRad="38100" dist="38100" dir="2700000" algn="tl">
                    <a:srgbClr val="000000">
                      <a:alpha val="43137"/>
                    </a:srgbClr>
                  </a:outerShdw>
                </a:effectLst>
                <a:cs typeface="Times New Roman" panose="02020603050405020304" pitchFamily="18" charset="0"/>
              </a:rPr>
              <a:t>PANEL</a:t>
            </a:r>
            <a:endParaRPr lang="en-IN" sz="5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AAF618-FF87-9698-9ABC-3CE9ECF7FA89}"/>
              </a:ext>
            </a:extLst>
          </p:cNvPr>
          <p:cNvPicPr>
            <a:picLocks noChangeAspect="1"/>
          </p:cNvPicPr>
          <p:nvPr/>
        </p:nvPicPr>
        <p:blipFill>
          <a:blip r:embed="rId3"/>
          <a:stretch>
            <a:fillRect/>
          </a:stretch>
        </p:blipFill>
        <p:spPr>
          <a:xfrm>
            <a:off x="936603" y="1769837"/>
            <a:ext cx="9984495" cy="3919490"/>
          </a:xfrm>
          <a:prstGeom prst="rect">
            <a:avLst/>
          </a:prstGeom>
          <a:ln w="19050">
            <a:solidFill>
              <a:schemeClr val="tx1"/>
            </a:solidFill>
          </a:ln>
        </p:spPr>
      </p:pic>
    </p:spTree>
    <p:extLst>
      <p:ext uri="{BB962C8B-B14F-4D97-AF65-F5344CB8AC3E}">
        <p14:creationId xmlns:p14="http://schemas.microsoft.com/office/powerpoint/2010/main" val="3229021327"/>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4" name="camera.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7282-546E-4541-6753-26ECFFD0C2BB}"/>
              </a:ext>
            </a:extLst>
          </p:cNvPr>
          <p:cNvSpPr>
            <a:spLocks noGrp="1"/>
          </p:cNvSpPr>
          <p:nvPr>
            <p:ph type="ctrTitle"/>
          </p:nvPr>
        </p:nvSpPr>
        <p:spPr>
          <a:xfrm>
            <a:off x="981614" y="1724198"/>
            <a:ext cx="5596167" cy="527390"/>
          </a:xfrm>
        </p:spPr>
        <p:txBody>
          <a:bodyPr>
            <a:noAutofit/>
          </a:bodyPr>
          <a:lstStyle/>
          <a:p>
            <a:r>
              <a:rPr lang="en-US" sz="5000" b="1" dirty="0">
                <a:solidFill>
                  <a:schemeClr val="bg1"/>
                </a:solidFill>
                <a:effectLst>
                  <a:outerShdw blurRad="38100" dist="38100" dir="2700000" algn="tl">
                    <a:srgbClr val="000000">
                      <a:alpha val="43137"/>
                    </a:srgbClr>
                  </a:outerShdw>
                </a:effectLst>
                <a:ea typeface="Times New Roman" panose="02020603050405020304" pitchFamily="18" charset="0"/>
                <a:cs typeface="Mangal" panose="02040503050203030202" pitchFamily="18" charset="0"/>
              </a:rPr>
              <a:t>FUTURE SCOPE</a:t>
            </a:r>
            <a:br>
              <a:rPr lang="en-IN" sz="50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br>
            <a:endParaRPr lang="en-IN" sz="5000" dirty="0">
              <a:solidFill>
                <a:schemeClr val="bg1"/>
              </a:solidFill>
            </a:endParaRPr>
          </a:p>
        </p:txBody>
      </p:sp>
      <p:sp>
        <p:nvSpPr>
          <p:cNvPr id="3" name="Subtitle 2">
            <a:extLst>
              <a:ext uri="{FF2B5EF4-FFF2-40B4-BE49-F238E27FC236}">
                <a16:creationId xmlns:a16="http://schemas.microsoft.com/office/drawing/2014/main" id="{BCC46CFD-ACC9-94CD-E248-FADA846FC2E0}"/>
              </a:ext>
            </a:extLst>
          </p:cNvPr>
          <p:cNvSpPr>
            <a:spLocks noGrp="1"/>
          </p:cNvSpPr>
          <p:nvPr>
            <p:ph type="subTitle" idx="1"/>
          </p:nvPr>
        </p:nvSpPr>
        <p:spPr>
          <a:xfrm>
            <a:off x="981614" y="1607026"/>
            <a:ext cx="10138670" cy="4449644"/>
          </a:xfrm>
        </p:spPr>
        <p:txBody>
          <a:bodyPr>
            <a:noAutofit/>
          </a:bodyPr>
          <a:lstStyle/>
          <a:p>
            <a:pPr marR="1905" algn="just">
              <a:lnSpc>
                <a:spcPct val="110000"/>
              </a:lnSpc>
              <a:spcAft>
                <a:spcPts val="735"/>
              </a:spcAft>
            </a:pPr>
            <a:r>
              <a:rPr lang="en-US" sz="3000" b="0" i="0" cap="none" dirty="0">
                <a:solidFill>
                  <a:schemeClr val="bg1"/>
                </a:solidFill>
                <a:effectLst/>
                <a:cs typeface="Times New Roman" panose="02020603050405020304" pitchFamily="18" charset="0"/>
              </a:rPr>
              <a:t>The Future Scope Of JOB PORTAL </a:t>
            </a:r>
            <a:r>
              <a:rPr lang="en-US" sz="3000" cap="none" dirty="0">
                <a:solidFill>
                  <a:schemeClr val="bg1"/>
                </a:solidFill>
                <a:cs typeface="Times New Roman" panose="02020603050405020304" pitchFamily="18" charset="0"/>
              </a:rPr>
              <a:t>i</a:t>
            </a:r>
            <a:r>
              <a:rPr lang="en-US" sz="3000" b="0" i="0" cap="none" dirty="0">
                <a:solidFill>
                  <a:schemeClr val="bg1"/>
                </a:solidFill>
                <a:effectLst/>
                <a:cs typeface="Times New Roman" panose="02020603050405020304" pitchFamily="18" charset="0"/>
              </a:rPr>
              <a:t>s Expected To Be </a:t>
            </a:r>
            <a:r>
              <a:rPr lang="en-US" sz="3000" cap="none" dirty="0">
                <a:solidFill>
                  <a:schemeClr val="bg1"/>
                </a:solidFill>
                <a:cs typeface="Times New Roman" panose="02020603050405020304" pitchFamily="18" charset="0"/>
              </a:rPr>
              <a:t>Heavily Influenced By Artificial Intelligence (AI), Providing More Personalized And Efficient Job Matching, Deeper Candidate Insights, Advanced Data Analytics, And Seamless Integration With Other Recruitment Tools</a:t>
            </a:r>
            <a:r>
              <a:rPr lang="en-US" sz="3000" b="0" i="0" cap="none" dirty="0">
                <a:solidFill>
                  <a:schemeClr val="bg1"/>
                </a:solidFill>
                <a:effectLst/>
                <a:cs typeface="Times New Roman" panose="02020603050405020304" pitchFamily="18" charset="0"/>
              </a:rPr>
              <a:t>, Ultimately Streamlining The Job Search Process For Both Employers And Job Seekers While Offering A More User-friendly Experience.</a:t>
            </a:r>
            <a:endParaRPr lang="en-IN" sz="3000" cap="none"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760480401"/>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CAD6-ADF0-F25F-4DFB-022EAB0A9D86}"/>
              </a:ext>
            </a:extLst>
          </p:cNvPr>
          <p:cNvSpPr>
            <a:spLocks noGrp="1"/>
          </p:cNvSpPr>
          <p:nvPr>
            <p:ph type="title"/>
          </p:nvPr>
        </p:nvSpPr>
        <p:spPr>
          <a:xfrm>
            <a:off x="869818" y="1239139"/>
            <a:ext cx="8761413" cy="706964"/>
          </a:xfrm>
        </p:spPr>
        <p:txBody>
          <a:bodyPr/>
          <a:lstStyle/>
          <a:p>
            <a:r>
              <a:rPr lang="en-US" sz="5000" b="1" dirty="0">
                <a:solidFill>
                  <a:schemeClr val="bg1"/>
                </a:solidFill>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CONCLUSION</a:t>
            </a:r>
            <a:br>
              <a:rPr lang="en-IN" sz="5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5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87B7AC-9264-574F-D412-EB75E3B217EA}"/>
              </a:ext>
            </a:extLst>
          </p:cNvPr>
          <p:cNvSpPr>
            <a:spLocks noGrp="1"/>
          </p:cNvSpPr>
          <p:nvPr>
            <p:ph idx="1"/>
          </p:nvPr>
        </p:nvSpPr>
        <p:spPr>
          <a:xfrm>
            <a:off x="459490" y="2320548"/>
            <a:ext cx="11037045" cy="3416300"/>
          </a:xfrm>
        </p:spPr>
        <p:txBody>
          <a:bodyPr>
            <a:noAutofit/>
          </a:bodyPr>
          <a:lstStyle/>
          <a:p>
            <a:pPr marL="142875" marR="1905" indent="0" algn="just">
              <a:spcAft>
                <a:spcPts val="590"/>
              </a:spcAft>
              <a:buNone/>
            </a:pPr>
            <a:r>
              <a:rPr lang="en-US" sz="3000" dirty="0">
                <a:cs typeface="Times New Roman" panose="02020603050405020304" pitchFamily="18" charset="0"/>
              </a:rPr>
              <a:t>Job Matchmaking Is An Important Issue In Today's Global, Distributed, And Heterogeneous Market. We Have Briefly Explored How Available Technology Can Help Improve The Job Recruitment And Job-seeking Processes. We Strongly Believe That, Due To Its High Social Impact, Research In "Job Matchmaking" Should Not Only Aim To Advance Scientific Knowledge But Also Because This Is An Application Area Capable Of Bringing Direct And Immediate Benefits To Humanity.</a:t>
            </a:r>
            <a:endParaRPr lang="en-IN" sz="3000" dirty="0">
              <a:cs typeface="Times New Roman" panose="02020603050405020304" pitchFamily="18" charset="0"/>
            </a:endParaRPr>
          </a:p>
        </p:txBody>
      </p:sp>
    </p:spTree>
    <p:extLst>
      <p:ext uri="{BB962C8B-B14F-4D97-AF65-F5344CB8AC3E}">
        <p14:creationId xmlns:p14="http://schemas.microsoft.com/office/powerpoint/2010/main" val="137004114"/>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6F314-DB55-CD4F-D81A-220E19B15F3E}"/>
              </a:ext>
            </a:extLst>
          </p:cNvPr>
          <p:cNvSpPr txBox="1"/>
          <p:nvPr/>
        </p:nvSpPr>
        <p:spPr>
          <a:xfrm>
            <a:off x="1828800" y="2367643"/>
            <a:ext cx="7947413" cy="3046988"/>
          </a:xfrm>
          <a:prstGeom prst="rect">
            <a:avLst/>
          </a:prstGeom>
          <a:noFill/>
        </p:spPr>
        <p:txBody>
          <a:bodyPr wrap="square" rtlCol="0">
            <a:spAutoFit/>
          </a:bodyPr>
          <a:lstStyle/>
          <a:p>
            <a:pPr algn="ctr"/>
            <a:r>
              <a:rPr lang="en-US" sz="9600" b="1" dirty="0">
                <a:latin typeface="Arial Black" panose="020B0A04020102020204" pitchFamily="34" charset="0"/>
              </a:rPr>
              <a:t>THANK YOU!</a:t>
            </a:r>
            <a:endParaRPr lang="en-IN" sz="9600" b="1" dirty="0">
              <a:latin typeface="Arial Black" panose="020B0A04020102020204" pitchFamily="34" charset="0"/>
            </a:endParaRPr>
          </a:p>
        </p:txBody>
      </p:sp>
    </p:spTree>
    <p:extLst>
      <p:ext uri="{BB962C8B-B14F-4D97-AF65-F5344CB8AC3E}">
        <p14:creationId xmlns:p14="http://schemas.microsoft.com/office/powerpoint/2010/main" val="1780530750"/>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7EF5-4E62-4DEF-7E49-EA2D64882948}"/>
              </a:ext>
            </a:extLst>
          </p:cNvPr>
          <p:cNvSpPr>
            <a:spLocks noGrp="1"/>
          </p:cNvSpPr>
          <p:nvPr>
            <p:ph type="ctrTitle"/>
          </p:nvPr>
        </p:nvSpPr>
        <p:spPr>
          <a:xfrm>
            <a:off x="1060271" y="1059973"/>
            <a:ext cx="8574622" cy="478229"/>
          </a:xfrm>
        </p:spPr>
        <p:txBody>
          <a:bodyPr>
            <a:noAutofit/>
          </a:bodyPr>
          <a:lstStyle/>
          <a:p>
            <a:r>
              <a:rPr lang="en-US" sz="5000" b="1" dirty="0">
                <a:effectLst>
                  <a:outerShdw blurRad="38100" dist="38100" dir="2700000" algn="tl">
                    <a:srgbClr val="000000">
                      <a:alpha val="43137"/>
                    </a:srgbClr>
                  </a:outerShdw>
                </a:effectLst>
              </a:rPr>
              <a:t>INDEX</a:t>
            </a:r>
            <a:endParaRPr lang="en-IN" sz="5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1935DE31-75FD-97FA-8C85-0C0D552D329F}"/>
              </a:ext>
            </a:extLst>
          </p:cNvPr>
          <p:cNvSpPr>
            <a:spLocks noGrp="1"/>
          </p:cNvSpPr>
          <p:nvPr>
            <p:ph type="subTitle" idx="1"/>
          </p:nvPr>
        </p:nvSpPr>
        <p:spPr>
          <a:xfrm>
            <a:off x="1260899" y="1626692"/>
            <a:ext cx="6987645" cy="1388534"/>
          </a:xfrm>
        </p:spPr>
        <p:txBody>
          <a:bodyPr>
            <a:noAutofit/>
          </a:bodyPr>
          <a:lstStyle/>
          <a:p>
            <a:pPr marL="342900" indent="-342900">
              <a:buClr>
                <a:schemeClr val="bg1"/>
              </a:buClr>
              <a:buFont typeface="Wingdings" panose="05000000000000000000" pitchFamily="2" charset="2"/>
              <a:buChar char="Ø"/>
            </a:pPr>
            <a:r>
              <a:rPr lang="en-US" sz="2500" b="1" dirty="0">
                <a:solidFill>
                  <a:schemeClr val="bg1"/>
                </a:solidFill>
                <a:effectLst>
                  <a:outerShdw blurRad="38100" dist="38100" dir="2700000" algn="tl">
                    <a:srgbClr val="000000">
                      <a:alpha val="43137"/>
                    </a:srgbClr>
                  </a:outerShdw>
                </a:effectLst>
              </a:rPr>
              <a:t>INTRODUCTION</a:t>
            </a:r>
          </a:p>
          <a:p>
            <a:pPr marL="342900" indent="-342900">
              <a:buClr>
                <a:schemeClr val="bg1"/>
              </a:buClr>
              <a:buFont typeface="Wingdings" panose="05000000000000000000" pitchFamily="2" charset="2"/>
              <a:buChar char="Ø"/>
            </a:pPr>
            <a:r>
              <a:rPr lang="en-US" sz="2500" b="1" dirty="0">
                <a:solidFill>
                  <a:schemeClr val="bg1"/>
                </a:solidFill>
                <a:effectLst>
                  <a:outerShdw blurRad="38100" dist="38100" dir="2700000" algn="tl">
                    <a:srgbClr val="000000">
                      <a:alpha val="43137"/>
                    </a:srgbClr>
                  </a:outerShdw>
                </a:effectLst>
              </a:rPr>
              <a:t>PURPOSE</a:t>
            </a:r>
          </a:p>
          <a:p>
            <a:pPr marL="342900" indent="-342900">
              <a:buClr>
                <a:schemeClr val="bg1"/>
              </a:buClr>
              <a:buFont typeface="Wingdings" panose="05000000000000000000" pitchFamily="2" charset="2"/>
              <a:buChar char="Ø"/>
            </a:pPr>
            <a:r>
              <a:rPr lang="en-US" sz="2500" b="1" dirty="0">
                <a:solidFill>
                  <a:schemeClr val="bg1"/>
                </a:solidFill>
                <a:effectLst>
                  <a:outerShdw blurRad="38100" dist="38100" dir="2700000" algn="tl">
                    <a:srgbClr val="000000">
                      <a:alpha val="43137"/>
                    </a:srgbClr>
                  </a:outerShdw>
                </a:effectLst>
              </a:rPr>
              <a:t>TECHNOLOGY</a:t>
            </a:r>
          </a:p>
          <a:p>
            <a:pPr marL="342900" indent="-342900">
              <a:buClr>
                <a:schemeClr val="bg1"/>
              </a:buClr>
              <a:buFont typeface="Wingdings" panose="05000000000000000000" pitchFamily="2" charset="2"/>
              <a:buChar char="Ø"/>
            </a:pPr>
            <a:r>
              <a:rPr lang="en-IN" sz="2500" b="1" dirty="0">
                <a:solidFill>
                  <a:schemeClr val="bg1"/>
                </a:solidFill>
                <a:effectLst>
                  <a:outerShdw blurRad="38100" dist="38100" dir="2700000" algn="tl">
                    <a:srgbClr val="000000">
                      <a:alpha val="43137"/>
                    </a:srgbClr>
                  </a:outerShdw>
                </a:effectLst>
              </a:rPr>
              <a:t>KEY FETURES</a:t>
            </a:r>
          </a:p>
          <a:p>
            <a:pPr marL="342900" indent="-342900">
              <a:buClr>
                <a:schemeClr val="bg1"/>
              </a:buClr>
              <a:buFont typeface="Wingdings" panose="05000000000000000000" pitchFamily="2" charset="2"/>
              <a:buChar char="Ø"/>
            </a:pPr>
            <a:r>
              <a:rPr lang="en-IN" sz="2500" b="1" dirty="0">
                <a:solidFill>
                  <a:schemeClr val="bg1"/>
                </a:solidFill>
                <a:effectLst>
                  <a:outerShdw blurRad="38100" dist="38100" dir="2700000" algn="tl">
                    <a:srgbClr val="000000">
                      <a:alpha val="43137"/>
                    </a:srgbClr>
                  </a:outerShdw>
                </a:effectLst>
              </a:rPr>
              <a:t>HARDWARE/SOFTWARE</a:t>
            </a:r>
          </a:p>
          <a:p>
            <a:pPr marL="342900" indent="-342900">
              <a:buClr>
                <a:schemeClr val="bg1"/>
              </a:buClr>
              <a:buFont typeface="Wingdings" panose="05000000000000000000" pitchFamily="2" charset="2"/>
              <a:buChar char="Ø"/>
            </a:pPr>
            <a:r>
              <a:rPr lang="en-IN" sz="2500" b="1" dirty="0">
                <a:solidFill>
                  <a:schemeClr val="bg1"/>
                </a:solidFill>
                <a:effectLst>
                  <a:outerShdw blurRad="38100" dist="38100" dir="2700000" algn="tl">
                    <a:srgbClr val="000000">
                      <a:alpha val="43137"/>
                    </a:srgbClr>
                  </a:outerShdw>
                </a:effectLst>
              </a:rPr>
              <a:t>ER DIAGRAM</a:t>
            </a:r>
          </a:p>
          <a:p>
            <a:pPr marL="342900" indent="-342900">
              <a:buClr>
                <a:schemeClr val="bg1"/>
              </a:buClr>
              <a:buFont typeface="Wingdings" panose="05000000000000000000" pitchFamily="2" charset="2"/>
              <a:buChar char="Ø"/>
            </a:pPr>
            <a:r>
              <a:rPr lang="en-IN" sz="2500" b="1" dirty="0">
                <a:solidFill>
                  <a:schemeClr val="bg1"/>
                </a:solidFill>
                <a:effectLst>
                  <a:outerShdw blurRad="38100" dist="38100" dir="2700000" algn="tl">
                    <a:srgbClr val="000000">
                      <a:alpha val="43137"/>
                    </a:srgbClr>
                  </a:outerShdw>
                </a:effectLst>
              </a:rPr>
              <a:t>DEMO</a:t>
            </a:r>
          </a:p>
          <a:p>
            <a:pPr marL="342900" indent="-342900">
              <a:buClr>
                <a:schemeClr val="bg1"/>
              </a:buClr>
              <a:buFont typeface="Wingdings" panose="05000000000000000000" pitchFamily="2" charset="2"/>
              <a:buChar char="Ø"/>
            </a:pPr>
            <a:r>
              <a:rPr lang="en-IN" sz="2500" b="1" dirty="0">
                <a:solidFill>
                  <a:schemeClr val="bg1"/>
                </a:solidFill>
                <a:effectLst>
                  <a:outerShdw blurRad="38100" dist="38100" dir="2700000" algn="tl">
                    <a:srgbClr val="000000">
                      <a:alpha val="43137"/>
                    </a:srgbClr>
                  </a:outerShdw>
                </a:effectLst>
              </a:rPr>
              <a:t>FUTURE SCOPE</a:t>
            </a:r>
          </a:p>
          <a:p>
            <a:pPr marL="342900" indent="-342900">
              <a:buClr>
                <a:schemeClr val="bg1"/>
              </a:buClr>
              <a:buFont typeface="Wingdings" panose="05000000000000000000" pitchFamily="2" charset="2"/>
              <a:buChar char="Ø"/>
            </a:pPr>
            <a:r>
              <a:rPr lang="en-IN" sz="2500" b="1" dirty="0">
                <a:solidFill>
                  <a:schemeClr val="bg1"/>
                </a:solidFill>
                <a:effectLst>
                  <a:outerShdw blurRad="38100" dist="38100" dir="2700000" algn="tl">
                    <a:srgbClr val="000000">
                      <a:alpha val="43137"/>
                    </a:srgbClr>
                  </a:outerShdw>
                </a:effectLst>
              </a:rPr>
              <a:t>CONCLUSION</a:t>
            </a: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3746874859"/>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E2575-E119-7F27-6F53-15AFCFDCD545}"/>
              </a:ext>
            </a:extLst>
          </p:cNvPr>
          <p:cNvSpPr>
            <a:spLocks noGrp="1"/>
          </p:cNvSpPr>
          <p:nvPr>
            <p:ph type="title"/>
          </p:nvPr>
        </p:nvSpPr>
        <p:spPr/>
        <p:txBody>
          <a:bodyPr/>
          <a:lstStyle/>
          <a:p>
            <a:r>
              <a:rPr lang="en-US" sz="5000" b="1" dirty="0">
                <a:effectLst>
                  <a:outerShdw blurRad="38100" dist="38100" dir="2700000" algn="tl">
                    <a:srgbClr val="000000">
                      <a:alpha val="43137"/>
                    </a:srgbClr>
                  </a:outerShdw>
                </a:effectLst>
              </a:rPr>
              <a:t>INTRODUCTION </a:t>
            </a:r>
            <a:endParaRPr lang="en-IN" sz="50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D421AB7-51CA-A2A4-7366-B67F0A80C5E5}"/>
              </a:ext>
            </a:extLst>
          </p:cNvPr>
          <p:cNvSpPr>
            <a:spLocks noGrp="1"/>
          </p:cNvSpPr>
          <p:nvPr>
            <p:ph idx="1"/>
          </p:nvPr>
        </p:nvSpPr>
        <p:spPr/>
        <p:txBody>
          <a:bodyPr>
            <a:normAutofit/>
          </a:bodyPr>
          <a:lstStyle/>
          <a:p>
            <a:pPr algn="just"/>
            <a:r>
              <a:rPr lang="en-US" sz="3000" dirty="0">
                <a:latin typeface="Times New Roman" panose="02020603050405020304" pitchFamily="18" charset="0"/>
                <a:cs typeface="Times New Roman" panose="02020603050405020304" pitchFamily="18" charset="0"/>
              </a:rPr>
              <a:t>Welcome To Our Presentation On The JOB PORTAL Project, Designed To Connect Job Seekers, Employers, And Administrators In A Streamlined And Efficient Way. This Presentation Will Provide A Detailed Overview Of The Project's Key Features, Functionality, And Target Audience.</a:t>
            </a:r>
          </a:p>
          <a:p>
            <a:endParaRPr lang="en-IN" dirty="0"/>
          </a:p>
        </p:txBody>
      </p:sp>
    </p:spTree>
    <p:extLst>
      <p:ext uri="{BB962C8B-B14F-4D97-AF65-F5344CB8AC3E}">
        <p14:creationId xmlns:p14="http://schemas.microsoft.com/office/powerpoint/2010/main" val="3935458088"/>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9228D-DC96-AD70-7F13-597228B629E1}"/>
              </a:ext>
            </a:extLst>
          </p:cNvPr>
          <p:cNvSpPr>
            <a:spLocks noGrp="1"/>
          </p:cNvSpPr>
          <p:nvPr>
            <p:ph type="ctrTitle"/>
          </p:nvPr>
        </p:nvSpPr>
        <p:spPr>
          <a:xfrm>
            <a:off x="1047514" y="526566"/>
            <a:ext cx="10854169" cy="1379460"/>
          </a:xfrm>
        </p:spPr>
        <p:txBody>
          <a:bodyPr>
            <a:normAutofit/>
          </a:bodyPr>
          <a:lstStyle/>
          <a:p>
            <a:r>
              <a:rPr lang="en-IN" sz="5000" b="1" dirty="0">
                <a:solidFill>
                  <a:schemeClr val="bg1"/>
                </a:solidFill>
                <a:effectLst>
                  <a:outerShdw blurRad="38100" dist="38100" dir="2700000" algn="tl">
                    <a:srgbClr val="000000">
                      <a:alpha val="43137"/>
                    </a:srgbClr>
                  </a:outerShdw>
                </a:effectLst>
                <a:cs typeface="Times New Roman" panose="02020603050405020304" pitchFamily="18" charset="0"/>
              </a:rPr>
              <a:t>PURPOSE</a:t>
            </a:r>
          </a:p>
        </p:txBody>
      </p:sp>
      <p:sp>
        <p:nvSpPr>
          <p:cNvPr id="3" name="Subtitle 2">
            <a:extLst>
              <a:ext uri="{FF2B5EF4-FFF2-40B4-BE49-F238E27FC236}">
                <a16:creationId xmlns:a16="http://schemas.microsoft.com/office/drawing/2014/main" id="{DFF64257-6BD8-8323-D4B0-3D076E4647B7}"/>
              </a:ext>
            </a:extLst>
          </p:cNvPr>
          <p:cNvSpPr>
            <a:spLocks noGrp="1"/>
          </p:cNvSpPr>
          <p:nvPr>
            <p:ph type="subTitle" idx="1"/>
          </p:nvPr>
        </p:nvSpPr>
        <p:spPr>
          <a:xfrm>
            <a:off x="1047514" y="2137287"/>
            <a:ext cx="10318578" cy="2583426"/>
          </a:xfrm>
        </p:spPr>
        <p:txBody>
          <a:bodyPr>
            <a:noAutofit/>
          </a:bodyPr>
          <a:lstStyle/>
          <a:p>
            <a:pPr algn="just"/>
            <a:r>
              <a:rPr lang="en-IN" sz="3000" cap="none"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Purpose Of The </a:t>
            </a:r>
            <a:r>
              <a:rPr lang="en-IN" sz="3000" b="1" cap="none"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JOB PORTAL </a:t>
            </a:r>
            <a:r>
              <a:rPr lang="en-IN" sz="3000" cap="none" dirty="0">
                <a:solidFill>
                  <a:schemeClr val="bg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Is To Streamline The Hiring And Job Application Process, Making It Easier For Job Seekers To Find Employment Opportunities And For Employers To Find Qualified Candidates. The System Aims To Reduce The Time And Effort Spent On Manual Recruitment And Job Hunting Processes, Providing An Efficient And User-friendly Solution.</a:t>
            </a:r>
          </a:p>
          <a:p>
            <a:pPr algn="l"/>
            <a:endParaRPr lang="en-IN" sz="3300" cap="none"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99970"/>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9386-E89C-561E-6EAE-44ECDA1547F1}"/>
              </a:ext>
            </a:extLst>
          </p:cNvPr>
          <p:cNvSpPr>
            <a:spLocks noGrp="1"/>
          </p:cNvSpPr>
          <p:nvPr>
            <p:ph type="ctrTitle"/>
          </p:nvPr>
        </p:nvSpPr>
        <p:spPr>
          <a:xfrm>
            <a:off x="893843" y="1062020"/>
            <a:ext cx="8456635" cy="1530281"/>
          </a:xfrm>
        </p:spPr>
        <p:txBody>
          <a:bodyPr>
            <a:noAutofit/>
          </a:bodyPr>
          <a:lstStyle/>
          <a:p>
            <a:r>
              <a:rPr lang="en-IN" sz="5000" b="1" dirty="0">
                <a:solidFill>
                  <a:schemeClr val="bg1"/>
                </a:solidFill>
                <a:effectLst>
                  <a:outerShdw blurRad="38100" dist="38100" dir="2700000" algn="tl">
                    <a:srgbClr val="000000">
                      <a:alpha val="43137"/>
                    </a:srgbClr>
                  </a:outerShdw>
                </a:effectLst>
                <a:ea typeface="Times New Roman" panose="02020603050405020304" pitchFamily="18" charset="0"/>
                <a:cs typeface="Mangal" panose="02040503050203030202" pitchFamily="18" charset="0"/>
              </a:rPr>
              <a:t>TECHNOLOGIES USED:</a:t>
            </a:r>
            <a:br>
              <a:rPr lang="en-IN" sz="5000" dirty="0">
                <a:solidFill>
                  <a:schemeClr val="bg1"/>
                </a:solidFill>
                <a:effectLst>
                  <a:outerShdw blurRad="38100" dist="38100" dir="2700000" algn="tl">
                    <a:srgbClr val="000000">
                      <a:alpha val="43137"/>
                    </a:srgbClr>
                  </a:outerShdw>
                </a:effectLst>
                <a:ea typeface="Times New Roman" panose="02020603050405020304" pitchFamily="18" charset="0"/>
                <a:cs typeface="Mangal" panose="02040503050203030202" pitchFamily="18" charset="0"/>
              </a:rPr>
            </a:br>
            <a:endParaRPr lang="en-IN" sz="5000" dirty="0">
              <a:solidFill>
                <a:schemeClr val="bg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375726B-31CD-9D47-642B-772E0CF3904F}"/>
              </a:ext>
            </a:extLst>
          </p:cNvPr>
          <p:cNvSpPr>
            <a:spLocks noGrp="1"/>
          </p:cNvSpPr>
          <p:nvPr>
            <p:ph type="subTitle" idx="1"/>
          </p:nvPr>
        </p:nvSpPr>
        <p:spPr>
          <a:xfrm>
            <a:off x="1018694" y="2115516"/>
            <a:ext cx="9796790" cy="2168072"/>
          </a:xfrm>
        </p:spPr>
        <p:txBody>
          <a:bodyPr>
            <a:normAutofit fontScale="25000" lnSpcReduction="20000"/>
          </a:bodyPr>
          <a:lstStyle/>
          <a:p>
            <a:r>
              <a:rPr lang="en-IN" sz="12000" cap="none" dirty="0">
                <a:solidFill>
                  <a:schemeClr val="bg1"/>
                </a:solidFill>
                <a:latin typeface="Times New Roman" panose="02020603050405020304" pitchFamily="18" charset="0"/>
                <a:cs typeface="Times New Roman" panose="02020603050405020304" pitchFamily="18" charset="0"/>
              </a:rPr>
              <a:t>ASP.NET For Server-side Development </a:t>
            </a:r>
          </a:p>
          <a:p>
            <a:pPr algn="just"/>
            <a:r>
              <a:rPr lang="en-IN" sz="12000" cap="none" dirty="0">
                <a:solidFill>
                  <a:schemeClr val="bg1"/>
                </a:solidFill>
                <a:latin typeface="Times New Roman" panose="02020603050405020304" pitchFamily="18" charset="0"/>
                <a:cs typeface="Times New Roman" panose="02020603050405020304" pitchFamily="18" charset="0"/>
              </a:rPr>
              <a:t>SQL Server For Database Management </a:t>
            </a:r>
          </a:p>
          <a:p>
            <a:pPr algn="just"/>
            <a:r>
              <a:rPr lang="en-IN" sz="12000" cap="none" dirty="0">
                <a:solidFill>
                  <a:schemeClr val="bg1"/>
                </a:solidFill>
                <a:latin typeface="Times New Roman" panose="02020603050405020304" pitchFamily="18" charset="0"/>
                <a:cs typeface="Times New Roman" panose="02020603050405020304" pitchFamily="18" charset="0"/>
              </a:rPr>
              <a:t>HTML, CSS, JavaScript For Frontend Development </a:t>
            </a:r>
          </a:p>
          <a:p>
            <a:pPr algn="just"/>
            <a:r>
              <a:rPr lang="en-IN" sz="12000" cap="none" dirty="0">
                <a:solidFill>
                  <a:schemeClr val="bg1"/>
                </a:solidFill>
                <a:latin typeface="Times New Roman" panose="02020603050405020304" pitchFamily="18" charset="0"/>
                <a:cs typeface="Times New Roman" panose="02020603050405020304" pitchFamily="18" charset="0"/>
              </a:rPr>
              <a:t>Bootstrap For Responsive Design</a:t>
            </a:r>
          </a:p>
          <a:p>
            <a:pPr algn="just"/>
            <a:endParaRPr lang="en-IN"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6941950"/>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C66B-6DD5-DEFE-A279-E3CFBA16CC5E}"/>
              </a:ext>
            </a:extLst>
          </p:cNvPr>
          <p:cNvSpPr>
            <a:spLocks noGrp="1"/>
          </p:cNvSpPr>
          <p:nvPr>
            <p:ph type="ctrTitle"/>
          </p:nvPr>
        </p:nvSpPr>
        <p:spPr>
          <a:xfrm>
            <a:off x="777109" y="3069441"/>
            <a:ext cx="11050738" cy="186812"/>
          </a:xfrm>
        </p:spPr>
        <p:txBody>
          <a:bodyPr>
            <a:noAutofit/>
          </a:bodyPr>
          <a:lstStyle/>
          <a:p>
            <a:pPr algn="l"/>
            <a:r>
              <a:rPr lang="en-US" sz="5000" b="1" dirty="0">
                <a:solidFill>
                  <a:schemeClr val="bg1"/>
                </a:solidFill>
                <a:effectLst>
                  <a:outerShdw blurRad="38100" dist="38100" dir="2700000" algn="tl">
                    <a:srgbClr val="000000">
                      <a:alpha val="43137"/>
                    </a:srgbClr>
                  </a:outerShdw>
                </a:effectLst>
                <a:ea typeface="Times New Roman" panose="02020603050405020304" pitchFamily="18" charset="0"/>
                <a:cs typeface="Mangal" panose="02040503050203030202" pitchFamily="18" charset="0"/>
              </a:rPr>
              <a:t>KEY FEATURES OF JOB PORTAL</a:t>
            </a:r>
            <a:br>
              <a:rPr lang="en-IN" sz="5000" dirty="0">
                <a:effectLst/>
                <a:latin typeface="Calibri" panose="020F0502020204030204" pitchFamily="34" charset="0"/>
                <a:ea typeface="Times New Roman" panose="02020603050405020304" pitchFamily="18" charset="0"/>
                <a:cs typeface="Mangal" panose="02040503050203030202" pitchFamily="18" charset="0"/>
              </a:rPr>
            </a:br>
            <a:endParaRPr lang="en-IN" sz="5000" dirty="0"/>
          </a:p>
        </p:txBody>
      </p:sp>
      <p:sp>
        <p:nvSpPr>
          <p:cNvPr id="3" name="Subtitle 2">
            <a:extLst>
              <a:ext uri="{FF2B5EF4-FFF2-40B4-BE49-F238E27FC236}">
                <a16:creationId xmlns:a16="http://schemas.microsoft.com/office/drawing/2014/main" id="{81CBD95C-4FB5-DD27-3661-1A918F23A11A}"/>
              </a:ext>
            </a:extLst>
          </p:cNvPr>
          <p:cNvSpPr>
            <a:spLocks noGrp="1"/>
          </p:cNvSpPr>
          <p:nvPr>
            <p:ph type="subTitle" idx="1"/>
          </p:nvPr>
        </p:nvSpPr>
        <p:spPr>
          <a:xfrm>
            <a:off x="1121597" y="2862963"/>
            <a:ext cx="6901526" cy="1254977"/>
          </a:xfrm>
        </p:spPr>
        <p:txBody>
          <a:bodyPr>
            <a:noAutofit/>
          </a:bodyPr>
          <a:lstStyle/>
          <a:p>
            <a:pPr marL="637540" marR="309880" indent="-457200">
              <a:spcAft>
                <a:spcPts val="800"/>
              </a:spcAft>
              <a:buClr>
                <a:schemeClr val="bg1"/>
              </a:buClr>
              <a:buFont typeface="Wingdings" panose="05000000000000000000" pitchFamily="2" charset="2"/>
              <a:buChar char="Ø"/>
            </a:pPr>
            <a:r>
              <a:rPr lang="en-US" sz="3000" b="1"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30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7540" marR="309880" indent="-457200">
              <a:spcAft>
                <a:spcPts val="800"/>
              </a:spcAft>
              <a:buClr>
                <a:schemeClr val="bg1"/>
              </a:buClr>
              <a:buFont typeface="Wingdings" panose="05000000000000000000" pitchFamily="2" charset="2"/>
              <a:buChar char="Ø"/>
            </a:pPr>
            <a:r>
              <a:rPr lang="en-US" sz="3000" b="1"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Job Seeker</a:t>
            </a:r>
            <a:endParaRPr lang="en-IN" sz="3000" cap="none"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637540" marR="309880" indent="-457200">
              <a:spcAft>
                <a:spcPts val="800"/>
              </a:spcAft>
              <a:buClr>
                <a:schemeClr val="bg1"/>
              </a:buClr>
              <a:buFont typeface="Wingdings" panose="05000000000000000000" pitchFamily="2" charset="2"/>
              <a:buChar char="Ø"/>
            </a:pPr>
            <a:r>
              <a:rPr lang="en-US" sz="3000" b="1"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Job Recruiter (Employer)</a:t>
            </a:r>
            <a:endParaRPr lang="en-IN" sz="3000" cap="non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sz="1800" dirty="0"/>
          </a:p>
        </p:txBody>
      </p:sp>
    </p:spTree>
    <p:extLst>
      <p:ext uri="{BB962C8B-B14F-4D97-AF65-F5344CB8AC3E}">
        <p14:creationId xmlns:p14="http://schemas.microsoft.com/office/powerpoint/2010/main" val="686882515"/>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109-D9BB-3586-E91C-7D083D1E3AF5}"/>
              </a:ext>
            </a:extLst>
          </p:cNvPr>
          <p:cNvSpPr>
            <a:spLocks noGrp="1"/>
          </p:cNvSpPr>
          <p:nvPr>
            <p:ph type="ctrTitle"/>
          </p:nvPr>
        </p:nvSpPr>
        <p:spPr>
          <a:xfrm>
            <a:off x="784968" y="599767"/>
            <a:ext cx="9578232" cy="1032388"/>
          </a:xfrm>
        </p:spPr>
        <p:txBody>
          <a:bodyPr>
            <a:noAutofit/>
          </a:bodyPr>
          <a:lstStyle/>
          <a:p>
            <a:r>
              <a:rPr lang="en-US" sz="5000" b="1" dirty="0">
                <a:solidFill>
                  <a:schemeClr val="bg1"/>
                </a:solidFill>
                <a:effectLst>
                  <a:outerShdw blurRad="38100" dist="38100" dir="2700000" algn="tl">
                    <a:srgbClr val="000000">
                      <a:alpha val="43137"/>
                    </a:srgbClr>
                  </a:outerShdw>
                </a:effectLst>
                <a:ea typeface="Times New Roman" panose="02020603050405020304" pitchFamily="18" charset="0"/>
              </a:rPr>
              <a:t>HARDWARE/SOFTWARE USED </a:t>
            </a:r>
            <a:endParaRPr lang="en-IN" sz="5000" dirty="0">
              <a:solidFill>
                <a:schemeClr val="bg1"/>
              </a:solidFill>
              <a:effectLst>
                <a:outerShdw blurRad="38100" dist="38100" dir="2700000" algn="tl">
                  <a:srgbClr val="000000">
                    <a:alpha val="43137"/>
                  </a:srgbClr>
                </a:outerShdw>
              </a:effectLst>
            </a:endParaRPr>
          </a:p>
        </p:txBody>
      </p:sp>
      <p:graphicFrame>
        <p:nvGraphicFramePr>
          <p:cNvPr id="4" name="Table 3">
            <a:extLst>
              <a:ext uri="{FF2B5EF4-FFF2-40B4-BE49-F238E27FC236}">
                <a16:creationId xmlns:a16="http://schemas.microsoft.com/office/drawing/2014/main" id="{218A0366-BAE4-01C9-A90D-F7D7E0CC1083}"/>
              </a:ext>
            </a:extLst>
          </p:cNvPr>
          <p:cNvGraphicFramePr>
            <a:graphicFrameLocks noGrp="1"/>
          </p:cNvGraphicFramePr>
          <p:nvPr>
            <p:extLst>
              <p:ext uri="{D42A27DB-BD31-4B8C-83A1-F6EECF244321}">
                <p14:modId xmlns:p14="http://schemas.microsoft.com/office/powerpoint/2010/main" val="2748170597"/>
              </p:ext>
            </p:extLst>
          </p:nvPr>
        </p:nvGraphicFramePr>
        <p:xfrm>
          <a:off x="716142" y="1796353"/>
          <a:ext cx="11102232" cy="4250485"/>
        </p:xfrm>
        <a:graphic>
          <a:graphicData uri="http://schemas.openxmlformats.org/drawingml/2006/table">
            <a:tbl>
              <a:tblPr firstRow="1" bandRow="1">
                <a:tableStyleId>{2D5ABB26-0587-4C30-8999-92F81FD0307C}</a:tableStyleId>
              </a:tblPr>
              <a:tblGrid>
                <a:gridCol w="4721096">
                  <a:extLst>
                    <a:ext uri="{9D8B030D-6E8A-4147-A177-3AD203B41FA5}">
                      <a16:colId xmlns:a16="http://schemas.microsoft.com/office/drawing/2014/main" val="735535056"/>
                    </a:ext>
                  </a:extLst>
                </a:gridCol>
                <a:gridCol w="6381136">
                  <a:extLst>
                    <a:ext uri="{9D8B030D-6E8A-4147-A177-3AD203B41FA5}">
                      <a16:colId xmlns:a16="http://schemas.microsoft.com/office/drawing/2014/main" val="242719455"/>
                    </a:ext>
                  </a:extLst>
                </a:gridCol>
              </a:tblGrid>
              <a:tr h="4250485">
                <a:tc>
                  <a:txBody>
                    <a:bodyPr/>
                    <a:lstStyle/>
                    <a:p>
                      <a:pPr algn="l"/>
                      <a:r>
                        <a:rPr lang="en-US" sz="3000" b="1" kern="1200" spc="-150" dirty="0">
                          <a:solidFill>
                            <a:schemeClr val="bg1"/>
                          </a:solidFill>
                          <a:effectLst/>
                          <a:latin typeface="+mn-lt"/>
                          <a:ea typeface="+mn-ea"/>
                          <a:cs typeface="+mn-cs"/>
                        </a:rPr>
                        <a:t>Hardware Requirements:</a:t>
                      </a:r>
                      <a:endParaRPr lang="en-IN" sz="3000" b="1" kern="1200" spc="-150" dirty="0">
                        <a:solidFill>
                          <a:schemeClr val="bg1"/>
                        </a:solidFill>
                        <a:effectLst/>
                        <a:latin typeface="+mn-lt"/>
                        <a:ea typeface="+mn-ea"/>
                        <a:cs typeface="+mn-cs"/>
                      </a:endParaRPr>
                    </a:p>
                    <a:p>
                      <a:pPr algn="l"/>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Processor:</a:t>
                      </a:r>
                      <a:r>
                        <a:rPr lang="en-US" sz="3000" kern="1200" spc="-150" dirty="0">
                          <a:solidFill>
                            <a:schemeClr val="bg1"/>
                          </a:solidFill>
                          <a:effectLst/>
                          <a:latin typeface="+mn-lt"/>
                          <a:ea typeface="+mn-ea"/>
                          <a:cs typeface="+mn-cs"/>
                        </a:rPr>
                        <a:t> Intel 64</a:t>
                      </a:r>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Hard Disk:</a:t>
                      </a:r>
                      <a:r>
                        <a:rPr lang="en-US" sz="3000" kern="1200" spc="-150" dirty="0">
                          <a:solidFill>
                            <a:schemeClr val="bg1"/>
                          </a:solidFill>
                          <a:effectLst/>
                          <a:latin typeface="+mn-lt"/>
                          <a:ea typeface="+mn-ea"/>
                          <a:cs typeface="+mn-cs"/>
                        </a:rPr>
                        <a:t> 80GB HDD </a:t>
                      </a:r>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Ram: </a:t>
                      </a:r>
                      <a:r>
                        <a:rPr lang="en-US" sz="3000" kern="1200" spc="-150" dirty="0">
                          <a:solidFill>
                            <a:schemeClr val="bg1"/>
                          </a:solidFill>
                          <a:effectLst/>
                          <a:latin typeface="+mn-lt"/>
                          <a:ea typeface="+mn-ea"/>
                          <a:cs typeface="+mn-cs"/>
                        </a:rPr>
                        <a:t>512MB and above </a:t>
                      </a:r>
                      <a:endParaRPr lang="en-IN" sz="3000" kern="1200" spc="-150" dirty="0">
                        <a:solidFill>
                          <a:schemeClr val="bg1"/>
                        </a:solidFill>
                        <a:effectLst/>
                        <a:latin typeface="+mn-lt"/>
                        <a:ea typeface="+mn-ea"/>
                        <a:cs typeface="+mn-cs"/>
                      </a:endParaRPr>
                    </a:p>
                    <a:p>
                      <a:pPr algn="l"/>
                      <a:endParaRPr lang="en-IN" sz="3000" spc="-150" dirty="0">
                        <a:solidFill>
                          <a:schemeClr val="bg1"/>
                        </a:solidFill>
                        <a:latin typeface="+mn-lt"/>
                      </a:endParaRPr>
                    </a:p>
                  </a:txBody>
                  <a:tcPr/>
                </a:tc>
                <a:tc>
                  <a:txBody>
                    <a:bodyPr/>
                    <a:lstStyle/>
                    <a:p>
                      <a:pPr algn="l"/>
                      <a:r>
                        <a:rPr lang="en-US" sz="3000" b="1" kern="1200" spc="-150" dirty="0">
                          <a:solidFill>
                            <a:schemeClr val="bg1"/>
                          </a:solidFill>
                          <a:effectLst/>
                          <a:latin typeface="+mn-lt"/>
                          <a:ea typeface="+mn-ea"/>
                          <a:cs typeface="+mn-cs"/>
                        </a:rPr>
                        <a:t>Software Requirements:</a:t>
                      </a:r>
                      <a:endParaRPr lang="en-IN" sz="3000" kern="1200" spc="-150" dirty="0">
                        <a:solidFill>
                          <a:schemeClr val="bg1"/>
                        </a:solidFill>
                        <a:effectLst/>
                        <a:latin typeface="+mn-lt"/>
                        <a:ea typeface="+mn-ea"/>
                        <a:cs typeface="+mn-cs"/>
                      </a:endParaRPr>
                    </a:p>
                    <a:p>
                      <a:pPr algn="l"/>
                      <a:r>
                        <a:rPr lang="en-US" sz="3000" kern="1200" spc="-150" dirty="0">
                          <a:solidFill>
                            <a:schemeClr val="bg1"/>
                          </a:solidFill>
                          <a:effectLst/>
                          <a:latin typeface="+mn-lt"/>
                          <a:ea typeface="+mn-ea"/>
                          <a:cs typeface="+mn-cs"/>
                        </a:rPr>
                        <a:t> </a:t>
                      </a:r>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Operating System:</a:t>
                      </a:r>
                      <a:r>
                        <a:rPr lang="en-US" sz="3000" kern="1200" spc="-150" dirty="0">
                          <a:solidFill>
                            <a:schemeClr val="bg1"/>
                          </a:solidFill>
                          <a:effectLst/>
                          <a:latin typeface="+mn-lt"/>
                          <a:ea typeface="+mn-ea"/>
                          <a:cs typeface="+mn-cs"/>
                        </a:rPr>
                        <a:t> Window 11 </a:t>
                      </a:r>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Front end :</a:t>
                      </a:r>
                      <a:r>
                        <a:rPr lang="en-US" sz="3000" kern="1200" spc="-150" dirty="0">
                          <a:solidFill>
                            <a:schemeClr val="bg1"/>
                          </a:solidFill>
                          <a:effectLst/>
                          <a:latin typeface="+mn-lt"/>
                          <a:ea typeface="+mn-ea"/>
                          <a:cs typeface="+mn-cs"/>
                        </a:rPr>
                        <a:t> HTML, CSS, Bootstrap </a:t>
                      </a:r>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Database :</a:t>
                      </a:r>
                      <a:r>
                        <a:rPr lang="en-US" sz="3000" kern="1200" spc="-150" dirty="0">
                          <a:solidFill>
                            <a:schemeClr val="bg1"/>
                          </a:solidFill>
                          <a:effectLst/>
                          <a:latin typeface="+mn-lt"/>
                          <a:ea typeface="+mn-ea"/>
                          <a:cs typeface="+mn-cs"/>
                        </a:rPr>
                        <a:t> SQL</a:t>
                      </a:r>
                      <a:endParaRPr lang="en-IN" sz="3000" kern="1200" spc="-150" dirty="0">
                        <a:solidFill>
                          <a:schemeClr val="bg1"/>
                        </a:solidFill>
                        <a:effectLst/>
                        <a:latin typeface="+mn-lt"/>
                        <a:ea typeface="+mn-ea"/>
                        <a:cs typeface="+mn-cs"/>
                      </a:endParaRPr>
                    </a:p>
                    <a:p>
                      <a:pPr marL="285750" lvl="0" indent="-285750" algn="l">
                        <a:buClr>
                          <a:schemeClr val="bg1"/>
                        </a:buClr>
                        <a:buFont typeface="Wingdings" panose="05000000000000000000" pitchFamily="2" charset="2"/>
                        <a:buChar char="Ø"/>
                      </a:pPr>
                      <a:r>
                        <a:rPr lang="en-US" sz="3000" b="1" kern="1200" spc="-150" dirty="0">
                          <a:solidFill>
                            <a:schemeClr val="bg1"/>
                          </a:solidFill>
                          <a:effectLst/>
                          <a:latin typeface="+mn-lt"/>
                          <a:ea typeface="+mn-ea"/>
                          <a:cs typeface="+mn-cs"/>
                        </a:rPr>
                        <a:t>IDE: </a:t>
                      </a:r>
                      <a:r>
                        <a:rPr lang="en-US" sz="3000" kern="1200" spc="-150" dirty="0">
                          <a:solidFill>
                            <a:schemeClr val="bg1"/>
                          </a:solidFill>
                          <a:effectLst/>
                          <a:latin typeface="+mn-lt"/>
                          <a:ea typeface="+mn-ea"/>
                          <a:cs typeface="+mn-cs"/>
                        </a:rPr>
                        <a:t>Visual Studio, Microsoft SQL Server</a:t>
                      </a:r>
                      <a:endParaRPr lang="en-IN" sz="3000" kern="1200" spc="-150" dirty="0">
                        <a:solidFill>
                          <a:schemeClr val="bg1"/>
                        </a:solidFill>
                        <a:effectLst/>
                        <a:latin typeface="+mn-lt"/>
                        <a:ea typeface="+mn-ea"/>
                        <a:cs typeface="+mn-cs"/>
                      </a:endParaRPr>
                    </a:p>
                    <a:p>
                      <a:pPr algn="l"/>
                      <a:endParaRPr lang="en-IN" sz="3000" spc="-150" dirty="0">
                        <a:solidFill>
                          <a:schemeClr val="bg1"/>
                        </a:solidFill>
                        <a:latin typeface="+mn-lt"/>
                      </a:endParaRPr>
                    </a:p>
                  </a:txBody>
                  <a:tcPr/>
                </a:tc>
                <a:extLst>
                  <a:ext uri="{0D108BD9-81ED-4DB2-BD59-A6C34878D82A}">
                    <a16:rowId xmlns:a16="http://schemas.microsoft.com/office/drawing/2014/main" val="3958092896"/>
                  </a:ext>
                </a:extLst>
              </a:tr>
            </a:tbl>
          </a:graphicData>
        </a:graphic>
      </p:graphicFrame>
    </p:spTree>
    <p:extLst>
      <p:ext uri="{BB962C8B-B14F-4D97-AF65-F5344CB8AC3E}">
        <p14:creationId xmlns:p14="http://schemas.microsoft.com/office/powerpoint/2010/main" val="2591912970"/>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3" name="camera.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F6BB-C9D4-2B91-B6F7-151EBB77E95B}"/>
              </a:ext>
            </a:extLst>
          </p:cNvPr>
          <p:cNvSpPr>
            <a:spLocks noGrp="1"/>
          </p:cNvSpPr>
          <p:nvPr>
            <p:ph type="ctrTitle"/>
          </p:nvPr>
        </p:nvSpPr>
        <p:spPr>
          <a:xfrm>
            <a:off x="814465" y="1436143"/>
            <a:ext cx="5084889" cy="724035"/>
          </a:xfrm>
        </p:spPr>
        <p:txBody>
          <a:bodyPr>
            <a:noAutofit/>
          </a:bodyPr>
          <a:lstStyle/>
          <a:p>
            <a:r>
              <a:rPr lang="en-US" sz="5000" b="1" dirty="0">
                <a:solidFill>
                  <a:schemeClr val="bg1"/>
                </a:solidFill>
                <a:effectLst>
                  <a:outerShdw blurRad="38100" dist="38100" dir="2700000" algn="tl">
                    <a:srgbClr val="000000">
                      <a:alpha val="43137"/>
                    </a:srgbClr>
                  </a:outerShdw>
                </a:effectLst>
                <a:ea typeface="Times New Roman" panose="02020603050405020304" pitchFamily="18" charset="0"/>
                <a:cs typeface="Mangal" panose="02040503050203030202" pitchFamily="18" charset="0"/>
              </a:rPr>
              <a:t>ER DIAGRAM</a:t>
            </a:r>
            <a:br>
              <a:rPr lang="en-IN" sz="5000" dirty="0">
                <a:solidFill>
                  <a:schemeClr val="bg1"/>
                </a:solidFill>
                <a:effectLst>
                  <a:outerShdw blurRad="38100" dist="38100" dir="2700000" algn="tl">
                    <a:srgbClr val="000000">
                      <a:alpha val="43137"/>
                    </a:srgbClr>
                  </a:outerShdw>
                </a:effectLst>
                <a:ea typeface="Times New Roman" panose="02020603050405020304" pitchFamily="18" charset="0"/>
                <a:cs typeface="Mangal" panose="02040503050203030202" pitchFamily="18" charset="0"/>
              </a:rPr>
            </a:br>
            <a:endParaRPr lang="en-IN" sz="5000" dirty="0">
              <a:solidFill>
                <a:schemeClr val="bg1"/>
              </a:solidFill>
              <a:effectLst>
                <a:outerShdw blurRad="38100" dist="38100" dir="2700000" algn="tl">
                  <a:srgbClr val="000000">
                    <a:alpha val="43137"/>
                  </a:srgbClr>
                </a:outerShdw>
              </a:effectLst>
            </a:endParaRPr>
          </a:p>
        </p:txBody>
      </p:sp>
      <p:pic>
        <p:nvPicPr>
          <p:cNvPr id="4" name="Picture 3" descr="Job Provider ER Diagram">
            <a:extLst>
              <a:ext uri="{FF2B5EF4-FFF2-40B4-BE49-F238E27FC236}">
                <a16:creationId xmlns:a16="http://schemas.microsoft.com/office/drawing/2014/main" id="{D4B256AA-56CD-3CAB-513D-85AEF35E9D6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8388" y="1436143"/>
            <a:ext cx="10172399" cy="4485627"/>
          </a:xfrm>
          <a:prstGeom prst="rect">
            <a:avLst/>
          </a:prstGeom>
          <a:noFill/>
          <a:ln>
            <a:noFill/>
          </a:ln>
        </p:spPr>
      </p:pic>
    </p:spTree>
    <p:extLst>
      <p:ext uri="{BB962C8B-B14F-4D97-AF65-F5344CB8AC3E}">
        <p14:creationId xmlns:p14="http://schemas.microsoft.com/office/powerpoint/2010/main" val="1663372493"/>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4" name="camera.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E324-1CFA-9841-3E37-A1F34E560216}"/>
              </a:ext>
            </a:extLst>
          </p:cNvPr>
          <p:cNvSpPr>
            <a:spLocks noGrp="1"/>
          </p:cNvSpPr>
          <p:nvPr>
            <p:ph type="ctrTitle"/>
          </p:nvPr>
        </p:nvSpPr>
        <p:spPr>
          <a:xfrm>
            <a:off x="5052169" y="681978"/>
            <a:ext cx="3147934" cy="753532"/>
          </a:xfrm>
        </p:spPr>
        <p:txBody>
          <a:bodyPr>
            <a:noAutofit/>
          </a:bodyPr>
          <a:lstStyle/>
          <a:p>
            <a:r>
              <a:rPr lang="en-US" sz="5000" b="1" dirty="0">
                <a:effectLst>
                  <a:outerShdw blurRad="38100" dist="38100" dir="2700000" algn="tl">
                    <a:srgbClr val="000000">
                      <a:alpha val="43137"/>
                    </a:srgbClr>
                  </a:outerShdw>
                </a:effectLst>
                <a:cs typeface="Times New Roman" panose="02020603050405020304" pitchFamily="18" charset="0"/>
              </a:rPr>
              <a:t>DEMO</a:t>
            </a:r>
            <a:r>
              <a:rPr lang="en-US" sz="5000" b="1" dirty="0">
                <a:latin typeface="Times New Roman" panose="02020603050405020304" pitchFamily="18" charset="0"/>
                <a:cs typeface="Times New Roman" panose="02020603050405020304" pitchFamily="18" charset="0"/>
              </a:rPr>
              <a:t> </a:t>
            </a:r>
            <a:endParaRPr lang="en-IN" sz="5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F2AA90-62A1-745A-AEDA-4CF6A8BB2F20}"/>
              </a:ext>
            </a:extLst>
          </p:cNvPr>
          <p:cNvPicPr>
            <a:picLocks noChangeAspect="1"/>
          </p:cNvPicPr>
          <p:nvPr/>
        </p:nvPicPr>
        <p:blipFill>
          <a:blip r:embed="rId3"/>
          <a:stretch>
            <a:fillRect/>
          </a:stretch>
        </p:blipFill>
        <p:spPr>
          <a:xfrm>
            <a:off x="1319893" y="1627106"/>
            <a:ext cx="9397268" cy="434107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4704994"/>
      </p:ext>
    </p:extLst>
  </p:cSld>
  <p:clrMapOvr>
    <a:masterClrMapping/>
  </p:clrMapOvr>
  <mc:AlternateContent xmlns:mc="http://schemas.openxmlformats.org/markup-compatibility/2006" xmlns:p14="http://schemas.microsoft.com/office/powerpoint/2010/main">
    <mc:Choice Requires="p14">
      <p:transition spd="slow" p14:dur="1500">
        <p14:doors dir="vert"/>
        <p:sndAc>
          <p:stSnd>
            <p:snd r:embed="rId2" name="camera.wav"/>
          </p:stSnd>
        </p:sndAc>
      </p:transition>
    </mc:Choice>
    <mc:Fallback xmlns="">
      <p:transition spd="slow">
        <p:fade/>
        <p:sndAc>
          <p:stSnd>
            <p:snd r:embed="rId4" name="camera.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331</TotalTime>
  <Words>408</Words>
  <Application>Microsoft Office PowerPoint</Application>
  <PresentationFormat>Widescreen</PresentationFormat>
  <Paragraphs>53</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Century Gothic</vt:lpstr>
      <vt:lpstr>Times New Roman</vt:lpstr>
      <vt:lpstr>Wingdings</vt:lpstr>
      <vt:lpstr>Wingdings 3</vt:lpstr>
      <vt:lpstr>Ion Boardroom</vt:lpstr>
      <vt:lpstr>PROJECT TITLE :JOB PORTAL</vt:lpstr>
      <vt:lpstr>INDEX</vt:lpstr>
      <vt:lpstr>INTRODUCTION </vt:lpstr>
      <vt:lpstr>PURPOSE</vt:lpstr>
      <vt:lpstr>TECHNOLOGIES USED: </vt:lpstr>
      <vt:lpstr>KEY FEATURES OF JOB PORTAL </vt:lpstr>
      <vt:lpstr>HARDWARE/SOFTWARE USED </vt:lpstr>
      <vt:lpstr>ER DIAGRAM </vt:lpstr>
      <vt:lpstr>DEMO </vt:lpstr>
      <vt:lpstr>ADMIN PANEL </vt:lpstr>
      <vt:lpstr>JOBSEEKER PANEL</vt:lpstr>
      <vt:lpstr>JOBRECURITER PANEL</vt:lpstr>
      <vt:lpstr>FUTURE SCOPE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Pallavi .</dc:creator>
  <cp:lastModifiedBy>Pallavi .</cp:lastModifiedBy>
  <cp:revision>100</cp:revision>
  <dcterms:created xsi:type="dcterms:W3CDTF">2024-12-02T09:15:48Z</dcterms:created>
  <dcterms:modified xsi:type="dcterms:W3CDTF">2025-05-27T06:17:50Z</dcterms:modified>
</cp:coreProperties>
</file>