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309" r:id="rId4"/>
    <p:sldId id="289" r:id="rId5"/>
    <p:sldId id="290" r:id="rId6"/>
    <p:sldId id="294" r:id="rId7"/>
    <p:sldId id="305" r:id="rId8"/>
    <p:sldId id="308" r:id="rId9"/>
    <p:sldId id="307" r:id="rId10"/>
    <p:sldId id="293" r:id="rId11"/>
    <p:sldId id="295" r:id="rId12"/>
    <p:sldId id="297" r:id="rId13"/>
    <p:sldId id="298" r:id="rId14"/>
    <p:sldId id="299" r:id="rId15"/>
    <p:sldId id="300" r:id="rId16"/>
    <p:sldId id="304" r:id="rId17"/>
    <p:sldId id="310" r:id="rId18"/>
    <p:sldId id="301" r:id="rId19"/>
    <p:sldId id="302" r:id="rId20"/>
  </p:sldIdLst>
  <p:sldSz cx="12801600" cy="7772400"/>
  <p:notesSz cx="12801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F13A5-CD4E-48AF-B603-B6288C10C893}" v="78" dt="2023-07-24T18:40:05.5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462" autoAdjust="0"/>
  </p:normalViewPr>
  <p:slideViewPr>
    <p:cSldViewPr snapToGrid="0">
      <p:cViewPr varScale="1">
        <p:scale>
          <a:sx n="64" d="100"/>
          <a:sy n="64" d="100"/>
        </p:scale>
        <p:origin x="-612" y="-108"/>
      </p:cViewPr>
      <p:guideLst>
        <p:guide orient="horz" pos="2880"/>
        <p:guide pos="21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546725" cy="3889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7251700" y="0"/>
            <a:ext cx="5546725" cy="388938"/>
          </a:xfrm>
          <a:prstGeom prst="rect">
            <a:avLst/>
          </a:prstGeom>
        </p:spPr>
        <p:txBody>
          <a:bodyPr vert="horz" lIns="91440" tIns="45720" rIns="91440" bIns="45720" rtlCol="0"/>
          <a:lstStyle>
            <a:lvl1pPr algn="r">
              <a:defRPr sz="1200"/>
            </a:lvl1pPr>
          </a:lstStyle>
          <a:p>
            <a:fld id="{121F5AE9-2A20-4AB0-B1E0-30CC35006DC6}" type="datetimeFigureOut">
              <a:rPr lang="en-US" smtClean="0"/>
              <a:pPr/>
              <a:t>7/27/2023</a:t>
            </a:fld>
            <a:endParaRPr lang="en-US" dirty="0"/>
          </a:p>
        </p:txBody>
      </p:sp>
      <p:sp>
        <p:nvSpPr>
          <p:cNvPr id="4" name="Slide Image Placeholder 3"/>
          <p:cNvSpPr>
            <a:spLocks noGrp="1" noRot="1" noChangeAspect="1"/>
          </p:cNvSpPr>
          <p:nvPr>
            <p:ph type="sldImg" idx="2"/>
          </p:nvPr>
        </p:nvSpPr>
        <p:spPr>
          <a:xfrm>
            <a:off x="4000500" y="582613"/>
            <a:ext cx="4800600" cy="29146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79525" y="3692525"/>
            <a:ext cx="10242550" cy="3497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5546725" cy="3889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7251700" y="7381875"/>
            <a:ext cx="5546725" cy="388938"/>
          </a:xfrm>
          <a:prstGeom prst="rect">
            <a:avLst/>
          </a:prstGeom>
        </p:spPr>
        <p:txBody>
          <a:bodyPr vert="horz" lIns="91440" tIns="45720" rIns="91440" bIns="45720" rtlCol="0" anchor="b"/>
          <a:lstStyle>
            <a:lvl1pPr algn="r">
              <a:defRPr sz="1200"/>
            </a:lvl1pPr>
          </a:lstStyle>
          <a:p>
            <a:fld id="{E2770FD1-7DAF-4C96-BA40-A224A1BA784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https://medium.com/analytics-vidhya/rossmann-store-sales-prediction-998161027abf</a:t>
            </a:r>
          </a:p>
          <a:p>
            <a:r>
              <a:rPr lang="en-US" dirty="0"/>
              <a:t>https://www.scribd.com/document/549591875/Rossmann-Sales-Prediction-Presentation#</a:t>
            </a:r>
          </a:p>
        </p:txBody>
      </p:sp>
      <p:sp>
        <p:nvSpPr>
          <p:cNvPr id="4" name="Slide Number Placeholder 3"/>
          <p:cNvSpPr>
            <a:spLocks noGrp="1"/>
          </p:cNvSpPr>
          <p:nvPr>
            <p:ph type="sldNum" sz="quarter" idx="10"/>
          </p:nvPr>
        </p:nvSpPr>
        <p:spPr/>
        <p:txBody>
          <a:bodyPr/>
          <a:lstStyle/>
          <a:p>
            <a:fld id="{E2770FD1-7DAF-4C96-BA40-A224A1BA7840}"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60120" y="2409444"/>
            <a:ext cx="1088136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20240" y="4352544"/>
            <a:ext cx="896112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7/27/2023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u="heavy">
                <a:solidFill>
                  <a:schemeClr val="tx1"/>
                </a:solidFill>
                <a:latin typeface="P052"/>
                <a:cs typeface="P052"/>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7/27/2023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u="heavy">
                <a:solidFill>
                  <a:schemeClr val="tx1"/>
                </a:solidFill>
                <a:latin typeface="P052"/>
                <a:cs typeface="P052"/>
              </a:defRPr>
            </a:lvl1pPr>
          </a:lstStyle>
          <a:p>
            <a:endParaRPr/>
          </a:p>
        </p:txBody>
      </p:sp>
      <p:sp>
        <p:nvSpPr>
          <p:cNvPr id="3" name="Holder 3"/>
          <p:cNvSpPr>
            <a:spLocks noGrp="1"/>
          </p:cNvSpPr>
          <p:nvPr>
            <p:ph sz="half" idx="2"/>
          </p:nvPr>
        </p:nvSpPr>
        <p:spPr>
          <a:xfrm>
            <a:off x="640080" y="1787652"/>
            <a:ext cx="5568696"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1787652"/>
            <a:ext cx="5568696"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7/27/2023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u="heavy">
                <a:solidFill>
                  <a:schemeClr val="tx1"/>
                </a:solidFill>
                <a:latin typeface="P052"/>
                <a:cs typeface="P05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7/27/2023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7/27/2023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082271" y="547116"/>
            <a:ext cx="472440" cy="47244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98853" y="596646"/>
            <a:ext cx="9803892" cy="452119"/>
          </a:xfrm>
          <a:prstGeom prst="rect">
            <a:avLst/>
          </a:prstGeom>
        </p:spPr>
        <p:txBody>
          <a:bodyPr wrap="square" lIns="0" tIns="0" rIns="0" bIns="0">
            <a:spAutoFit/>
          </a:bodyPr>
          <a:lstStyle>
            <a:lvl1pPr>
              <a:defRPr sz="2800" b="1" i="1" u="heavy">
                <a:solidFill>
                  <a:schemeClr val="tx1"/>
                </a:solidFill>
                <a:latin typeface="P052"/>
                <a:cs typeface="P052"/>
              </a:defRPr>
            </a:lvl1pPr>
          </a:lstStyle>
          <a:p>
            <a:endParaRPr/>
          </a:p>
        </p:txBody>
      </p:sp>
      <p:sp>
        <p:nvSpPr>
          <p:cNvPr id="3" name="Holder 3"/>
          <p:cNvSpPr>
            <a:spLocks noGrp="1"/>
          </p:cNvSpPr>
          <p:nvPr>
            <p:ph type="body" idx="1"/>
          </p:nvPr>
        </p:nvSpPr>
        <p:spPr>
          <a:xfrm>
            <a:off x="640080" y="1787652"/>
            <a:ext cx="1152144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52544" y="7228332"/>
            <a:ext cx="4096512"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7228332"/>
            <a:ext cx="294436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7/27/2023</a:t>
            </a:fld>
            <a:endParaRPr lang="en-US" dirty="0"/>
          </a:p>
        </p:txBody>
      </p:sp>
      <p:sp>
        <p:nvSpPr>
          <p:cNvPr id="6" name="Holder 6"/>
          <p:cNvSpPr>
            <a:spLocks noGrp="1"/>
          </p:cNvSpPr>
          <p:nvPr>
            <p:ph type="sldNum" sz="quarter" idx="7"/>
          </p:nvPr>
        </p:nvSpPr>
        <p:spPr>
          <a:xfrm>
            <a:off x="9217152" y="7228332"/>
            <a:ext cx="294436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ecampusontario.pressbooks.pub/introanimalphysiology/part/chapter-6-locomotion/" TargetMode="Externa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creativecommons.org/licenses/by/3.0/" TargetMode="External"/><Relationship Id="rId4" Type="http://schemas.openxmlformats.org/officeDocument/2006/relationships/hyperlink" Target="https://ecampusontario.pressbooks.pub/introanimalphysiology/part/chapter-6-locomotion/"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pixabay.com/es/vectors/lista-de-comprobaci%C3%B3n-icono-notas-2024181/" TargetMode="Externa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maxpixel.net/Thank-You-Font-Thank-You-Very-Much-Word-Letters-2204270"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pixabay.com/en/question-mark-question-response-1019983/"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openclipart.org/detail/128923/surveyicon"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pixabay.com/en/folder-explorer-files-documents-3d-150112/"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 name="Picture 2" descr="Different Types of Digital Printing Designs Fabrics for Garment and  Clothing - China Digital Printed Fabric and Chiffon Fabric price |  Made-in-China.com">
            <a:extLst>
              <a:ext uri="{FF2B5EF4-FFF2-40B4-BE49-F238E27FC236}">
                <a16:creationId xmlns="" xmlns:a16="http://schemas.microsoft.com/office/drawing/2014/main" id="{66E3B050-52C2-7140-97D2-DCCA0731A53E}"/>
              </a:ext>
            </a:extLst>
          </p:cNvPr>
          <p:cNvPicPr>
            <a:picLocks noChangeAspect="1" noChangeArrowheads="1"/>
          </p:cNvPicPr>
          <p:nvPr/>
        </p:nvPicPr>
        <p:blipFill>
          <a:blip r:embed="rId3">
            <a:lum/>
          </a:blip>
          <a:stretch>
            <a:fillRect/>
          </a:stretch>
        </p:blipFill>
        <p:spPr bwMode="auto">
          <a:xfrm>
            <a:off x="0" y="0"/>
            <a:ext cx="5029200" cy="777240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5410200" y="2514600"/>
            <a:ext cx="7162800" cy="2308324"/>
          </a:xfrm>
          <a:prstGeom prst="rect">
            <a:avLst/>
          </a:prstGeom>
          <a:noFill/>
        </p:spPr>
        <p:txBody>
          <a:bodyPr wrap="square" rtlCol="0">
            <a:spAutoFit/>
          </a:bodyPr>
          <a:lstStyle/>
          <a:p>
            <a:r>
              <a:rPr lang="en-US" sz="4800" dirty="0">
                <a:latin typeface="Calibri Light (Headings)"/>
              </a:rPr>
              <a:t>Rossmann Store Sales Prediction</a:t>
            </a:r>
          </a:p>
          <a:p>
            <a:endParaRPr lang="en-US" sz="4800" dirty="0">
              <a:latin typeface="Calibri Light (Headings)"/>
            </a:endParaRPr>
          </a:p>
        </p:txBody>
      </p:sp>
      <p:sp>
        <p:nvSpPr>
          <p:cNvPr id="5" name="sketchy line">
            <a:extLst>
              <a:ext uri="{FF2B5EF4-FFF2-40B4-BE49-F238E27FC236}">
                <a16:creationId xmlns="" xmlns:a16="http://schemas.microsoft.com/office/drawing/2014/main" id="{F49775AF-8896-43EE-92C6-83497D6DC5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ED7D31"/>
          </a:solidFill>
          <a:ln w="44450" cap="rnd" cmpd="sng" algn="ctr">
            <a:solidFill>
              <a:srgbClr val="ED7D31"/>
            </a:solidFill>
            <a:prstDash val="solid"/>
            <a:round/>
            <a:extLst>
              <a:ext uri="{C807C97D-BFC1-408E-A445-0C87EB9F89A2}">
                <ask:lineSketchStyleProps xmlns="" xmlns:ask="http://schemas.microsoft.com/office/drawing/2018/sketchyshapes" sd="1219033472">
                  <a:prstGeom prst="rect">
                    <a:avLst/>
                  </a:prstGeom>
                  <ask:type>
                    <ask:lineSketchFreehand/>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Calibri"/>
              <a:ea typeface="+mn-ea"/>
              <a:cs typeface="+mn-cs"/>
            </a:endParaRPr>
          </a:p>
        </p:txBody>
      </p:sp>
      <p:sp>
        <p:nvSpPr>
          <p:cNvPr id="6" name="Rectangle 5"/>
          <p:cNvSpPr/>
          <p:nvPr/>
        </p:nvSpPr>
        <p:spPr>
          <a:xfrm>
            <a:off x="9435662" y="6823840"/>
            <a:ext cx="2971839" cy="461665"/>
          </a:xfrm>
          <a:prstGeom prst="rect">
            <a:avLst/>
          </a:prstGeom>
        </p:spPr>
        <p:txBody>
          <a:bodyPr wrap="none">
            <a:spAutoFit/>
          </a:bodyPr>
          <a:lstStyle/>
          <a:p>
            <a:r>
              <a:rPr lang="en-US" sz="2400" dirty="0" smtClean="0">
                <a:latin typeface="Calibri Light (Headings)"/>
              </a:rPr>
              <a:t>Team :- </a:t>
            </a:r>
            <a:r>
              <a:rPr lang="en-US" sz="2400" dirty="0" smtClean="0">
                <a:solidFill>
                  <a:schemeClr val="tx2">
                    <a:lumMod val="60000"/>
                    <a:lumOff val="40000"/>
                  </a:schemeClr>
                </a:solidFill>
                <a:latin typeface="Calibri Light (Headings)"/>
              </a:rPr>
              <a:t>Data Freaks</a:t>
            </a:r>
            <a:endParaRPr lang="en-US" sz="2400" dirty="0">
              <a:solidFill>
                <a:schemeClr val="tx2">
                  <a:lumMod val="60000"/>
                  <a:lumOff val="40000"/>
                </a:schemeClr>
              </a:solidFill>
              <a:latin typeface="Calibri Light (Headings)"/>
            </a:endParaRPr>
          </a:p>
        </p:txBody>
      </p:sp>
      <p:pic>
        <p:nvPicPr>
          <p:cNvPr id="7" name="Google Shape;70;p1"/>
          <p:cNvPicPr preferRelativeResize="0"/>
          <p:nvPr/>
        </p:nvPicPr>
        <p:blipFill rotWithShape="1">
          <a:blip r:embed="rId4" cstate="print">
            <a:alphaModFix/>
          </a:blip>
          <a:srcRect/>
          <a:stretch/>
        </p:blipFill>
        <p:spPr>
          <a:xfrm>
            <a:off x="10210800" y="152400"/>
            <a:ext cx="2340143" cy="609600"/>
          </a:xfrm>
          <a:prstGeom prst="rect">
            <a:avLst/>
          </a:prstGeom>
          <a:noFill/>
          <a:ln>
            <a:noFill/>
          </a:ln>
        </p:spPr>
      </p:pic>
      <p:pic>
        <p:nvPicPr>
          <p:cNvPr id="8" name="Picture 2" descr="C:\Users\LENOVO 330\Downloads\Downloads\blob-removebg-preview.png"/>
          <p:cNvPicPr>
            <a:picLocks noChangeAspect="1" noChangeArrowheads="1"/>
          </p:cNvPicPr>
          <p:nvPr/>
        </p:nvPicPr>
        <p:blipFill>
          <a:blip r:embed="rId5"/>
          <a:srcRect/>
          <a:stretch>
            <a:fillRect/>
          </a:stretch>
        </p:blipFill>
        <p:spPr bwMode="auto">
          <a:xfrm>
            <a:off x="3847476" y="0"/>
            <a:ext cx="3391370" cy="1143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31531"/>
            <a:ext cx="3391370" cy="1143000"/>
          </a:xfrm>
          <a:prstGeom prst="rect">
            <a:avLst/>
          </a:prstGeom>
          <a:noFill/>
        </p:spPr>
      </p:pic>
      <p:sp>
        <p:nvSpPr>
          <p:cNvPr id="5" name="TextBox 4">
            <a:extLst>
              <a:ext uri="{FF2B5EF4-FFF2-40B4-BE49-F238E27FC236}">
                <a16:creationId xmlns="" xmlns:a16="http://schemas.microsoft.com/office/drawing/2014/main" id="{7B4D8755-4F37-3D0C-ADEF-B75AB3EDCC51}"/>
              </a:ext>
            </a:extLst>
          </p:cNvPr>
          <p:cNvSpPr txBox="1"/>
          <p:nvPr/>
        </p:nvSpPr>
        <p:spPr>
          <a:xfrm flipH="1">
            <a:off x="1828800" y="1132490"/>
            <a:ext cx="735329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Average sales and standard deviation of sales </a:t>
            </a:r>
          </a:p>
        </p:txBody>
      </p:sp>
      <p:pic>
        <p:nvPicPr>
          <p:cNvPr id="7" name="Picture 6">
            <a:extLst>
              <a:ext uri="{FF2B5EF4-FFF2-40B4-BE49-F238E27FC236}">
                <a16:creationId xmlns="" xmlns:a16="http://schemas.microsoft.com/office/drawing/2014/main" id="{4BD4DF9E-6E28-D70E-BAF0-A05DD64955F9}"/>
              </a:ext>
            </a:extLst>
          </p:cNvPr>
          <p:cNvPicPr>
            <a:picLocks noChangeAspect="1"/>
          </p:cNvPicPr>
          <p:nvPr/>
        </p:nvPicPr>
        <p:blipFill>
          <a:blip r:embed="rId4"/>
          <a:stretch>
            <a:fillRect/>
          </a:stretch>
        </p:blipFill>
        <p:spPr>
          <a:xfrm>
            <a:off x="1924049" y="3162300"/>
            <a:ext cx="7162800" cy="4610100"/>
          </a:xfrm>
          <a:prstGeom prst="rect">
            <a:avLst/>
          </a:prstGeom>
        </p:spPr>
      </p:pic>
      <p:sp>
        <p:nvSpPr>
          <p:cNvPr id="8" name="TextBox 7">
            <a:extLst>
              <a:ext uri="{FF2B5EF4-FFF2-40B4-BE49-F238E27FC236}">
                <a16:creationId xmlns="" xmlns:a16="http://schemas.microsoft.com/office/drawing/2014/main" id="{40E097FC-6BA7-3141-4BA7-20E965CEE692}"/>
              </a:ext>
            </a:extLst>
          </p:cNvPr>
          <p:cNvSpPr txBox="1"/>
          <p:nvPr/>
        </p:nvSpPr>
        <p:spPr>
          <a:xfrm>
            <a:off x="7848600" y="2349144"/>
            <a:ext cx="4226473" cy="523220"/>
          </a:xfrm>
          <a:prstGeom prst="rect">
            <a:avLst/>
          </a:prstGeom>
          <a:noFill/>
        </p:spPr>
        <p:txBody>
          <a:bodyPr wrap="square" rtlCol="0">
            <a:spAutoFit/>
          </a:bodyPr>
          <a:lstStyle/>
          <a:p>
            <a:r>
              <a:rPr lang="en-US" sz="1400" dirty="0"/>
              <a:t>This graph shows the average sales and standard deviation of sales</a:t>
            </a:r>
          </a:p>
        </p:txBody>
      </p:sp>
      <p:sp>
        <p:nvSpPr>
          <p:cNvPr id="12" name="Arrow: Bent 11">
            <a:extLst>
              <a:ext uri="{FF2B5EF4-FFF2-40B4-BE49-F238E27FC236}">
                <a16:creationId xmlns="" xmlns:a16="http://schemas.microsoft.com/office/drawing/2014/main" id="{C9167667-62DC-AFB2-D169-3380B2A6FB20}"/>
              </a:ext>
            </a:extLst>
          </p:cNvPr>
          <p:cNvSpPr/>
          <p:nvPr/>
        </p:nvSpPr>
        <p:spPr>
          <a:xfrm>
            <a:off x="7391400" y="2610754"/>
            <a:ext cx="345527" cy="360144"/>
          </a:xfrm>
          <a:prstGeom prst="ben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cxnSp>
        <p:nvCxnSpPr>
          <p:cNvPr id="14" name="Straight Connector 13">
            <a:extLst>
              <a:ext uri="{FF2B5EF4-FFF2-40B4-BE49-F238E27FC236}">
                <a16:creationId xmlns="" xmlns:a16="http://schemas.microsoft.com/office/drawing/2014/main" id="{CFBB32E7-D296-8FDC-BAE9-5C64F12C97EF}"/>
              </a:ext>
            </a:extLst>
          </p:cNvPr>
          <p:cNvCxnSpPr>
            <a:stCxn id="5" idx="3"/>
          </p:cNvCxnSpPr>
          <p:nvPr/>
        </p:nvCxnSpPr>
        <p:spPr>
          <a:xfrm flipH="1" flipV="1">
            <a:off x="76200" y="1363322"/>
            <a:ext cx="1752600" cy="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 xmlns:a16="http://schemas.microsoft.com/office/drawing/2014/main" id="{B871E1E9-723E-56B6-378E-AFFEF057D8E3}"/>
              </a:ext>
            </a:extLst>
          </p:cNvPr>
          <p:cNvCxnSpPr/>
          <p:nvPr/>
        </p:nvCxnSpPr>
        <p:spPr>
          <a:xfrm>
            <a:off x="8153400" y="1363322"/>
            <a:ext cx="457200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6" name="TextBox 5">
            <a:extLst>
              <a:ext uri="{FF2B5EF4-FFF2-40B4-BE49-F238E27FC236}">
                <a16:creationId xmlns="" xmlns:a16="http://schemas.microsoft.com/office/drawing/2014/main" id="{D5294C21-CCAB-E52C-99B2-93CE228CA8AA}"/>
              </a:ext>
            </a:extLst>
          </p:cNvPr>
          <p:cNvSpPr txBox="1"/>
          <p:nvPr/>
        </p:nvSpPr>
        <p:spPr>
          <a:xfrm>
            <a:off x="1248103" y="1531555"/>
            <a:ext cx="4343400"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graph show the correlation between sales and assortment </a:t>
            </a:r>
          </a:p>
        </p:txBody>
      </p:sp>
      <p:sp>
        <p:nvSpPr>
          <p:cNvPr id="7" name="TextBox 6">
            <a:extLst>
              <a:ext uri="{FF2B5EF4-FFF2-40B4-BE49-F238E27FC236}">
                <a16:creationId xmlns="" xmlns:a16="http://schemas.microsoft.com/office/drawing/2014/main" id="{25B04252-1CF4-7E12-FDEB-22514F19EFDB}"/>
              </a:ext>
            </a:extLst>
          </p:cNvPr>
          <p:cNvSpPr txBox="1"/>
          <p:nvPr/>
        </p:nvSpPr>
        <p:spPr>
          <a:xfrm>
            <a:off x="7721591" y="1708023"/>
            <a:ext cx="5284961"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graph shows the correlation between sales and store type</a:t>
            </a:r>
          </a:p>
        </p:txBody>
      </p:sp>
      <p:pic>
        <p:nvPicPr>
          <p:cNvPr id="11" name="Picture 10">
            <a:extLst>
              <a:ext uri="{FF2B5EF4-FFF2-40B4-BE49-F238E27FC236}">
                <a16:creationId xmlns="" xmlns:a16="http://schemas.microsoft.com/office/drawing/2014/main" id="{58B0D359-86D1-D290-9372-CB536D5D46BE}"/>
              </a:ext>
            </a:extLst>
          </p:cNvPr>
          <p:cNvPicPr>
            <a:picLocks noChangeAspect="1"/>
          </p:cNvPicPr>
          <p:nvPr/>
        </p:nvPicPr>
        <p:blipFill>
          <a:blip r:embed="rId4"/>
          <a:stretch>
            <a:fillRect/>
          </a:stretch>
        </p:blipFill>
        <p:spPr>
          <a:xfrm>
            <a:off x="124295" y="2294652"/>
            <a:ext cx="5924550" cy="4091263"/>
          </a:xfrm>
          <a:prstGeom prst="rect">
            <a:avLst/>
          </a:prstGeom>
        </p:spPr>
      </p:pic>
      <p:pic>
        <p:nvPicPr>
          <p:cNvPr id="13" name="Picture 12">
            <a:extLst>
              <a:ext uri="{FF2B5EF4-FFF2-40B4-BE49-F238E27FC236}">
                <a16:creationId xmlns="" xmlns:a16="http://schemas.microsoft.com/office/drawing/2014/main" id="{33331A0C-4822-9BC4-2CF2-BB72341957C8}"/>
              </a:ext>
            </a:extLst>
          </p:cNvPr>
          <p:cNvPicPr>
            <a:picLocks noChangeAspect="1"/>
          </p:cNvPicPr>
          <p:nvPr/>
        </p:nvPicPr>
        <p:blipFill>
          <a:blip r:embed="rId5"/>
          <a:stretch>
            <a:fillRect/>
          </a:stretch>
        </p:blipFill>
        <p:spPr>
          <a:xfrm>
            <a:off x="6629400" y="2313045"/>
            <a:ext cx="5619750" cy="3865291"/>
          </a:xfrm>
          <a:prstGeom prst="rect">
            <a:avLst/>
          </a:prstGeom>
        </p:spPr>
      </p:pic>
      <p:sp>
        <p:nvSpPr>
          <p:cNvPr id="14" name="Arrow: Bent 13">
            <a:extLst>
              <a:ext uri="{FF2B5EF4-FFF2-40B4-BE49-F238E27FC236}">
                <a16:creationId xmlns="" xmlns:a16="http://schemas.microsoft.com/office/drawing/2014/main" id="{A120D910-4DFD-F791-A6E4-8B197ECE43A9}"/>
              </a:ext>
            </a:extLst>
          </p:cNvPr>
          <p:cNvSpPr/>
          <p:nvPr/>
        </p:nvSpPr>
        <p:spPr>
          <a:xfrm>
            <a:off x="762000" y="1749975"/>
            <a:ext cx="457200" cy="30480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Bent 15">
            <a:extLst>
              <a:ext uri="{FF2B5EF4-FFF2-40B4-BE49-F238E27FC236}">
                <a16:creationId xmlns="" xmlns:a16="http://schemas.microsoft.com/office/drawing/2014/main" id="{B5E0FABB-712A-F569-CD0B-A8851607F03C}"/>
              </a:ext>
            </a:extLst>
          </p:cNvPr>
          <p:cNvSpPr/>
          <p:nvPr/>
        </p:nvSpPr>
        <p:spPr>
          <a:xfrm>
            <a:off x="7315200" y="1793164"/>
            <a:ext cx="457200" cy="38965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4" name="TextBox 3">
            <a:extLst>
              <a:ext uri="{FF2B5EF4-FFF2-40B4-BE49-F238E27FC236}">
                <a16:creationId xmlns="" xmlns:a16="http://schemas.microsoft.com/office/drawing/2014/main" id="{613E40B8-67C4-C9A2-09A7-6AF2C172572A}"/>
              </a:ext>
            </a:extLst>
          </p:cNvPr>
          <p:cNvSpPr txBox="1"/>
          <p:nvPr/>
        </p:nvSpPr>
        <p:spPr>
          <a:xfrm>
            <a:off x="1905000" y="1249487"/>
            <a:ext cx="838462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Actual sales vs average sales per store on Sundays</a:t>
            </a:r>
            <a:endParaRPr lang="en-US"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73F9E8A0-9295-2E3F-A084-659FB4AD7D7E}"/>
              </a:ext>
            </a:extLst>
          </p:cNvPr>
          <p:cNvPicPr>
            <a:picLocks noChangeAspect="1"/>
          </p:cNvPicPr>
          <p:nvPr/>
        </p:nvPicPr>
        <p:blipFill>
          <a:blip r:embed="rId4"/>
          <a:stretch>
            <a:fillRect/>
          </a:stretch>
        </p:blipFill>
        <p:spPr>
          <a:xfrm>
            <a:off x="1628545" y="2235425"/>
            <a:ext cx="8937537" cy="5029197"/>
          </a:xfrm>
          <a:prstGeom prst="rect">
            <a:avLst/>
          </a:prstGeom>
        </p:spPr>
      </p:pic>
      <p:cxnSp>
        <p:nvCxnSpPr>
          <p:cNvPr id="8" name="Straight Connector 7">
            <a:extLst>
              <a:ext uri="{FF2B5EF4-FFF2-40B4-BE49-F238E27FC236}">
                <a16:creationId xmlns="" xmlns:a16="http://schemas.microsoft.com/office/drawing/2014/main" id="{E3B75215-6593-4ACF-1E42-44BDB5A82B88}"/>
              </a:ext>
            </a:extLst>
          </p:cNvPr>
          <p:cNvCxnSpPr>
            <a:cxnSpLocks/>
          </p:cNvCxnSpPr>
          <p:nvPr/>
        </p:nvCxnSpPr>
        <p:spPr>
          <a:xfrm>
            <a:off x="8991600" y="1521767"/>
            <a:ext cx="38100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 xmlns:a16="http://schemas.microsoft.com/office/drawing/2014/main" id="{6FBA9FB3-4DDE-C001-C1CA-AC635E187539}"/>
              </a:ext>
            </a:extLst>
          </p:cNvPr>
          <p:cNvCxnSpPr>
            <a:cxnSpLocks/>
            <a:stCxn id="4" idx="1"/>
          </p:cNvCxnSpPr>
          <p:nvPr/>
        </p:nvCxnSpPr>
        <p:spPr>
          <a:xfrm flipH="1" flipV="1">
            <a:off x="152400" y="1480319"/>
            <a:ext cx="1752600" cy="1"/>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4" name="TextBox 3">
            <a:extLst>
              <a:ext uri="{FF2B5EF4-FFF2-40B4-BE49-F238E27FC236}">
                <a16:creationId xmlns="" xmlns:a16="http://schemas.microsoft.com/office/drawing/2014/main" id="{3B50D95E-BC94-24F9-F0E8-F7DB3F6A4253}"/>
              </a:ext>
            </a:extLst>
          </p:cNvPr>
          <p:cNvSpPr txBox="1"/>
          <p:nvPr/>
        </p:nvSpPr>
        <p:spPr>
          <a:xfrm>
            <a:off x="1676400" y="1184123"/>
            <a:ext cx="54102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Average sales for day of the year</a:t>
            </a:r>
          </a:p>
        </p:txBody>
      </p:sp>
      <p:pic>
        <p:nvPicPr>
          <p:cNvPr id="6" name="Picture 5">
            <a:extLst>
              <a:ext uri="{FF2B5EF4-FFF2-40B4-BE49-F238E27FC236}">
                <a16:creationId xmlns="" xmlns:a16="http://schemas.microsoft.com/office/drawing/2014/main" id="{3DEAA4BF-889D-2CDF-263E-52D613AFCD9A}"/>
              </a:ext>
            </a:extLst>
          </p:cNvPr>
          <p:cNvPicPr>
            <a:picLocks noChangeAspect="1"/>
          </p:cNvPicPr>
          <p:nvPr/>
        </p:nvPicPr>
        <p:blipFill>
          <a:blip r:embed="rId4"/>
          <a:stretch>
            <a:fillRect/>
          </a:stretch>
        </p:blipFill>
        <p:spPr>
          <a:xfrm>
            <a:off x="2057400" y="2331588"/>
            <a:ext cx="7924800" cy="4883224"/>
          </a:xfrm>
          <a:prstGeom prst="rect">
            <a:avLst/>
          </a:prstGeom>
        </p:spPr>
      </p:pic>
      <p:cxnSp>
        <p:nvCxnSpPr>
          <p:cNvPr id="12" name="Straight Connector 11">
            <a:extLst>
              <a:ext uri="{FF2B5EF4-FFF2-40B4-BE49-F238E27FC236}">
                <a16:creationId xmlns="" xmlns:a16="http://schemas.microsoft.com/office/drawing/2014/main" id="{2B940963-B563-8BDC-5A84-C779CBC32472}"/>
              </a:ext>
            </a:extLst>
          </p:cNvPr>
          <p:cNvCxnSpPr>
            <a:cxnSpLocks/>
          </p:cNvCxnSpPr>
          <p:nvPr/>
        </p:nvCxnSpPr>
        <p:spPr>
          <a:xfrm>
            <a:off x="6324600" y="1447800"/>
            <a:ext cx="6416040" cy="0"/>
          </a:xfrm>
          <a:prstGeom prst="line">
            <a:avLst/>
          </a:prstGeom>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 xmlns:a16="http://schemas.microsoft.com/office/drawing/2014/main" id="{90C0D472-8319-FD65-FD50-A16416BD57EF}"/>
              </a:ext>
            </a:extLst>
          </p:cNvPr>
          <p:cNvCxnSpPr>
            <a:stCxn id="4" idx="1"/>
            <a:endCxn id="4" idx="1"/>
          </p:cNvCxnSpPr>
          <p:nvPr/>
        </p:nvCxnSpPr>
        <p:spPr>
          <a:xfrm>
            <a:off x="1676400" y="14149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DC70CA1F-E212-02F7-C17B-A94BB0971008}"/>
              </a:ext>
            </a:extLst>
          </p:cNvPr>
          <p:cNvCxnSpPr>
            <a:cxnSpLocks/>
            <a:stCxn id="4" idx="1"/>
          </p:cNvCxnSpPr>
          <p:nvPr/>
        </p:nvCxnSpPr>
        <p:spPr>
          <a:xfrm flipH="1">
            <a:off x="0" y="1414956"/>
            <a:ext cx="167640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4" name="TextBox 3">
            <a:extLst>
              <a:ext uri="{FF2B5EF4-FFF2-40B4-BE49-F238E27FC236}">
                <a16:creationId xmlns="" xmlns:a16="http://schemas.microsoft.com/office/drawing/2014/main" id="{C2477B4B-D13E-4A30-217A-8770538BCE50}"/>
              </a:ext>
            </a:extLst>
          </p:cNvPr>
          <p:cNvSpPr txBox="1"/>
          <p:nvPr/>
        </p:nvSpPr>
        <p:spPr>
          <a:xfrm>
            <a:off x="2209800" y="1143000"/>
            <a:ext cx="55626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Average sales for week of the year</a:t>
            </a:r>
          </a:p>
        </p:txBody>
      </p:sp>
      <p:cxnSp>
        <p:nvCxnSpPr>
          <p:cNvPr id="6" name="Straight Connector 5">
            <a:extLst>
              <a:ext uri="{FF2B5EF4-FFF2-40B4-BE49-F238E27FC236}">
                <a16:creationId xmlns="" xmlns:a16="http://schemas.microsoft.com/office/drawing/2014/main" id="{BCC9D3C5-B9BB-68A3-A06A-3B36B0941EED}"/>
              </a:ext>
            </a:extLst>
          </p:cNvPr>
          <p:cNvCxnSpPr>
            <a:stCxn id="4" idx="1"/>
          </p:cNvCxnSpPr>
          <p:nvPr/>
        </p:nvCxnSpPr>
        <p:spPr>
          <a:xfrm flipH="1" flipV="1">
            <a:off x="152400" y="1373832"/>
            <a:ext cx="210312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 xmlns:a16="http://schemas.microsoft.com/office/drawing/2014/main" id="{CE7F230C-BFC9-46FB-994D-9990303556DB}"/>
              </a:ext>
            </a:extLst>
          </p:cNvPr>
          <p:cNvCxnSpPr>
            <a:cxnSpLocks/>
          </p:cNvCxnSpPr>
          <p:nvPr/>
        </p:nvCxnSpPr>
        <p:spPr>
          <a:xfrm>
            <a:off x="7086600" y="1373832"/>
            <a:ext cx="5638800" cy="0"/>
          </a:xfrm>
          <a:prstGeom prst="line">
            <a:avLst/>
          </a:prstGeom>
        </p:spPr>
        <p:style>
          <a:lnRef idx="2">
            <a:schemeClr val="dk1"/>
          </a:lnRef>
          <a:fillRef idx="0">
            <a:schemeClr val="dk1"/>
          </a:fillRef>
          <a:effectRef idx="1">
            <a:schemeClr val="dk1"/>
          </a:effectRef>
          <a:fontRef idx="minor">
            <a:schemeClr val="tx1"/>
          </a:fontRef>
        </p:style>
      </p:cxnSp>
      <p:pic>
        <p:nvPicPr>
          <p:cNvPr id="15" name="Picture 14">
            <a:extLst>
              <a:ext uri="{FF2B5EF4-FFF2-40B4-BE49-F238E27FC236}">
                <a16:creationId xmlns="" xmlns:a16="http://schemas.microsoft.com/office/drawing/2014/main" id="{474AD129-729E-3684-4202-D8ED9001182F}"/>
              </a:ext>
            </a:extLst>
          </p:cNvPr>
          <p:cNvPicPr>
            <a:picLocks noChangeAspect="1"/>
          </p:cNvPicPr>
          <p:nvPr/>
        </p:nvPicPr>
        <p:blipFill>
          <a:blip r:embed="rId4"/>
          <a:stretch>
            <a:fillRect/>
          </a:stretch>
        </p:blipFill>
        <p:spPr>
          <a:xfrm>
            <a:off x="1905000" y="2286000"/>
            <a:ext cx="7848600" cy="47971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4" name="TextBox 3">
            <a:extLst>
              <a:ext uri="{FF2B5EF4-FFF2-40B4-BE49-F238E27FC236}">
                <a16:creationId xmlns="" xmlns:a16="http://schemas.microsoft.com/office/drawing/2014/main" id="{AFE36BC4-36C6-3A1A-42F2-7ADCA0FC0594}"/>
              </a:ext>
            </a:extLst>
          </p:cNvPr>
          <p:cNvSpPr txBox="1"/>
          <p:nvPr/>
        </p:nvSpPr>
        <p:spPr>
          <a:xfrm>
            <a:off x="2590800" y="1166648"/>
            <a:ext cx="55626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Average sales for month of the year</a:t>
            </a:r>
          </a:p>
        </p:txBody>
      </p:sp>
      <p:cxnSp>
        <p:nvCxnSpPr>
          <p:cNvPr id="6" name="Straight Connector 5">
            <a:extLst>
              <a:ext uri="{FF2B5EF4-FFF2-40B4-BE49-F238E27FC236}">
                <a16:creationId xmlns="" xmlns:a16="http://schemas.microsoft.com/office/drawing/2014/main" id="{047CCB2D-6354-2ED3-24C3-9AE66D4B1EF8}"/>
              </a:ext>
            </a:extLst>
          </p:cNvPr>
          <p:cNvCxnSpPr>
            <a:cxnSpLocks/>
          </p:cNvCxnSpPr>
          <p:nvPr/>
        </p:nvCxnSpPr>
        <p:spPr>
          <a:xfrm flipH="1" flipV="1">
            <a:off x="86710" y="1434532"/>
            <a:ext cx="2514600" cy="223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 xmlns:a16="http://schemas.microsoft.com/office/drawing/2014/main" id="{18311396-A6A4-1510-E775-C57547AB9989}"/>
              </a:ext>
            </a:extLst>
          </p:cNvPr>
          <p:cNvCxnSpPr>
            <a:cxnSpLocks/>
          </p:cNvCxnSpPr>
          <p:nvPr/>
        </p:nvCxnSpPr>
        <p:spPr>
          <a:xfrm>
            <a:off x="7543800" y="1479202"/>
            <a:ext cx="5105400" cy="0"/>
          </a:xfrm>
          <a:prstGeom prst="line">
            <a:avLst/>
          </a:prstGeom>
        </p:spPr>
        <p:style>
          <a:lnRef idx="2">
            <a:schemeClr val="dk1"/>
          </a:lnRef>
          <a:fillRef idx="0">
            <a:schemeClr val="dk1"/>
          </a:fillRef>
          <a:effectRef idx="1">
            <a:schemeClr val="dk1"/>
          </a:effectRef>
          <a:fontRef idx="minor">
            <a:schemeClr val="tx1"/>
          </a:fontRef>
        </p:style>
      </p:cxnSp>
      <p:pic>
        <p:nvPicPr>
          <p:cNvPr id="24" name="Picture 23">
            <a:extLst>
              <a:ext uri="{FF2B5EF4-FFF2-40B4-BE49-F238E27FC236}">
                <a16:creationId xmlns="" xmlns:a16="http://schemas.microsoft.com/office/drawing/2014/main" id="{5DC802DF-0B2A-60A5-1521-00F85729155D}"/>
              </a:ext>
            </a:extLst>
          </p:cNvPr>
          <p:cNvPicPr>
            <a:picLocks noChangeAspect="1"/>
          </p:cNvPicPr>
          <p:nvPr/>
        </p:nvPicPr>
        <p:blipFill>
          <a:blip r:embed="rId4"/>
          <a:stretch>
            <a:fillRect/>
          </a:stretch>
        </p:blipFill>
        <p:spPr>
          <a:xfrm>
            <a:off x="2459702" y="2345515"/>
            <a:ext cx="7882195" cy="4899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76200" y="152400"/>
            <a:ext cx="3391370" cy="1143000"/>
          </a:xfrm>
          <a:prstGeom prst="rect">
            <a:avLst/>
          </a:prstGeom>
          <a:noFill/>
        </p:spPr>
      </p:pic>
      <p:sp>
        <p:nvSpPr>
          <p:cNvPr id="6" name="Rectangle 5"/>
          <p:cNvSpPr/>
          <p:nvPr/>
        </p:nvSpPr>
        <p:spPr>
          <a:xfrm>
            <a:off x="654367" y="1222609"/>
            <a:ext cx="5008987" cy="769441"/>
          </a:xfrm>
          <a:prstGeom prst="rect">
            <a:avLst/>
          </a:prstGeom>
        </p:spPr>
        <p:txBody>
          <a:bodyPr wrap="square">
            <a:spAutoFit/>
          </a:bodyPr>
          <a:lstStyle/>
          <a:p>
            <a:r>
              <a:rPr lang="en-US" sz="4400" dirty="0">
                <a:latin typeface="Calibri Light (Headings)"/>
                <a:cs typeface="Arial" panose="020B0604020202020204" pitchFamily="34" charset="0"/>
              </a:rPr>
              <a:t>Outcomes/ Results</a:t>
            </a:r>
          </a:p>
        </p:txBody>
      </p:sp>
      <p:sp>
        <p:nvSpPr>
          <p:cNvPr id="5" name="object 4">
            <a:extLst>
              <a:ext uri="{FF2B5EF4-FFF2-40B4-BE49-F238E27FC236}">
                <a16:creationId xmlns="" xmlns:a16="http://schemas.microsoft.com/office/drawing/2014/main" id="{929A94F1-F7D6-DD5F-D1C6-1FAB2BF1FF97}"/>
              </a:ext>
            </a:extLst>
          </p:cNvPr>
          <p:cNvSpPr txBox="1"/>
          <p:nvPr/>
        </p:nvSpPr>
        <p:spPr>
          <a:xfrm>
            <a:off x="654367" y="2427890"/>
            <a:ext cx="11492865" cy="3962623"/>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6870" indent="-344805">
              <a:lnSpc>
                <a:spcPct val="100000"/>
              </a:lnSpc>
              <a:spcBef>
                <a:spcPts val="100"/>
              </a:spcBef>
              <a:buChar char="•"/>
              <a:tabLst>
                <a:tab pos="356870" algn="l"/>
                <a:tab pos="357505" algn="l"/>
              </a:tabLst>
            </a:pPr>
            <a:r>
              <a:rPr spc="-5">
                <a:latin typeface="Carlito"/>
                <a:cs typeface="Carlito"/>
              </a:rPr>
              <a:t>DayOfWeek </a:t>
            </a:r>
            <a:r>
              <a:rPr>
                <a:latin typeface="Carlito"/>
                <a:cs typeface="Carlito"/>
              </a:rPr>
              <a:t>was </a:t>
            </a:r>
            <a:r>
              <a:rPr spc="-5">
                <a:latin typeface="Carlito"/>
                <a:cs typeface="Carlito"/>
              </a:rPr>
              <a:t>found </a:t>
            </a:r>
            <a:r>
              <a:rPr>
                <a:latin typeface="Carlito"/>
                <a:cs typeface="Carlito"/>
              </a:rPr>
              <a:t>to </a:t>
            </a:r>
            <a:r>
              <a:rPr spc="-5">
                <a:latin typeface="Carlito"/>
                <a:cs typeface="Carlito"/>
              </a:rPr>
              <a:t>be </a:t>
            </a:r>
            <a:r>
              <a:rPr>
                <a:latin typeface="Carlito"/>
                <a:cs typeface="Carlito"/>
              </a:rPr>
              <a:t>the most </a:t>
            </a:r>
            <a:r>
              <a:rPr spc="-5">
                <a:latin typeface="Carlito"/>
                <a:cs typeface="Carlito"/>
              </a:rPr>
              <a:t>important feature(using xgboost </a:t>
            </a:r>
            <a:r>
              <a:rPr>
                <a:latin typeface="Carlito"/>
                <a:cs typeface="Carlito"/>
              </a:rPr>
              <a:t>regressor), </a:t>
            </a:r>
            <a:r>
              <a:rPr spc="-5">
                <a:latin typeface="Carlito"/>
                <a:cs typeface="Carlito"/>
              </a:rPr>
              <a:t>which is contributing </a:t>
            </a:r>
            <a:r>
              <a:rPr>
                <a:latin typeface="Carlito"/>
                <a:cs typeface="Carlito"/>
              </a:rPr>
              <a:t>the </a:t>
            </a:r>
            <a:r>
              <a:rPr spc="-5">
                <a:latin typeface="Carlito"/>
                <a:cs typeface="Carlito"/>
              </a:rPr>
              <a:t>highest</a:t>
            </a:r>
            <a:r>
              <a:rPr spc="180">
                <a:latin typeface="Carlito"/>
                <a:cs typeface="Carlito"/>
              </a:rPr>
              <a:t> </a:t>
            </a:r>
            <a:r>
              <a:rPr spc="-5">
                <a:latin typeface="Carlito"/>
                <a:cs typeface="Carlito"/>
              </a:rPr>
              <a:t>in</a:t>
            </a:r>
            <a:endParaRPr>
              <a:latin typeface="Carlito"/>
              <a:cs typeface="Carlito"/>
            </a:endParaRPr>
          </a:p>
          <a:p>
            <a:pPr marL="356870">
              <a:lnSpc>
                <a:spcPct val="100000"/>
              </a:lnSpc>
              <a:spcBef>
                <a:spcPts val="5"/>
              </a:spcBef>
            </a:pPr>
            <a:r>
              <a:rPr spc="-5">
                <a:latin typeface="Carlito"/>
                <a:cs typeface="Carlito"/>
              </a:rPr>
              <a:t>predicting </a:t>
            </a:r>
            <a:r>
              <a:rPr>
                <a:latin typeface="Carlito"/>
                <a:cs typeface="Carlito"/>
              </a:rPr>
              <a:t>the </a:t>
            </a:r>
            <a:r>
              <a:rPr spc="-5">
                <a:latin typeface="Carlito"/>
                <a:cs typeface="Carlito"/>
              </a:rPr>
              <a:t>target</a:t>
            </a:r>
            <a:r>
              <a:rPr spc="35">
                <a:latin typeface="Carlito"/>
                <a:cs typeface="Carlito"/>
              </a:rPr>
              <a:t> </a:t>
            </a:r>
            <a:r>
              <a:rPr spc="-5">
                <a:latin typeface="Carlito"/>
                <a:cs typeface="Carlito"/>
              </a:rPr>
              <a:t>variable.</a:t>
            </a:r>
            <a:endParaRPr lang="en-US" spc="-5" dirty="0">
              <a:latin typeface="Carlito"/>
              <a:cs typeface="Carlito"/>
            </a:endParaRPr>
          </a:p>
          <a:p>
            <a:pPr marL="356870">
              <a:lnSpc>
                <a:spcPct val="100000"/>
              </a:lnSpc>
              <a:spcBef>
                <a:spcPts val="5"/>
              </a:spcBef>
            </a:pPr>
            <a:endParaRPr>
              <a:latin typeface="Carlito"/>
              <a:cs typeface="Carlito"/>
            </a:endParaRPr>
          </a:p>
          <a:p>
            <a:pPr marL="356870" indent="-344805">
              <a:lnSpc>
                <a:spcPct val="100000"/>
              </a:lnSpc>
              <a:spcBef>
                <a:spcPts val="95"/>
              </a:spcBef>
              <a:buChar char="•"/>
              <a:tabLst>
                <a:tab pos="356870" algn="l"/>
                <a:tab pos="357505" algn="l"/>
              </a:tabLst>
            </a:pPr>
            <a:r>
              <a:rPr spc="-5">
                <a:latin typeface="Carlito"/>
                <a:cs typeface="Carlito"/>
              </a:rPr>
              <a:t>We found </a:t>
            </a:r>
            <a:r>
              <a:rPr>
                <a:latin typeface="Carlito"/>
                <a:cs typeface="Carlito"/>
              </a:rPr>
              <a:t>89% </a:t>
            </a:r>
            <a:r>
              <a:rPr spc="-5">
                <a:latin typeface="Carlito"/>
                <a:cs typeface="Carlito"/>
              </a:rPr>
              <a:t>accuracy </a:t>
            </a:r>
            <a:r>
              <a:rPr>
                <a:latin typeface="Carlito"/>
                <a:cs typeface="Carlito"/>
              </a:rPr>
              <a:t>through </a:t>
            </a:r>
            <a:r>
              <a:rPr spc="-5">
                <a:latin typeface="Carlito"/>
                <a:cs typeface="Carlito"/>
              </a:rPr>
              <a:t>linear</a:t>
            </a:r>
            <a:r>
              <a:rPr spc="-105">
                <a:latin typeface="Carlito"/>
                <a:cs typeface="Carlito"/>
              </a:rPr>
              <a:t> </a:t>
            </a:r>
            <a:r>
              <a:rPr spc="-5">
                <a:latin typeface="Carlito"/>
                <a:cs typeface="Carlito"/>
              </a:rPr>
              <a:t>regression.</a:t>
            </a:r>
            <a:endParaRPr lang="en-US" spc="-5" dirty="0">
              <a:latin typeface="Carlito"/>
              <a:cs typeface="Carlito"/>
            </a:endParaRPr>
          </a:p>
          <a:p>
            <a:pPr marL="356870" indent="-344805">
              <a:lnSpc>
                <a:spcPct val="100000"/>
              </a:lnSpc>
              <a:spcBef>
                <a:spcPts val="95"/>
              </a:spcBef>
              <a:buChar char="•"/>
              <a:tabLst>
                <a:tab pos="356870" algn="l"/>
                <a:tab pos="357505" algn="l"/>
              </a:tabLst>
            </a:pPr>
            <a:endParaRPr lang="en-US" dirty="0">
              <a:latin typeface="Carlito"/>
              <a:cs typeface="Carlito"/>
            </a:endParaRPr>
          </a:p>
          <a:p>
            <a:pPr marL="356870" indent="-344805">
              <a:lnSpc>
                <a:spcPct val="100000"/>
              </a:lnSpc>
              <a:buChar char="•"/>
              <a:tabLst>
                <a:tab pos="356870" algn="l"/>
                <a:tab pos="357505" algn="l"/>
              </a:tabLst>
            </a:pPr>
            <a:r>
              <a:rPr spc="-5">
                <a:latin typeface="Carlito"/>
                <a:cs typeface="Carlito"/>
              </a:rPr>
              <a:t>The Regularization </a:t>
            </a:r>
            <a:r>
              <a:rPr>
                <a:latin typeface="Carlito"/>
                <a:cs typeface="Carlito"/>
              </a:rPr>
              <a:t>techniques </a:t>
            </a:r>
            <a:r>
              <a:rPr spc="-5">
                <a:latin typeface="Carlito"/>
                <a:cs typeface="Carlito"/>
              </a:rPr>
              <a:t>of linear regression(Lasso, </a:t>
            </a:r>
            <a:r>
              <a:rPr>
                <a:latin typeface="Carlito"/>
                <a:cs typeface="Carlito"/>
              </a:rPr>
              <a:t>and </a:t>
            </a:r>
            <a:r>
              <a:rPr spc="-5">
                <a:latin typeface="Carlito"/>
                <a:cs typeface="Carlito"/>
              </a:rPr>
              <a:t>Ridge) did not help in </a:t>
            </a:r>
            <a:r>
              <a:rPr>
                <a:latin typeface="Carlito"/>
                <a:cs typeface="Carlito"/>
              </a:rPr>
              <a:t>improving the </a:t>
            </a:r>
            <a:r>
              <a:rPr spc="-5">
                <a:latin typeface="Carlito"/>
                <a:cs typeface="Carlito"/>
              </a:rPr>
              <a:t>accuracy</a:t>
            </a:r>
            <a:r>
              <a:rPr spc="-254">
                <a:latin typeface="Carlito"/>
                <a:cs typeface="Carlito"/>
              </a:rPr>
              <a:t> </a:t>
            </a:r>
            <a:r>
              <a:rPr>
                <a:latin typeface="Carlito"/>
                <a:cs typeface="Carlito"/>
              </a:rPr>
              <a:t>much.</a:t>
            </a:r>
            <a:endParaRPr lang="en-US" dirty="0">
              <a:latin typeface="Carlito"/>
              <a:cs typeface="Carlito"/>
            </a:endParaRPr>
          </a:p>
          <a:p>
            <a:pPr marL="356870" indent="-344805">
              <a:lnSpc>
                <a:spcPct val="100000"/>
              </a:lnSpc>
              <a:buChar char="•"/>
              <a:tabLst>
                <a:tab pos="356870" algn="l"/>
                <a:tab pos="357505" algn="l"/>
              </a:tabLst>
            </a:pPr>
            <a:endParaRPr>
              <a:latin typeface="Carlito"/>
              <a:cs typeface="Carlito"/>
            </a:endParaRPr>
          </a:p>
          <a:p>
            <a:pPr marL="356870" indent="-344805">
              <a:lnSpc>
                <a:spcPct val="100000"/>
              </a:lnSpc>
              <a:spcBef>
                <a:spcPts val="95"/>
              </a:spcBef>
              <a:buChar char="•"/>
              <a:tabLst>
                <a:tab pos="356870" algn="l"/>
                <a:tab pos="357505" algn="l"/>
              </a:tabLst>
            </a:pPr>
            <a:r>
              <a:rPr>
                <a:latin typeface="Carlito"/>
                <a:cs typeface="Carlito"/>
              </a:rPr>
              <a:t>In </a:t>
            </a:r>
            <a:r>
              <a:rPr spc="-5">
                <a:latin typeface="Carlito"/>
                <a:cs typeface="Carlito"/>
              </a:rPr>
              <a:t>decision tree regression, </a:t>
            </a:r>
            <a:r>
              <a:rPr>
                <a:latin typeface="Carlito"/>
                <a:cs typeface="Carlito"/>
              </a:rPr>
              <a:t>we </a:t>
            </a:r>
            <a:r>
              <a:rPr spc="-5">
                <a:latin typeface="Carlito"/>
                <a:cs typeface="Carlito"/>
              </a:rPr>
              <a:t>found </a:t>
            </a:r>
            <a:r>
              <a:rPr>
                <a:latin typeface="Carlito"/>
                <a:cs typeface="Carlito"/>
              </a:rPr>
              <a:t>97%</a:t>
            </a:r>
            <a:r>
              <a:rPr spc="-120">
                <a:latin typeface="Carlito"/>
                <a:cs typeface="Carlito"/>
              </a:rPr>
              <a:t> </a:t>
            </a:r>
            <a:r>
              <a:rPr spc="-5">
                <a:latin typeface="Carlito"/>
                <a:cs typeface="Carlito"/>
              </a:rPr>
              <a:t>accuracy.</a:t>
            </a:r>
            <a:endParaRPr lang="en-US" spc="-5" dirty="0">
              <a:latin typeface="Carlito"/>
              <a:cs typeface="Carlito"/>
            </a:endParaRPr>
          </a:p>
          <a:p>
            <a:pPr marL="356870" indent="-344805">
              <a:lnSpc>
                <a:spcPct val="100000"/>
              </a:lnSpc>
              <a:spcBef>
                <a:spcPts val="95"/>
              </a:spcBef>
              <a:buChar char="•"/>
              <a:tabLst>
                <a:tab pos="356870" algn="l"/>
                <a:tab pos="357505" algn="l"/>
              </a:tabLst>
            </a:pPr>
            <a:endParaRPr lang="en-US" dirty="0">
              <a:latin typeface="Carlito"/>
              <a:cs typeface="Carlito"/>
            </a:endParaRPr>
          </a:p>
          <a:p>
            <a:pPr marL="356870" indent="-344805">
              <a:lnSpc>
                <a:spcPts val="2140"/>
              </a:lnSpc>
              <a:spcBef>
                <a:spcPts val="110"/>
              </a:spcBef>
              <a:buChar char="•"/>
              <a:tabLst>
                <a:tab pos="356870" algn="l"/>
                <a:tab pos="357505" algn="l"/>
              </a:tabLst>
            </a:pPr>
            <a:r>
              <a:rPr spc="-5">
                <a:latin typeface="Carlito"/>
                <a:cs typeface="Carlito"/>
              </a:rPr>
              <a:t>The ensembles of decision tree i.e. </a:t>
            </a:r>
            <a:r>
              <a:rPr>
                <a:latin typeface="Carlito"/>
                <a:cs typeface="Carlito"/>
              </a:rPr>
              <a:t>Random </a:t>
            </a:r>
            <a:r>
              <a:rPr spc="-5">
                <a:latin typeface="Carlito"/>
                <a:cs typeface="Carlito"/>
              </a:rPr>
              <a:t>forest </a:t>
            </a:r>
            <a:r>
              <a:rPr>
                <a:latin typeface="Carlito"/>
                <a:cs typeface="Carlito"/>
              </a:rPr>
              <a:t>gave </a:t>
            </a:r>
            <a:r>
              <a:rPr spc="-5">
                <a:latin typeface="Carlito"/>
                <a:cs typeface="Carlito"/>
              </a:rPr>
              <a:t>us </a:t>
            </a:r>
            <a:r>
              <a:rPr>
                <a:latin typeface="Carlito"/>
                <a:cs typeface="Carlito"/>
              </a:rPr>
              <a:t>the </a:t>
            </a:r>
            <a:r>
              <a:rPr spc="-5">
                <a:latin typeface="Carlito"/>
                <a:cs typeface="Carlito"/>
              </a:rPr>
              <a:t>highest accuracy i.e. </a:t>
            </a:r>
            <a:r>
              <a:rPr>
                <a:latin typeface="Carlito"/>
                <a:cs typeface="Carlito"/>
              </a:rPr>
              <a:t>98% </a:t>
            </a:r>
            <a:r>
              <a:rPr spc="-5">
                <a:latin typeface="Carlito"/>
                <a:cs typeface="Carlito"/>
              </a:rPr>
              <a:t>in predicting </a:t>
            </a:r>
            <a:r>
              <a:rPr>
                <a:latin typeface="Carlito"/>
                <a:cs typeface="Carlito"/>
              </a:rPr>
              <a:t>the </a:t>
            </a:r>
            <a:r>
              <a:rPr spc="-5">
                <a:latin typeface="Carlito"/>
                <a:cs typeface="Carlito"/>
              </a:rPr>
              <a:t>target</a:t>
            </a:r>
            <a:r>
              <a:rPr spc="-280">
                <a:latin typeface="Carlito"/>
                <a:cs typeface="Carlito"/>
              </a:rPr>
              <a:t> </a:t>
            </a:r>
            <a:r>
              <a:rPr spc="-5">
                <a:latin typeface="Carlito"/>
                <a:cs typeface="Carlito"/>
              </a:rPr>
              <a:t>variable</a:t>
            </a:r>
            <a:r>
              <a:rPr lang="en-US" spc="-5" dirty="0">
                <a:latin typeface="Carlito"/>
                <a:cs typeface="Carlito"/>
              </a:rPr>
              <a:t>.</a:t>
            </a:r>
          </a:p>
          <a:p>
            <a:pPr marL="12065">
              <a:lnSpc>
                <a:spcPts val="2140"/>
              </a:lnSpc>
              <a:spcBef>
                <a:spcPts val="110"/>
              </a:spcBef>
              <a:tabLst>
                <a:tab pos="356870" algn="l"/>
                <a:tab pos="357505" algn="l"/>
              </a:tabLst>
            </a:pPr>
            <a:endParaRPr>
              <a:latin typeface="Carlito"/>
              <a:cs typeface="Carlito"/>
            </a:endParaRPr>
          </a:p>
          <a:p>
            <a:pPr marL="356870" indent="-344805">
              <a:lnSpc>
                <a:spcPts val="2140"/>
              </a:lnSpc>
              <a:buChar char="•"/>
              <a:tabLst>
                <a:tab pos="356870" algn="l"/>
                <a:tab pos="357505" algn="l"/>
              </a:tabLst>
            </a:pPr>
            <a:r>
              <a:rPr spc="-5">
                <a:latin typeface="Carlito"/>
                <a:cs typeface="Carlito"/>
              </a:rPr>
              <a:t>However through Xgboost Regressor, </a:t>
            </a:r>
            <a:r>
              <a:rPr>
                <a:latin typeface="Carlito"/>
                <a:cs typeface="Carlito"/>
              </a:rPr>
              <a:t>we got 93%</a:t>
            </a:r>
            <a:r>
              <a:rPr spc="-165">
                <a:latin typeface="Carlito"/>
                <a:cs typeface="Carlito"/>
              </a:rPr>
              <a:t> </a:t>
            </a:r>
            <a:r>
              <a:rPr spc="-5">
                <a:latin typeface="Carlito"/>
                <a:cs typeface="Carlito"/>
              </a:rPr>
              <a:t>accuracy.</a:t>
            </a:r>
            <a:endParaRPr lang="en-US" spc="-5" dirty="0">
              <a:latin typeface="Carlito"/>
              <a:cs typeface="Carlito"/>
            </a:endParaRPr>
          </a:p>
          <a:p>
            <a:pPr marL="356870" indent="-344805">
              <a:lnSpc>
                <a:spcPts val="2140"/>
              </a:lnSpc>
              <a:buChar char="•"/>
              <a:tabLst>
                <a:tab pos="356870" algn="l"/>
                <a:tab pos="357505" algn="l"/>
              </a:tabLst>
            </a:pPr>
            <a:endParaRPr>
              <a:latin typeface="Carlito"/>
              <a:cs typeface="Carlito"/>
            </a:endParaRPr>
          </a:p>
          <a:p>
            <a:pPr marL="356870" indent="-344805">
              <a:lnSpc>
                <a:spcPct val="100000"/>
              </a:lnSpc>
              <a:spcBef>
                <a:spcPts val="180"/>
              </a:spcBef>
              <a:buChar char="•"/>
              <a:tabLst>
                <a:tab pos="356870" algn="l"/>
                <a:tab pos="357505" algn="l"/>
              </a:tabLst>
            </a:pPr>
            <a:r>
              <a:rPr spc="-5">
                <a:latin typeface="Carlito"/>
                <a:cs typeface="Carlito"/>
              </a:rPr>
              <a:t>So </a:t>
            </a:r>
            <a:r>
              <a:rPr>
                <a:latin typeface="Carlito"/>
                <a:cs typeface="Carlito"/>
              </a:rPr>
              <a:t>we </a:t>
            </a:r>
            <a:r>
              <a:rPr spc="-5">
                <a:latin typeface="Carlito"/>
                <a:cs typeface="Carlito"/>
              </a:rPr>
              <a:t>found </a:t>
            </a:r>
            <a:r>
              <a:rPr>
                <a:latin typeface="Carlito"/>
                <a:cs typeface="Carlito"/>
              </a:rPr>
              <a:t>Random </a:t>
            </a:r>
            <a:r>
              <a:rPr spc="-5">
                <a:latin typeface="Carlito"/>
                <a:cs typeface="Carlito"/>
              </a:rPr>
              <a:t>forest </a:t>
            </a:r>
            <a:r>
              <a:rPr>
                <a:latin typeface="Carlito"/>
                <a:cs typeface="Carlito"/>
              </a:rPr>
              <a:t>to </a:t>
            </a:r>
            <a:r>
              <a:rPr spc="-5">
                <a:latin typeface="Carlito"/>
                <a:cs typeface="Carlito"/>
              </a:rPr>
              <a:t>be </a:t>
            </a:r>
            <a:r>
              <a:rPr>
                <a:latin typeface="Carlito"/>
                <a:cs typeface="Carlito"/>
              </a:rPr>
              <a:t>the best </a:t>
            </a:r>
            <a:r>
              <a:rPr spc="-5">
                <a:latin typeface="Carlito"/>
                <a:cs typeface="Carlito"/>
              </a:rPr>
              <a:t>performing</a:t>
            </a:r>
            <a:r>
              <a:rPr spc="55">
                <a:latin typeface="Carlito"/>
                <a:cs typeface="Carlito"/>
              </a:rPr>
              <a:t> </a:t>
            </a:r>
            <a:r>
              <a:rPr spc="-5">
                <a:latin typeface="Carlito"/>
                <a:cs typeface="Carlito"/>
              </a:rPr>
              <a:t>algorithm</a:t>
            </a:r>
            <a:r>
              <a:rPr sz="1800" spc="-5">
                <a:latin typeface="Carlito"/>
                <a:cs typeface="Carlito"/>
              </a:rPr>
              <a:t>.</a:t>
            </a:r>
            <a:endParaRPr sz="1800">
              <a:latin typeface="Carlito"/>
              <a:cs typeface="Carlito"/>
            </a:endParaRPr>
          </a:p>
        </p:txBody>
      </p:sp>
      <p:pic>
        <p:nvPicPr>
          <p:cNvPr id="21" name="Picture 20">
            <a:extLst>
              <a:ext uri="{FF2B5EF4-FFF2-40B4-BE49-F238E27FC236}">
                <a16:creationId xmlns="" xmlns:a16="http://schemas.microsoft.com/office/drawing/2014/main" id="{61BC90D4-4AE5-2C13-123D-8047F3736F95}"/>
              </a:ext>
            </a:extLst>
          </p:cNvPr>
          <p:cNvPicPr>
            <a:picLocks noChangeAspect="1"/>
          </p:cNvPicPr>
          <p:nvPr/>
        </p:nvPicPr>
        <p:blipFill>
          <a:blip r:embed="rId4" cstate="print">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tretch>
            <a:fillRect/>
          </a:stretch>
        </p:blipFill>
        <p:spPr>
          <a:xfrm>
            <a:off x="9601200" y="5638800"/>
            <a:ext cx="1981200" cy="1981200"/>
          </a:xfrm>
          <a:prstGeom prst="rect">
            <a:avLst/>
          </a:prstGeom>
        </p:spPr>
      </p:pic>
      <p:sp>
        <p:nvSpPr>
          <p:cNvPr id="22" name="TextBox 21">
            <a:extLst>
              <a:ext uri="{FF2B5EF4-FFF2-40B4-BE49-F238E27FC236}">
                <a16:creationId xmlns="" xmlns:a16="http://schemas.microsoft.com/office/drawing/2014/main" id="{1B602E2A-4029-FCA3-0447-3CCEAF5CFF8C}"/>
              </a:ext>
            </a:extLst>
          </p:cNvPr>
          <p:cNvSpPr txBox="1"/>
          <p:nvPr/>
        </p:nvSpPr>
        <p:spPr>
          <a:xfrm>
            <a:off x="9601200" y="7972228"/>
            <a:ext cx="1981200" cy="369332"/>
          </a:xfrm>
          <a:prstGeom prst="rect">
            <a:avLst/>
          </a:prstGeom>
          <a:noFill/>
        </p:spPr>
        <p:txBody>
          <a:bodyPr wrap="square" rtlCol="0">
            <a:spAutoFit/>
          </a:bodyPr>
          <a:lstStyle/>
          <a:p>
            <a:r>
              <a:rPr lang="en-US" sz="900" dirty="0">
                <a:hlinkClick r:id="rId5" tooltip="https://ecampusontario.pressbooks.pub/introanimalphysiology/part/chapter-6-locomotion/"/>
              </a:rPr>
              <a:t>This Photo</a:t>
            </a:r>
            <a:r>
              <a:rPr lang="en-US" sz="900" dirty="0"/>
              <a:t> by Unknown Author is licensed under </a:t>
            </a:r>
            <a:r>
              <a:rPr lang="en-US" sz="900" dirty="0">
                <a:hlinkClick r:id="rId6" tooltip="https://creativecommons.org/licenses/by/3.0/"/>
              </a:rPr>
              <a:t>CC BY</a:t>
            </a: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76200" y="152400"/>
            <a:ext cx="3391370" cy="1143000"/>
          </a:xfrm>
          <a:prstGeom prst="rect">
            <a:avLst/>
          </a:prstGeom>
          <a:noFill/>
        </p:spPr>
      </p:pic>
      <p:sp>
        <p:nvSpPr>
          <p:cNvPr id="6" name="Rectangle 5"/>
          <p:cNvSpPr/>
          <p:nvPr/>
        </p:nvSpPr>
        <p:spPr>
          <a:xfrm>
            <a:off x="654367" y="1222609"/>
            <a:ext cx="5008987" cy="769441"/>
          </a:xfrm>
          <a:prstGeom prst="rect">
            <a:avLst/>
          </a:prstGeom>
        </p:spPr>
        <p:txBody>
          <a:bodyPr wrap="square">
            <a:spAutoFit/>
          </a:bodyPr>
          <a:lstStyle/>
          <a:p>
            <a:r>
              <a:rPr lang="en-US" sz="4400" dirty="0" smtClean="0"/>
              <a:t>Outcome </a:t>
            </a:r>
            <a:r>
              <a:rPr lang="en-US" sz="4400" dirty="0" smtClean="0">
                <a:latin typeface="+mj-lt"/>
              </a:rPr>
              <a:t>snapshot</a:t>
            </a:r>
            <a:r>
              <a:rPr lang="en-US" sz="4400" dirty="0" smtClean="0"/>
              <a:t> </a:t>
            </a:r>
            <a:endParaRPr lang="en-US" sz="4400" dirty="0">
              <a:latin typeface="Calibri Light (Headings)"/>
              <a:cs typeface="Arial" panose="020B0604020202020204" pitchFamily="34" charset="0"/>
            </a:endParaRPr>
          </a:p>
        </p:txBody>
      </p:sp>
      <p:sp>
        <p:nvSpPr>
          <p:cNvPr id="22" name="TextBox 21">
            <a:extLst>
              <a:ext uri="{FF2B5EF4-FFF2-40B4-BE49-F238E27FC236}">
                <a16:creationId xmlns="" xmlns:a16="http://schemas.microsoft.com/office/drawing/2014/main" id="{1B602E2A-4029-FCA3-0447-3CCEAF5CFF8C}"/>
              </a:ext>
            </a:extLst>
          </p:cNvPr>
          <p:cNvSpPr txBox="1"/>
          <p:nvPr/>
        </p:nvSpPr>
        <p:spPr>
          <a:xfrm>
            <a:off x="9601200" y="7972228"/>
            <a:ext cx="1981200" cy="369332"/>
          </a:xfrm>
          <a:prstGeom prst="rect">
            <a:avLst/>
          </a:prstGeom>
          <a:noFill/>
        </p:spPr>
        <p:txBody>
          <a:bodyPr wrap="square" rtlCol="0">
            <a:spAutoFit/>
          </a:bodyPr>
          <a:lstStyle/>
          <a:p>
            <a:r>
              <a:rPr lang="en-US" sz="900" dirty="0">
                <a:hlinkClick r:id="rId4" tooltip="https://ecampusontario.pressbooks.pub/introanimalphysiology/part/chapter-6-locomotion/"/>
              </a:rPr>
              <a:t>This Photo</a:t>
            </a:r>
            <a:r>
              <a:rPr lang="en-US" sz="900" dirty="0"/>
              <a:t> by Unknown Author is licensed under </a:t>
            </a:r>
            <a:r>
              <a:rPr lang="en-US" sz="900" dirty="0">
                <a:hlinkClick r:id="rId5" tooltip="https://creativecommons.org/licenses/by/3.0/"/>
              </a:rPr>
              <a:t>CC BY</a:t>
            </a:r>
            <a:endParaRPr lang="en-US" sz="900" dirty="0"/>
          </a:p>
        </p:txBody>
      </p:sp>
      <p:pic>
        <p:nvPicPr>
          <p:cNvPr id="1026" name="Picture 2"/>
          <p:cNvPicPr>
            <a:picLocks noChangeAspect="1" noChangeArrowheads="1"/>
          </p:cNvPicPr>
          <p:nvPr/>
        </p:nvPicPr>
        <p:blipFill>
          <a:blip r:embed="rId6"/>
          <a:srcRect l="18647" t="25768" r="17295" b="12346"/>
          <a:stretch>
            <a:fillRect/>
          </a:stretch>
        </p:blipFill>
        <p:spPr bwMode="auto">
          <a:xfrm>
            <a:off x="1558977" y="1897505"/>
            <a:ext cx="10193312" cy="565244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4" name="TextBox 3">
            <a:extLst>
              <a:ext uri="{FF2B5EF4-FFF2-40B4-BE49-F238E27FC236}">
                <a16:creationId xmlns="" xmlns:a16="http://schemas.microsoft.com/office/drawing/2014/main" id="{EDFAD493-BA62-CCB2-6952-C35A01945EC0}"/>
              </a:ext>
            </a:extLst>
          </p:cNvPr>
          <p:cNvSpPr txBox="1"/>
          <p:nvPr/>
        </p:nvSpPr>
        <p:spPr>
          <a:xfrm>
            <a:off x="914400" y="1219200"/>
            <a:ext cx="7457090" cy="769441"/>
          </a:xfrm>
          <a:prstGeom prst="rect">
            <a:avLst/>
          </a:prstGeom>
          <a:noFill/>
        </p:spPr>
        <p:txBody>
          <a:bodyPr wrap="square" rtlCol="0">
            <a:spAutoFit/>
          </a:bodyPr>
          <a:lstStyle/>
          <a:p>
            <a:r>
              <a:rPr lang="en-US" sz="4400" dirty="0">
                <a:latin typeface="Calibri Light (Headings)"/>
                <a:cs typeface="Arial" panose="020B0604020202020204" pitchFamily="34" charset="0"/>
              </a:rPr>
              <a:t>Conclusion/ Future scope</a:t>
            </a:r>
          </a:p>
        </p:txBody>
      </p:sp>
      <p:sp>
        <p:nvSpPr>
          <p:cNvPr id="6" name="TextBox 5">
            <a:extLst>
              <a:ext uri="{FF2B5EF4-FFF2-40B4-BE49-F238E27FC236}">
                <a16:creationId xmlns="" xmlns:a16="http://schemas.microsoft.com/office/drawing/2014/main" id="{77E16271-C524-F6D6-BEDE-438CB4AA914C}"/>
              </a:ext>
            </a:extLst>
          </p:cNvPr>
          <p:cNvSpPr txBox="1"/>
          <p:nvPr/>
        </p:nvSpPr>
        <p:spPr>
          <a:xfrm>
            <a:off x="1066800" y="2286000"/>
            <a:ext cx="11125200" cy="3970318"/>
          </a:xfrm>
          <a:prstGeom prst="rect">
            <a:avLst/>
          </a:prstGeom>
          <a:noFill/>
        </p:spPr>
        <p:txBody>
          <a:bodyPr wrap="square" rtlCol="0">
            <a:spAutoFit/>
          </a:bodyPr>
          <a:lstStyle/>
          <a:p>
            <a:pPr>
              <a:buFont typeface="Wingdings" pitchFamily="2" charset="2"/>
              <a:buChar char="ü"/>
            </a:pPr>
            <a:r>
              <a:rPr lang="en-US" sz="2800" dirty="0" smtClean="0"/>
              <a:t>   Promotions are playing a vital role in sales.</a:t>
            </a:r>
          </a:p>
          <a:p>
            <a:pPr>
              <a:buFont typeface="Wingdings" pitchFamily="2" charset="2"/>
              <a:buChar char="ü"/>
            </a:pPr>
            <a:endParaRPr lang="en-US" sz="2800" dirty="0" smtClean="0"/>
          </a:p>
          <a:p>
            <a:pPr>
              <a:buFont typeface="Wingdings" pitchFamily="2" charset="2"/>
              <a:buChar char="ü"/>
            </a:pPr>
            <a:r>
              <a:rPr lang="en-US" sz="2800" dirty="0" smtClean="0"/>
              <a:t>   Variation in sales for stores open on Sundays.</a:t>
            </a:r>
          </a:p>
          <a:p>
            <a:pPr>
              <a:buFont typeface="Wingdings" pitchFamily="2" charset="2"/>
              <a:buChar char="ü"/>
            </a:pPr>
            <a:endParaRPr lang="en-US" sz="2800" dirty="0" smtClean="0"/>
          </a:p>
          <a:p>
            <a:pPr>
              <a:buFont typeface="Wingdings" pitchFamily="2" charset="2"/>
              <a:buChar char="ü"/>
            </a:pPr>
            <a:r>
              <a:rPr lang="en-US" sz="2800" dirty="0" smtClean="0"/>
              <a:t>  Usage of time series might help in the reduction of error rate.</a:t>
            </a:r>
          </a:p>
          <a:p>
            <a:pPr>
              <a:buFont typeface="Wingdings" pitchFamily="2" charset="2"/>
              <a:buChar char="ü"/>
            </a:pPr>
            <a:endParaRPr lang="en-US" sz="2800" dirty="0" smtClean="0"/>
          </a:p>
          <a:p>
            <a:pPr>
              <a:buFont typeface="Wingdings" pitchFamily="2" charset="2"/>
              <a:buChar char="ü"/>
            </a:pPr>
            <a:r>
              <a:rPr lang="en-US" sz="2800" dirty="0" smtClean="0"/>
              <a:t>  Maintain inventory levels on the basis of product types. </a:t>
            </a:r>
          </a:p>
          <a:p>
            <a:pPr>
              <a:buFont typeface="Wingdings" pitchFamily="2" charset="2"/>
              <a:buChar char="ü"/>
            </a:pPr>
            <a:endParaRPr lang="en-US" sz="2800" dirty="0" smtClean="0"/>
          </a:p>
          <a:p>
            <a:pPr>
              <a:buFont typeface="Wingdings" pitchFamily="2" charset="2"/>
              <a:buChar char="ü"/>
            </a:pPr>
            <a:r>
              <a:rPr lang="en-US" sz="2800" dirty="0" smtClean="0"/>
              <a:t>  Can be used by stores managers effectively for sales forecasting. </a:t>
            </a:r>
            <a:endParaRPr lang="en-US" sz="2800" dirty="0"/>
          </a:p>
        </p:txBody>
      </p:sp>
      <p:pic>
        <p:nvPicPr>
          <p:cNvPr id="18" name="Picture 17">
            <a:extLst>
              <a:ext uri="{FF2B5EF4-FFF2-40B4-BE49-F238E27FC236}">
                <a16:creationId xmlns="" xmlns:a16="http://schemas.microsoft.com/office/drawing/2014/main" id="{81AEA7EF-9132-6E2D-1A02-5AA1DD84173C}"/>
              </a:ext>
            </a:extLst>
          </p:cNvPr>
          <p:cNvPicPr>
            <a:picLocks noChangeAspect="1"/>
          </p:cNvPicPr>
          <p:nvPr/>
        </p:nvPicPr>
        <p:blipFill>
          <a:blip r:embed="rId4" cstate="print">
            <a:extLst>
              <a:ext uri="{28A0092B-C50C-407E-A947-70E740481C1C}">
                <a14:useLocalDpi xmlns="" xmlns:a14="http://schemas.microsoft.com/office/drawing/2010/main" val="0"/>
              </a:ext>
              <a:ext uri="{837473B0-CC2E-450A-ABE3-18F120FF3D39}">
                <a1611:picAttrSrcUrl xmlns="" xmlns:a1611="http://schemas.microsoft.com/office/drawing/2016/11/main" r:id="rId8"/>
              </a:ext>
            </a:extLst>
          </a:blip>
          <a:stretch>
            <a:fillRect/>
          </a:stretch>
        </p:blipFill>
        <p:spPr>
          <a:xfrm>
            <a:off x="9540766" y="1416877"/>
            <a:ext cx="2631403" cy="25245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pic>
        <p:nvPicPr>
          <p:cNvPr id="6" name="Google Shape;430;p16" descr="object 7">
            <a:extLst>
              <a:ext uri="{FF2B5EF4-FFF2-40B4-BE49-F238E27FC236}">
                <a16:creationId xmlns="" xmlns:a16="http://schemas.microsoft.com/office/drawing/2014/main" id="{8CB3F96C-2983-1558-6CE3-3151DA184B08}"/>
              </a:ext>
            </a:extLst>
          </p:cNvPr>
          <p:cNvPicPr preferRelativeResize="0"/>
          <p:nvPr/>
        </p:nvPicPr>
        <p:blipFill rotWithShape="1">
          <a:blip r:embed="rId4">
            <a:alphaModFix/>
          </a:blip>
          <a:srcRect/>
          <a:stretch/>
        </p:blipFill>
        <p:spPr>
          <a:xfrm>
            <a:off x="7315200" y="914400"/>
            <a:ext cx="4572000" cy="6019800"/>
          </a:xfrm>
          <a:prstGeom prst="rect">
            <a:avLst/>
          </a:prstGeom>
          <a:noFill/>
          <a:ln>
            <a:noFill/>
          </a:ln>
        </p:spPr>
      </p:pic>
      <p:pic>
        <p:nvPicPr>
          <p:cNvPr id="8" name="Picture 7">
            <a:extLst>
              <a:ext uri="{FF2B5EF4-FFF2-40B4-BE49-F238E27FC236}">
                <a16:creationId xmlns="" xmlns:a16="http://schemas.microsoft.com/office/drawing/2014/main" id="{4475B9E8-3405-F00C-8E90-F418604DA2A9}"/>
              </a:ext>
            </a:extLst>
          </p:cNvPr>
          <p:cNvPicPr>
            <a:picLocks noChangeAspect="1"/>
          </p:cNvPicPr>
          <p:nvPr/>
        </p:nvPicPr>
        <p:blipFill>
          <a:blip r:embed="rId5">
            <a:extLst>
              <a:ext uri="{28A0092B-C50C-407E-A947-70E740481C1C}">
                <a14:useLocalDpi xmlns="" xmlns:a14="http://schemas.microsoft.com/office/drawing/2010/main" val="0"/>
              </a:ext>
              <a:ext uri="{837473B0-CC2E-450A-ABE3-18F120FF3D39}">
                <a1611:picAttrSrcUrl xmlns="" xmlns:a1611="http://schemas.microsoft.com/office/drawing/2016/11/main" r:id="rId6"/>
              </a:ext>
            </a:extLst>
          </a:blip>
          <a:stretch>
            <a:fillRect/>
          </a:stretch>
        </p:blipFill>
        <p:spPr>
          <a:xfrm>
            <a:off x="609600" y="571500"/>
            <a:ext cx="6858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11" name="Rectangle 10"/>
          <p:cNvSpPr/>
          <p:nvPr/>
        </p:nvSpPr>
        <p:spPr>
          <a:xfrm>
            <a:off x="2879834" y="1524000"/>
            <a:ext cx="8915399" cy="4154984"/>
          </a:xfrm>
          <a:prstGeom prst="rect">
            <a:avLst/>
          </a:prstGeom>
        </p:spPr>
        <p:txBody>
          <a:bodyPr wrap="square">
            <a:spAutoFit/>
          </a:bodyPr>
          <a:lstStyle/>
          <a:p>
            <a:r>
              <a:rPr lang="en-IN" sz="4400" dirty="0"/>
              <a:t>   TEAM MEMBERS</a:t>
            </a:r>
          </a:p>
          <a:p>
            <a:endParaRPr lang="en-IN" sz="4400" dirty="0"/>
          </a:p>
          <a:p>
            <a:endParaRPr lang="en-IN" sz="4400" dirty="0"/>
          </a:p>
          <a:p>
            <a:r>
              <a:rPr lang="en-IN" sz="4400" dirty="0">
                <a:cs typeface="Times New Roman" pitchFamily="18" charset="0"/>
              </a:rPr>
              <a:t>1.Pallavi</a:t>
            </a:r>
          </a:p>
          <a:p>
            <a:r>
              <a:rPr lang="en-US" sz="4400" dirty="0">
                <a:cs typeface="Times New Roman" pitchFamily="18" charset="0"/>
              </a:rPr>
              <a:t>2.Mohd Asim</a:t>
            </a:r>
          </a:p>
          <a:p>
            <a:r>
              <a:rPr lang="en-US" sz="4400" dirty="0">
                <a:cs typeface="Times New Roman" pitchFamily="18" charset="0"/>
              </a:rPr>
              <a:t>3.Farheen Jahan</a:t>
            </a:r>
          </a:p>
        </p:txBody>
      </p:sp>
      <p:pic>
        <p:nvPicPr>
          <p:cNvPr id="31" name="Graphic 30" descr="Users with solid fill">
            <a:extLst>
              <a:ext uri="{FF2B5EF4-FFF2-40B4-BE49-F238E27FC236}">
                <a16:creationId xmlns="" xmlns:a16="http://schemas.microsoft.com/office/drawing/2014/main" id="{FA058C5E-2A5D-3A99-D258-A72A1E99EB66}"/>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2286000" y="1447800"/>
            <a:ext cx="1066800" cy="990600"/>
          </a:xfrm>
          <a:prstGeom prst="rect">
            <a:avLst/>
          </a:prstGeom>
        </p:spPr>
      </p:pic>
      <p:cxnSp>
        <p:nvCxnSpPr>
          <p:cNvPr id="33" name="Straight Connector 32">
            <a:extLst>
              <a:ext uri="{FF2B5EF4-FFF2-40B4-BE49-F238E27FC236}">
                <a16:creationId xmlns="" xmlns:a16="http://schemas.microsoft.com/office/drawing/2014/main" id="{F4508206-B82E-F1D5-44B5-BE74360360B1}"/>
              </a:ext>
            </a:extLst>
          </p:cNvPr>
          <p:cNvCxnSpPr/>
          <p:nvPr/>
        </p:nvCxnSpPr>
        <p:spPr>
          <a:xfrm>
            <a:off x="7315200" y="1943099"/>
            <a:ext cx="5394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B3C622F3-65D2-C0C9-3C9B-4967B51D9B86}"/>
              </a:ext>
            </a:extLst>
          </p:cNvPr>
          <p:cNvCxnSpPr>
            <a:cxnSpLocks/>
            <a:stCxn id="31" idx="1"/>
          </p:cNvCxnSpPr>
          <p:nvPr/>
        </p:nvCxnSpPr>
        <p:spPr>
          <a:xfrm flipH="1">
            <a:off x="0" y="1943100"/>
            <a:ext cx="228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11" name="Rectangle 10"/>
          <p:cNvSpPr/>
          <p:nvPr/>
        </p:nvSpPr>
        <p:spPr>
          <a:xfrm>
            <a:off x="2879834" y="1524000"/>
            <a:ext cx="8915399" cy="2123658"/>
          </a:xfrm>
          <a:prstGeom prst="rect">
            <a:avLst/>
          </a:prstGeom>
        </p:spPr>
        <p:txBody>
          <a:bodyPr wrap="square">
            <a:spAutoFit/>
          </a:bodyPr>
          <a:lstStyle/>
          <a:p>
            <a:r>
              <a:rPr lang="en-IN" sz="4400" dirty="0" smtClean="0"/>
              <a:t>   </a:t>
            </a:r>
            <a:r>
              <a:rPr lang="en-US" sz="4400" dirty="0" smtClean="0"/>
              <a:t>Workload </a:t>
            </a:r>
            <a:r>
              <a:rPr lang="en-IN" sz="4400" dirty="0" smtClean="0"/>
              <a:t>Division</a:t>
            </a:r>
          </a:p>
          <a:p>
            <a:endParaRPr lang="en-IN" sz="4400" dirty="0" smtClean="0"/>
          </a:p>
          <a:p>
            <a:endParaRPr lang="en-IN" sz="4400" dirty="0"/>
          </a:p>
        </p:txBody>
      </p:sp>
      <p:cxnSp>
        <p:nvCxnSpPr>
          <p:cNvPr id="33" name="Straight Connector 32">
            <a:extLst>
              <a:ext uri="{FF2B5EF4-FFF2-40B4-BE49-F238E27FC236}">
                <a16:creationId xmlns="" xmlns:a16="http://schemas.microsoft.com/office/drawing/2014/main" id="{F4508206-B82E-F1D5-44B5-BE74360360B1}"/>
              </a:ext>
            </a:extLst>
          </p:cNvPr>
          <p:cNvCxnSpPr/>
          <p:nvPr/>
        </p:nvCxnSpPr>
        <p:spPr>
          <a:xfrm>
            <a:off x="7315200" y="1943099"/>
            <a:ext cx="5394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B3C622F3-65D2-C0C9-3C9B-4967B51D9B86}"/>
              </a:ext>
            </a:extLst>
          </p:cNvPr>
          <p:cNvCxnSpPr>
            <a:cxnSpLocks/>
          </p:cNvCxnSpPr>
          <p:nvPr/>
        </p:nvCxnSpPr>
        <p:spPr>
          <a:xfrm flipH="1">
            <a:off x="0" y="1943100"/>
            <a:ext cx="228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819807" y="2484364"/>
            <a:ext cx="11430000" cy="4832092"/>
          </a:xfrm>
          <a:prstGeom prst="rect">
            <a:avLst/>
          </a:prstGeom>
        </p:spPr>
        <p:txBody>
          <a:bodyPr wrap="square">
            <a:spAutoFit/>
          </a:bodyPr>
          <a:lstStyle/>
          <a:p>
            <a:r>
              <a:rPr lang="en-IN" sz="2800" dirty="0" smtClean="0"/>
              <a:t>Contribution of each team member in project</a:t>
            </a:r>
          </a:p>
          <a:p>
            <a:pPr marL="498475" lvl="1" indent="-498475">
              <a:lnSpc>
                <a:spcPct val="150000"/>
              </a:lnSpc>
              <a:buFont typeface="+mj-lt"/>
              <a:buAutoNum type="arabicPeriod"/>
            </a:pPr>
            <a:r>
              <a:rPr lang="en-US" sz="2800" dirty="0" smtClean="0">
                <a:solidFill>
                  <a:schemeClr val="accent1"/>
                </a:solidFill>
              </a:rPr>
              <a:t>Pallavi</a:t>
            </a:r>
            <a:r>
              <a:rPr lang="en-US" sz="2800" dirty="0" smtClean="0">
                <a:solidFill>
                  <a:schemeClr val="accent1"/>
                </a:solidFill>
              </a:rPr>
              <a:t> – Project Design, Planning and Code Development. Identification of Industry and associated use case.</a:t>
            </a:r>
            <a:endParaRPr lang="en-IN" sz="2800" dirty="0" smtClean="0">
              <a:solidFill>
                <a:schemeClr val="accent1"/>
              </a:solidFill>
            </a:endParaRPr>
          </a:p>
          <a:p>
            <a:pPr marL="498475" lvl="1" indent="-498475">
              <a:lnSpc>
                <a:spcPct val="150000"/>
              </a:lnSpc>
              <a:buFont typeface="+mj-lt"/>
              <a:buAutoNum type="arabicPeriod"/>
            </a:pPr>
            <a:r>
              <a:rPr lang="en-IN" sz="2800" dirty="0" smtClean="0">
                <a:solidFill>
                  <a:schemeClr val="accent1"/>
                </a:solidFill>
              </a:rPr>
              <a:t>Farheen</a:t>
            </a:r>
            <a:r>
              <a:rPr lang="en-IN" sz="2800" dirty="0" smtClean="0">
                <a:solidFill>
                  <a:schemeClr val="accent1"/>
                </a:solidFill>
              </a:rPr>
              <a:t> </a:t>
            </a:r>
            <a:r>
              <a:rPr lang="en-IN" sz="2800" dirty="0" smtClean="0">
                <a:solidFill>
                  <a:schemeClr val="accent1"/>
                </a:solidFill>
              </a:rPr>
              <a:t>Jahan</a:t>
            </a:r>
            <a:r>
              <a:rPr lang="en-IN" sz="2800" dirty="0" smtClean="0">
                <a:solidFill>
                  <a:schemeClr val="accent1"/>
                </a:solidFill>
              </a:rPr>
              <a:t> – </a:t>
            </a:r>
            <a:r>
              <a:rPr lang="en-US" sz="2800" dirty="0" smtClean="0">
                <a:solidFill>
                  <a:schemeClr val="accent1"/>
                </a:solidFill>
              </a:rPr>
              <a:t>Project Design, Planning, Code Development</a:t>
            </a:r>
            <a:r>
              <a:rPr lang="en-IN" sz="2800" dirty="0" smtClean="0">
                <a:solidFill>
                  <a:schemeClr val="accent1"/>
                </a:solidFill>
              </a:rPr>
              <a:t> and Documentation. </a:t>
            </a:r>
            <a:r>
              <a:rPr lang="en-US" sz="2800" dirty="0" smtClean="0">
                <a:solidFill>
                  <a:schemeClr val="accent1"/>
                </a:solidFill>
              </a:rPr>
              <a:t>Identification of Industry and associated use case.</a:t>
            </a:r>
            <a:endParaRPr lang="en-IN" sz="2800" dirty="0" smtClean="0">
              <a:solidFill>
                <a:schemeClr val="accent1"/>
              </a:solidFill>
            </a:endParaRPr>
          </a:p>
          <a:p>
            <a:pPr marL="498475" lvl="1" indent="-498475">
              <a:lnSpc>
                <a:spcPct val="150000"/>
              </a:lnSpc>
              <a:buFont typeface="+mj-lt"/>
              <a:buAutoNum type="arabicPeriod"/>
            </a:pPr>
            <a:r>
              <a:rPr lang="en-US" sz="2800" dirty="0" smtClean="0">
                <a:solidFill>
                  <a:schemeClr val="accent1"/>
                </a:solidFill>
              </a:rPr>
              <a:t>Mohd</a:t>
            </a:r>
            <a:r>
              <a:rPr lang="en-US" sz="2800" dirty="0" smtClean="0">
                <a:solidFill>
                  <a:schemeClr val="accent1"/>
                </a:solidFill>
              </a:rPr>
              <a:t> Asim – Identification of Industry and associated use case.</a:t>
            </a:r>
            <a:r>
              <a:rPr lang="en-IN" sz="2800" dirty="0" smtClean="0">
                <a:solidFill>
                  <a:schemeClr val="accent1"/>
                </a:solidFill>
              </a:rPr>
              <a:t> </a:t>
            </a:r>
            <a:r>
              <a:rPr lang="en-US" sz="2800" dirty="0" smtClean="0">
                <a:solidFill>
                  <a:schemeClr val="accent1"/>
                </a:solidFill>
              </a:rPr>
              <a:t>Data gathering.</a:t>
            </a:r>
            <a:endParaRPr lang="en-IN" sz="2800" dirty="0" smtClean="0">
              <a:solidFill>
                <a:schemeClr val="accent1"/>
              </a:solidFill>
            </a:endParaRPr>
          </a:p>
          <a:p>
            <a:pPr lvl="1">
              <a:buNone/>
            </a:pPr>
            <a:endParaRPr lang="en-IN" sz="2800" dirty="0"/>
          </a:p>
        </p:txBody>
      </p:sp>
      <p:pic>
        <p:nvPicPr>
          <p:cNvPr id="1026" name="Picture 2" descr="Workload - Free people icons"/>
          <p:cNvPicPr>
            <a:picLocks noChangeAspect="1" noChangeArrowheads="1"/>
          </p:cNvPicPr>
          <p:nvPr/>
        </p:nvPicPr>
        <p:blipFill>
          <a:blip r:embed="rId4"/>
          <a:srcRect/>
          <a:stretch>
            <a:fillRect/>
          </a:stretch>
        </p:blipFill>
        <p:spPr bwMode="auto">
          <a:xfrm>
            <a:off x="2282056" y="1304596"/>
            <a:ext cx="965639" cy="96563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14" name="object 2"/>
          <p:cNvSpPr txBox="1"/>
          <p:nvPr/>
        </p:nvSpPr>
        <p:spPr>
          <a:xfrm>
            <a:off x="699069" y="1045174"/>
            <a:ext cx="5149937" cy="1256113"/>
          </a:xfrm>
          <a:prstGeom prst="rect">
            <a:avLst/>
          </a:prstGeom>
        </p:spPr>
        <p:txBody>
          <a:bodyPr vert="horz" wrap="square" lIns="0" tIns="12065" rIns="0" bIns="0" rtlCol="0">
            <a:spAutoFit/>
          </a:bodyPr>
          <a:lstStyle/>
          <a:p>
            <a:pPr marL="698500" indent="-686435">
              <a:lnSpc>
                <a:spcPct val="100000"/>
              </a:lnSpc>
              <a:spcBef>
                <a:spcPts val="95"/>
              </a:spcBef>
              <a:buClr>
                <a:srgbClr val="1F487B"/>
              </a:buClr>
              <a:buSzPct val="80000"/>
              <a:tabLst>
                <a:tab pos="697865" algn="l"/>
                <a:tab pos="699135" algn="l"/>
              </a:tabLst>
            </a:pPr>
            <a:r>
              <a:rPr lang="en-US" sz="4000" spc="-195" dirty="0" smtClean="0">
                <a:latin typeface="Calibri Light (Headings)"/>
                <a:cs typeface="Times New Roman" pitchFamily="18" charset="0"/>
              </a:rPr>
              <a:t>INTRODUCTION</a:t>
            </a:r>
          </a:p>
          <a:p>
            <a:pPr marL="698500" indent="-686435">
              <a:lnSpc>
                <a:spcPct val="100000"/>
              </a:lnSpc>
              <a:spcBef>
                <a:spcPts val="95"/>
              </a:spcBef>
              <a:buClr>
                <a:srgbClr val="1F487B"/>
              </a:buClr>
              <a:buSzPct val="80000"/>
              <a:tabLst>
                <a:tab pos="697865" algn="l"/>
                <a:tab pos="699135" algn="l"/>
              </a:tabLst>
            </a:pPr>
            <a:endParaRPr sz="4000">
              <a:latin typeface="Calibri Light (Headings)"/>
              <a:cs typeface="Times New Roman" pitchFamily="18" charset="0"/>
            </a:endParaRPr>
          </a:p>
        </p:txBody>
      </p:sp>
      <p:sp>
        <p:nvSpPr>
          <p:cNvPr id="16" name="object 4"/>
          <p:cNvSpPr txBox="1"/>
          <p:nvPr/>
        </p:nvSpPr>
        <p:spPr>
          <a:xfrm>
            <a:off x="679468" y="1860525"/>
            <a:ext cx="11303877" cy="5911875"/>
          </a:xfrm>
          <a:prstGeom prst="rect">
            <a:avLst/>
          </a:prstGeom>
        </p:spPr>
        <p:txBody>
          <a:bodyPr vert="horz" wrap="square" lIns="0" tIns="12700" rIns="0" bIns="0" rtlCol="0">
            <a:spAutoFit/>
          </a:bodyPr>
          <a:lstStyle/>
          <a:p>
            <a:pPr marL="240665" marR="5080" indent="-228600" algn="just">
              <a:lnSpc>
                <a:spcPct val="100000"/>
              </a:lnSpc>
              <a:spcBef>
                <a:spcPts val="100"/>
              </a:spcBef>
              <a:buChar char="•"/>
              <a:tabLst>
                <a:tab pos="241300" algn="l"/>
              </a:tabLst>
            </a:pPr>
            <a:r>
              <a:rPr lang="en-US" sz="2000" dirty="0" smtClean="0">
                <a:cs typeface="Times New Roman" pitchFamily="18" charset="0"/>
              </a:rPr>
              <a:t>Rossmann operates </a:t>
            </a:r>
            <a:r>
              <a:rPr lang="en-US" sz="2000" dirty="0" smtClean="0">
                <a:solidFill>
                  <a:schemeClr val="tx2">
                    <a:lumMod val="60000"/>
                    <a:lumOff val="40000"/>
                  </a:schemeClr>
                </a:solidFill>
                <a:cs typeface="Times New Roman" pitchFamily="18" charset="0"/>
              </a:rPr>
              <a:t>over 3,000 drug stores in 7 European countries</a:t>
            </a:r>
            <a:r>
              <a:rPr lang="en-US" sz="2000" dirty="0" smtClean="0">
                <a:cs typeface="Times New Roman" pitchFamily="18" charset="0"/>
              </a:rPr>
              <a:t>.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marL="240665" marR="5080" indent="-228600" algn="just">
              <a:lnSpc>
                <a:spcPct val="100000"/>
              </a:lnSpc>
              <a:spcBef>
                <a:spcPts val="100"/>
              </a:spcBef>
              <a:buChar char="•"/>
              <a:tabLst>
                <a:tab pos="241300" algn="l"/>
              </a:tabLst>
            </a:pPr>
            <a:r>
              <a:rPr lang="en-US" sz="2000" dirty="0" smtClean="0">
                <a:cs typeface="Times New Roman" pitchFamily="18" charset="0"/>
              </a:rPr>
              <a:t>Dirk Rossmann GmbH, commonly referred to as Rossmann, is one of the largest drug store chains in Europe with around </a:t>
            </a:r>
            <a:r>
              <a:rPr lang="en-US" sz="2000" dirty="0" smtClean="0">
                <a:solidFill>
                  <a:schemeClr val="tx2">
                    <a:lumMod val="60000"/>
                    <a:lumOff val="40000"/>
                  </a:schemeClr>
                </a:solidFill>
                <a:cs typeface="Times New Roman" pitchFamily="18" charset="0"/>
              </a:rPr>
              <a:t>56,200  employees and more than 4000**</a:t>
            </a:r>
            <a:r>
              <a:rPr lang="en-US" sz="2000" dirty="0" smtClean="0">
                <a:cs typeface="Times New Roman" pitchFamily="18" charset="0"/>
              </a:rPr>
              <a:t> stores. In 2019 Rossmann had more than €10 billion turnover in Germany, Poland, Hungary,  the Czech Republic, Turkey, Albania, Kosovo and Spain. The company was founded in **1972 by Dirk Rossmann with its  headquarters in </a:t>
            </a:r>
            <a:r>
              <a:rPr lang="en-US" sz="2000" dirty="0" smtClean="0">
                <a:cs typeface="Times New Roman" pitchFamily="18" charset="0"/>
              </a:rPr>
              <a:t>Burgwedel</a:t>
            </a:r>
            <a:r>
              <a:rPr lang="en-US" sz="2000" dirty="0" smtClean="0">
                <a:cs typeface="Times New Roman" pitchFamily="18" charset="0"/>
              </a:rPr>
              <a:t> near Hanover in Germany. The Rossmann family owns 60% of the company. The Hong Kong-based</a:t>
            </a:r>
          </a:p>
          <a:p>
            <a:pPr marL="240665" marR="5080" indent="-228600" algn="just">
              <a:lnSpc>
                <a:spcPct val="100000"/>
              </a:lnSpc>
              <a:spcBef>
                <a:spcPts val="100"/>
              </a:spcBef>
              <a:buChar char="•"/>
              <a:tabLst>
                <a:tab pos="241300" algn="l"/>
              </a:tabLst>
            </a:pPr>
            <a:r>
              <a:rPr lang="en-US" sz="2000" dirty="0" smtClean="0">
                <a:cs typeface="Times New Roman" pitchFamily="18" charset="0"/>
              </a:rPr>
              <a:t>A.S. Watson Group </a:t>
            </a:r>
            <a:r>
              <a:rPr lang="en-US" sz="2000" dirty="0" smtClean="0">
                <a:solidFill>
                  <a:schemeClr val="tx2">
                    <a:lumMod val="60000"/>
                    <a:lumOff val="40000"/>
                  </a:schemeClr>
                </a:solidFill>
                <a:cs typeface="Times New Roman" pitchFamily="18" charset="0"/>
              </a:rPr>
              <a:t>owns 40%, which was taken over from the Dutch </a:t>
            </a:r>
            <a:r>
              <a:rPr lang="en-US" sz="2000" dirty="0" smtClean="0">
                <a:solidFill>
                  <a:schemeClr val="tx2">
                    <a:lumMod val="60000"/>
                    <a:lumOff val="40000"/>
                  </a:schemeClr>
                </a:solidFill>
                <a:cs typeface="Times New Roman" pitchFamily="18" charset="0"/>
              </a:rPr>
              <a:t>Kruidvat</a:t>
            </a:r>
            <a:r>
              <a:rPr lang="en-US" sz="2000" dirty="0" smtClean="0">
                <a:solidFill>
                  <a:schemeClr val="tx2">
                    <a:lumMod val="60000"/>
                    <a:lumOff val="40000"/>
                  </a:schemeClr>
                </a:solidFill>
                <a:cs typeface="Times New Roman" pitchFamily="18" charset="0"/>
              </a:rPr>
              <a:t> in 2004</a:t>
            </a:r>
            <a:r>
              <a:rPr lang="en-US" sz="2000" dirty="0" smtClean="0">
                <a:cs typeface="Times New Roman" pitchFamily="18" charset="0"/>
              </a:rPr>
              <a:t>.</a:t>
            </a:r>
          </a:p>
          <a:p>
            <a:pPr marL="240665" marR="5080" indent="-228600" algn="just">
              <a:lnSpc>
                <a:spcPct val="100000"/>
              </a:lnSpc>
              <a:spcBef>
                <a:spcPts val="100"/>
              </a:spcBef>
              <a:buChar char="•"/>
              <a:tabLst>
                <a:tab pos="241300" algn="l"/>
              </a:tabLst>
            </a:pPr>
            <a:r>
              <a:rPr lang="en-US" sz="2000" dirty="0" smtClean="0">
                <a:cs typeface="Times New Roman" pitchFamily="18" charset="0"/>
              </a:rPr>
              <a:t>The product range includes up to 21,700 items and can vary depending on the size of the shop and the location. In addition to  drugstore goods with a focus on skin, hair, body, baby and health, Rossmann also offers promotional items ("World of Ideas"),  pet food, a photo service and a wide range of natural foods and wines. There is also a perfume </a:t>
            </a:r>
            <a:r>
              <a:rPr lang="en-US" sz="2000" dirty="0" smtClean="0">
                <a:solidFill>
                  <a:schemeClr val="tx2">
                    <a:lumMod val="60000"/>
                    <a:lumOff val="40000"/>
                  </a:schemeClr>
                </a:solidFill>
                <a:cs typeface="Times New Roman" pitchFamily="18" charset="0"/>
              </a:rPr>
              <a:t>range with around 200  commercial brands. Rossmann has 29 private brands with 4600 products (as of 2019). In 1997, </a:t>
            </a:r>
            <a:r>
              <a:rPr lang="en-US" sz="2000" dirty="0" smtClean="0">
                <a:cs typeface="Times New Roman" pitchFamily="18" charset="0"/>
              </a:rPr>
              <a:t>the first own brands </a:t>
            </a:r>
            <a:r>
              <a:rPr lang="en-US" sz="2000" dirty="0" smtClean="0">
                <a:cs typeface="Times New Roman" pitchFamily="18" charset="0"/>
              </a:rPr>
              <a:t>Babydream</a:t>
            </a:r>
            <a:r>
              <a:rPr lang="en-US" sz="2000" dirty="0" smtClean="0">
                <a:cs typeface="Times New Roman" pitchFamily="18" charset="0"/>
              </a:rPr>
              <a:t>,  </a:t>
            </a:r>
            <a:r>
              <a:rPr lang="en-US" sz="2000" dirty="0" smtClean="0">
                <a:cs typeface="Times New Roman" pitchFamily="18" charset="0"/>
              </a:rPr>
              <a:t>Facelle</a:t>
            </a:r>
            <a:r>
              <a:rPr lang="en-US" sz="2000" dirty="0" smtClean="0">
                <a:cs typeface="Times New Roman" pitchFamily="18" charset="0"/>
              </a:rPr>
              <a:t>, </a:t>
            </a:r>
            <a:r>
              <a:rPr lang="en-US" sz="2000" dirty="0" smtClean="0">
                <a:cs typeface="Times New Roman" pitchFamily="18" charset="0"/>
              </a:rPr>
              <a:t>Sunozon</a:t>
            </a:r>
            <a:r>
              <a:rPr lang="en-US" sz="2000" dirty="0" smtClean="0">
                <a:cs typeface="Times New Roman" pitchFamily="18" charset="0"/>
              </a:rPr>
              <a:t> and Winston were introduced. The best-known Rossmann brands are </a:t>
            </a:r>
            <a:r>
              <a:rPr lang="en-US" sz="2000" dirty="0" smtClean="0">
                <a:cs typeface="Times New Roman" pitchFamily="18" charset="0"/>
              </a:rPr>
              <a:t>Isana</a:t>
            </a:r>
            <a:r>
              <a:rPr lang="en-US" sz="2000" dirty="0" smtClean="0">
                <a:cs typeface="Times New Roman" pitchFamily="18" charset="0"/>
              </a:rPr>
              <a:t> (skin, hair and body care), </a:t>
            </a:r>
            <a:r>
              <a:rPr lang="en-US" sz="2000" dirty="0" smtClean="0">
                <a:cs typeface="Times New Roman" pitchFamily="18" charset="0"/>
              </a:rPr>
              <a:t>Alterra</a:t>
            </a:r>
            <a:r>
              <a:rPr lang="en-US" sz="2000" dirty="0" smtClean="0">
                <a:cs typeface="Times New Roman" pitchFamily="18" charset="0"/>
              </a:rPr>
              <a:t>  (natural cosmetics), </a:t>
            </a:r>
            <a:r>
              <a:rPr lang="en-US" sz="2000" dirty="0" smtClean="0">
                <a:cs typeface="Times New Roman" pitchFamily="18" charset="0"/>
              </a:rPr>
              <a:t>domol</a:t>
            </a:r>
            <a:r>
              <a:rPr lang="en-US" sz="2000" dirty="0" smtClean="0">
                <a:cs typeface="Times New Roman" pitchFamily="18" charset="0"/>
              </a:rPr>
              <a:t> (cleaning and laundry detergents) </a:t>
            </a:r>
            <a:r>
              <a:rPr lang="en-US" sz="2000" dirty="0" smtClean="0">
                <a:cs typeface="Times New Roman" pitchFamily="18" charset="0"/>
              </a:rPr>
              <a:t>alouette</a:t>
            </a:r>
            <a:r>
              <a:rPr lang="en-US" sz="2000" dirty="0" smtClean="0">
                <a:cs typeface="Times New Roman" pitchFamily="18" charset="0"/>
              </a:rPr>
              <a:t> (paper tissues etc).</a:t>
            </a:r>
          </a:p>
          <a:p>
            <a:pPr marL="240665" marR="5080" indent="-228600" algn="just">
              <a:lnSpc>
                <a:spcPct val="100000"/>
              </a:lnSpc>
              <a:spcBef>
                <a:spcPts val="100"/>
              </a:spcBef>
              <a:buChar char="•"/>
              <a:tabLst>
                <a:tab pos="241300" algn="l"/>
              </a:tabLst>
            </a:pPr>
            <a:endParaRPr sz="200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6" name="Rectangle 5"/>
          <p:cNvSpPr/>
          <p:nvPr/>
        </p:nvSpPr>
        <p:spPr>
          <a:xfrm>
            <a:off x="197069" y="1324304"/>
            <a:ext cx="12322343" cy="5509200"/>
          </a:xfrm>
          <a:prstGeom prst="rect">
            <a:avLst/>
          </a:prstGeom>
        </p:spPr>
        <p:txBody>
          <a:bodyPr wrap="square">
            <a:spAutoFit/>
          </a:bodyPr>
          <a:lstStyle/>
          <a:p>
            <a:r>
              <a:rPr lang="en-IN" sz="4400" dirty="0">
                <a:latin typeface="Calibri Light (Headings)"/>
                <a:cs typeface="Arial" panose="020B0604020202020204" pitchFamily="34" charset="0"/>
              </a:rPr>
              <a:t>Problem Statement</a:t>
            </a:r>
          </a:p>
          <a:p>
            <a:endParaRPr lang="en-IN" sz="2800" dirty="0"/>
          </a:p>
          <a:p>
            <a:pPr>
              <a:buFont typeface="Arial" pitchFamily="34" charset="0"/>
              <a:buChar char="•"/>
            </a:pPr>
            <a:r>
              <a:rPr lang="en-US" sz="2800" b="0" i="0" dirty="0" smtClean="0">
                <a:effectLst/>
              </a:rPr>
              <a:t>  Rossmann </a:t>
            </a:r>
            <a:r>
              <a:rPr lang="en-US" sz="2800" b="0" i="0" dirty="0">
                <a:effectLst/>
              </a:rPr>
              <a:t>is a </a:t>
            </a:r>
            <a:r>
              <a:rPr lang="en-US" sz="2800" b="0" i="0" dirty="0">
                <a:solidFill>
                  <a:schemeClr val="tx2">
                    <a:lumMod val="60000"/>
                    <a:lumOff val="40000"/>
                  </a:schemeClr>
                </a:solidFill>
                <a:effectLst/>
              </a:rPr>
              <a:t>European drug distributor which operates over 3,000 drug stores </a:t>
            </a:r>
            <a:r>
              <a:rPr lang="en-US" sz="2800" b="0" i="0" dirty="0">
                <a:effectLst/>
              </a:rPr>
              <a:t>across </a:t>
            </a:r>
            <a:r>
              <a:rPr lang="en-US" sz="2800" b="0" i="0" dirty="0" smtClean="0">
                <a:effectLst/>
              </a:rPr>
              <a:t>  seven </a:t>
            </a:r>
            <a:r>
              <a:rPr lang="en-US" sz="2800" b="0" i="0" dirty="0">
                <a:effectLst/>
              </a:rPr>
              <a:t>European countries.</a:t>
            </a:r>
          </a:p>
          <a:p>
            <a:pPr>
              <a:buFont typeface="Arial" pitchFamily="34" charset="0"/>
              <a:buChar char="•"/>
            </a:pPr>
            <a:r>
              <a:rPr lang="en-US" sz="2800" b="0" i="0" dirty="0">
                <a:effectLst/>
              </a:rPr>
              <a:t> </a:t>
            </a:r>
            <a:r>
              <a:rPr lang="en-US" sz="2800" b="0" i="0" dirty="0" smtClean="0">
                <a:effectLst/>
              </a:rPr>
              <a:t> Currently</a:t>
            </a:r>
            <a:r>
              <a:rPr lang="en-US" sz="2800" b="0" i="0" dirty="0">
                <a:effectLst/>
              </a:rPr>
              <a:t>, Rossmann store managers are tasked with </a:t>
            </a:r>
            <a:r>
              <a:rPr lang="en-US" sz="2800" b="0" i="0" dirty="0">
                <a:solidFill>
                  <a:schemeClr val="tx2">
                    <a:lumMod val="60000"/>
                    <a:lumOff val="40000"/>
                  </a:schemeClr>
                </a:solidFill>
                <a:effectLst/>
              </a:rPr>
              <a:t>predicting their daily sales for up to 6 weeks</a:t>
            </a:r>
            <a:r>
              <a:rPr lang="en-US" sz="2800" b="0" i="0" dirty="0">
                <a:effectLst/>
              </a:rPr>
              <a:t> in advance. Store sales are influenced by many factors , including promotions , competition ,school and state holidays , saeasonality , and locality .</a:t>
            </a:r>
          </a:p>
          <a:p>
            <a:pPr>
              <a:buFont typeface="Arial" pitchFamily="34" charset="0"/>
              <a:buChar char="•"/>
            </a:pPr>
            <a:r>
              <a:rPr lang="en-US" sz="2800" dirty="0" smtClean="0"/>
              <a:t>  With </a:t>
            </a:r>
            <a:r>
              <a:rPr lang="en-US" sz="2800" dirty="0"/>
              <a:t>thousands of individual </a:t>
            </a:r>
            <a:r>
              <a:rPr lang="en-US" sz="2800" dirty="0">
                <a:solidFill>
                  <a:schemeClr val="tx2">
                    <a:lumMod val="60000"/>
                    <a:lumOff val="40000"/>
                  </a:schemeClr>
                </a:solidFill>
              </a:rPr>
              <a:t>managers predicting sales based on their unique circumstances </a:t>
            </a:r>
            <a:r>
              <a:rPr lang="en-US" sz="2800" dirty="0"/>
              <a:t>, the accuracy of result can be quite varied</a:t>
            </a:r>
            <a:r>
              <a:rPr lang="en-US" sz="2800" dirty="0" smtClean="0"/>
              <a:t>.</a:t>
            </a:r>
          </a:p>
          <a:p>
            <a:pPr>
              <a:buFont typeface="Arial" pitchFamily="34" charset="0"/>
              <a:buChar char="•"/>
            </a:pPr>
            <a:r>
              <a:rPr lang="en-US" sz="2800" dirty="0" smtClean="0"/>
              <a:t> The main objective is to understand existing data and after identifying the key factors that will predict </a:t>
            </a:r>
            <a:r>
              <a:rPr lang="en-US" sz="2800" dirty="0" smtClean="0">
                <a:solidFill>
                  <a:schemeClr val="tx2">
                    <a:lumMod val="60000"/>
                    <a:lumOff val="40000"/>
                  </a:schemeClr>
                </a:solidFill>
              </a:rPr>
              <a:t>future sales, a predictive model will be built for making forecasts about future sales</a:t>
            </a:r>
            <a:r>
              <a:rPr lang="en-US" sz="2800" dirty="0" smtClean="0"/>
              <a:t>.</a:t>
            </a:r>
            <a:endParaRPr lang="en-US" sz="2800" dirty="0"/>
          </a:p>
        </p:txBody>
      </p:sp>
      <p:pic>
        <p:nvPicPr>
          <p:cNvPr id="7" name="Picture 6">
            <a:extLst>
              <a:ext uri="{FF2B5EF4-FFF2-40B4-BE49-F238E27FC236}">
                <a16:creationId xmlns="" xmlns:a16="http://schemas.microsoft.com/office/drawing/2014/main" id="{08DB202D-BD23-6894-01AE-E03296D57A14}"/>
              </a:ext>
            </a:extLst>
          </p:cNvPr>
          <p:cNvPicPr>
            <a:picLocks noChangeAspect="1"/>
          </p:cNvPicPr>
          <p:nvPr/>
        </p:nvPicPr>
        <p:blipFill>
          <a:blip r:embed="rId4">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tretch>
            <a:fillRect/>
          </a:stretch>
        </p:blipFill>
        <p:spPr>
          <a:xfrm>
            <a:off x="9238593" y="5291164"/>
            <a:ext cx="2481236" cy="24812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11" name="Rectangle 10"/>
          <p:cNvSpPr/>
          <p:nvPr/>
        </p:nvSpPr>
        <p:spPr>
          <a:xfrm>
            <a:off x="811924" y="1472624"/>
            <a:ext cx="11125199" cy="769441"/>
          </a:xfrm>
          <a:prstGeom prst="rect">
            <a:avLst/>
          </a:prstGeom>
        </p:spPr>
        <p:txBody>
          <a:bodyPr wrap="square">
            <a:spAutoFit/>
          </a:bodyPr>
          <a:lstStyle/>
          <a:p>
            <a:r>
              <a:rPr lang="en-IN" sz="3600" dirty="0">
                <a:solidFill>
                  <a:srgbClr val="C00000"/>
                </a:solidFill>
                <a:latin typeface="Arial" panose="020B0604020202020204" pitchFamily="34" charset="0"/>
                <a:cs typeface="Arial" panose="020B0604020202020204" pitchFamily="34" charset="0"/>
              </a:rPr>
              <a:t>        </a:t>
            </a:r>
            <a:r>
              <a:rPr lang="en-IN" sz="4400" dirty="0">
                <a:cs typeface="Arial" panose="020B0604020202020204" pitchFamily="34" charset="0"/>
              </a:rPr>
              <a:t>Objective</a:t>
            </a:r>
            <a:endParaRPr lang="en-US" sz="4400" dirty="0">
              <a:cs typeface="Arial" panose="020B0604020202020204" pitchFamily="34" charset="0"/>
            </a:endParaRPr>
          </a:p>
        </p:txBody>
      </p:sp>
      <p:pic>
        <p:nvPicPr>
          <p:cNvPr id="6" name="Picture 5">
            <a:extLst>
              <a:ext uri="{FF2B5EF4-FFF2-40B4-BE49-F238E27FC236}">
                <a16:creationId xmlns="" xmlns:a16="http://schemas.microsoft.com/office/drawing/2014/main" id="{8D979D15-CC86-4349-9398-7FE39147A923}"/>
              </a:ext>
            </a:extLst>
          </p:cNvPr>
          <p:cNvPicPr>
            <a:picLocks noChangeAspect="1"/>
          </p:cNvPicPr>
          <p:nvPr/>
        </p:nvPicPr>
        <p:blipFill>
          <a:blip r:embed="rId4" cstate="print">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tretch>
            <a:fillRect/>
          </a:stretch>
        </p:blipFill>
        <p:spPr>
          <a:xfrm>
            <a:off x="457200" y="1411072"/>
            <a:ext cx="1105476" cy="1415765"/>
          </a:xfrm>
          <a:prstGeom prst="rect">
            <a:avLst/>
          </a:prstGeom>
        </p:spPr>
      </p:pic>
      <p:cxnSp>
        <p:nvCxnSpPr>
          <p:cNvPr id="15" name="Straight Connector 14">
            <a:extLst>
              <a:ext uri="{FF2B5EF4-FFF2-40B4-BE49-F238E27FC236}">
                <a16:creationId xmlns="" xmlns:a16="http://schemas.microsoft.com/office/drawing/2014/main" id="{E0E78599-6A84-2E95-0A37-98E565EA6D6F}"/>
              </a:ext>
            </a:extLst>
          </p:cNvPr>
          <p:cNvCxnSpPr>
            <a:cxnSpLocks/>
          </p:cNvCxnSpPr>
          <p:nvPr/>
        </p:nvCxnSpPr>
        <p:spPr>
          <a:xfrm>
            <a:off x="913085" y="201421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E27AA3D4-5409-DA3D-ED06-2EC9BB04B6B8}"/>
              </a:ext>
            </a:extLst>
          </p:cNvPr>
          <p:cNvSpPr txBox="1"/>
          <p:nvPr/>
        </p:nvSpPr>
        <p:spPr>
          <a:xfrm>
            <a:off x="1828800" y="3352800"/>
            <a:ext cx="6553200" cy="2246769"/>
          </a:xfrm>
          <a:prstGeom prst="rect">
            <a:avLst/>
          </a:prstGeom>
          <a:noFill/>
        </p:spPr>
        <p:txBody>
          <a:bodyPr wrap="square">
            <a:spAutoFit/>
          </a:bodyPr>
          <a:lstStyle/>
          <a:p>
            <a:pPr marL="457200" indent="-457200" algn="l">
              <a:buFont typeface="+mj-lt"/>
              <a:buAutoNum type="arabicPeriod"/>
            </a:pPr>
            <a:r>
              <a:rPr lang="en-US" sz="2800" b="0" i="0" dirty="0" smtClean="0">
                <a:effectLst/>
              </a:rPr>
              <a:t>Predict </a:t>
            </a:r>
            <a:r>
              <a:rPr lang="en-US" sz="2800" b="0" i="0" dirty="0">
                <a:effectLst/>
              </a:rPr>
              <a:t>sales for </a:t>
            </a:r>
            <a:r>
              <a:rPr lang="en-US" sz="2800" b="0" i="0" dirty="0">
                <a:solidFill>
                  <a:schemeClr val="tx2">
                    <a:lumMod val="60000"/>
                    <a:lumOff val="40000"/>
                  </a:schemeClr>
                </a:solidFill>
                <a:effectLst/>
              </a:rPr>
              <a:t>6 weeks in advance given the data</a:t>
            </a:r>
            <a:r>
              <a:rPr lang="en-US" sz="2800" b="0" i="0" dirty="0" smtClean="0">
                <a:solidFill>
                  <a:schemeClr val="tx2">
                    <a:lumMod val="60000"/>
                    <a:lumOff val="40000"/>
                  </a:schemeClr>
                </a:solidFill>
                <a:effectLst/>
              </a:rPr>
              <a:t>.</a:t>
            </a:r>
            <a:endParaRPr lang="en-US" sz="2800" dirty="0">
              <a:solidFill>
                <a:schemeClr val="tx2">
                  <a:lumMod val="60000"/>
                  <a:lumOff val="40000"/>
                </a:schemeClr>
              </a:solidFill>
            </a:endParaRPr>
          </a:p>
          <a:p>
            <a:pPr marL="457200" indent="-457200" algn="l">
              <a:buFont typeface="+mj-lt"/>
              <a:buAutoNum type="arabicPeriod"/>
            </a:pPr>
            <a:endParaRPr lang="en-US" sz="2800" b="0" i="0" dirty="0">
              <a:solidFill>
                <a:schemeClr val="tx2">
                  <a:lumMod val="60000"/>
                  <a:lumOff val="40000"/>
                </a:schemeClr>
              </a:solidFill>
              <a:effectLst/>
            </a:endParaRPr>
          </a:p>
          <a:p>
            <a:pPr marL="457200" indent="-457200" algn="l">
              <a:buFont typeface="+mj-lt"/>
              <a:buAutoNum type="arabicPeriod"/>
            </a:pPr>
            <a:r>
              <a:rPr lang="en-US" sz="2800" b="0" i="0" dirty="0" smtClean="0">
                <a:effectLst/>
              </a:rPr>
              <a:t>Minimize </a:t>
            </a:r>
            <a:r>
              <a:rPr lang="en-US" sz="2800" b="0" i="0" dirty="0">
                <a:effectLst/>
              </a:rPr>
              <a:t>the given </a:t>
            </a:r>
            <a:r>
              <a:rPr lang="en-US" sz="2800" b="0" i="0" dirty="0">
                <a:solidFill>
                  <a:schemeClr val="tx2">
                    <a:lumMod val="60000"/>
                    <a:lumOff val="40000"/>
                  </a:schemeClr>
                </a:solidFill>
                <a:effectLst/>
              </a:rPr>
              <a:t>metric as much as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11" name="Rectangle 10"/>
          <p:cNvSpPr/>
          <p:nvPr/>
        </p:nvSpPr>
        <p:spPr>
          <a:xfrm>
            <a:off x="762000" y="1295400"/>
            <a:ext cx="10972800" cy="769441"/>
          </a:xfrm>
          <a:prstGeom prst="rect">
            <a:avLst/>
          </a:prstGeom>
        </p:spPr>
        <p:txBody>
          <a:bodyPr wrap="square">
            <a:spAutoFit/>
          </a:bodyPr>
          <a:lstStyle/>
          <a:p>
            <a:r>
              <a:rPr lang="en-IN" sz="4400" dirty="0" smtClean="0"/>
              <a:t>Technology Stack &amp; Requirements</a:t>
            </a:r>
            <a:endParaRPr lang="en-US" sz="4400" dirty="0"/>
          </a:p>
        </p:txBody>
      </p:sp>
      <p:pic>
        <p:nvPicPr>
          <p:cNvPr id="3" name="Picture 2">
            <a:extLst>
              <a:ext uri="{FF2B5EF4-FFF2-40B4-BE49-F238E27FC236}">
                <a16:creationId xmlns="" xmlns:a16="http://schemas.microsoft.com/office/drawing/2014/main" id="{B7085020-54AF-9F6E-BA6E-573ED81A6CAD}"/>
              </a:ext>
            </a:extLst>
          </p:cNvPr>
          <p:cNvPicPr>
            <a:picLocks noChangeAspect="1"/>
          </p:cNvPicPr>
          <p:nvPr/>
        </p:nvPicPr>
        <p:blipFill>
          <a:blip r:embed="rId4">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tretch>
            <a:fillRect/>
          </a:stretch>
        </p:blipFill>
        <p:spPr>
          <a:xfrm>
            <a:off x="8576441" y="4538948"/>
            <a:ext cx="4005368" cy="3081052"/>
          </a:xfrm>
          <a:prstGeom prst="rect">
            <a:avLst/>
          </a:prstGeom>
        </p:spPr>
      </p:pic>
      <p:sp>
        <p:nvSpPr>
          <p:cNvPr id="6" name="Rectangle 5"/>
          <p:cNvSpPr/>
          <p:nvPr/>
        </p:nvSpPr>
        <p:spPr>
          <a:xfrm>
            <a:off x="1294702" y="2550651"/>
            <a:ext cx="3984937" cy="523220"/>
          </a:xfrm>
          <a:prstGeom prst="rect">
            <a:avLst/>
          </a:prstGeom>
        </p:spPr>
        <p:txBody>
          <a:bodyPr wrap="none">
            <a:spAutoFit/>
          </a:bodyPr>
          <a:lstStyle/>
          <a:p>
            <a:pPr marL="457200" indent="-457200">
              <a:buFont typeface="Wingdings" panose="05000000000000000000" pitchFamily="2" charset="2"/>
              <a:buChar char="v"/>
            </a:pPr>
            <a:r>
              <a:rPr lang="en-US" sz="2800" b="1" dirty="0" smtClean="0"/>
              <a:t>Software </a:t>
            </a:r>
            <a:r>
              <a:rPr lang="en-US" sz="2800" b="1" dirty="0" smtClean="0"/>
              <a:t>Requirments</a:t>
            </a:r>
            <a:endParaRPr lang="en-US" sz="2800" b="1" dirty="0"/>
          </a:p>
        </p:txBody>
      </p:sp>
      <p:sp>
        <p:nvSpPr>
          <p:cNvPr id="7" name="Rectangle 6"/>
          <p:cNvSpPr/>
          <p:nvPr/>
        </p:nvSpPr>
        <p:spPr>
          <a:xfrm>
            <a:off x="1434661" y="3175676"/>
            <a:ext cx="4951149" cy="2677656"/>
          </a:xfrm>
          <a:prstGeom prst="rect">
            <a:avLst/>
          </a:prstGeom>
        </p:spPr>
        <p:txBody>
          <a:bodyPr wrap="square">
            <a:spAutoFit/>
          </a:bodyPr>
          <a:lstStyle/>
          <a:p>
            <a:pPr fontAlgn="base">
              <a:buFont typeface="Arial" pitchFamily="34" charset="0"/>
              <a:buChar char="•"/>
            </a:pPr>
            <a:endParaRPr lang="en-US" sz="2800" dirty="0" smtClean="0"/>
          </a:p>
          <a:p>
            <a:pPr fontAlgn="base">
              <a:buFont typeface="Arial" pitchFamily="34" charset="0"/>
              <a:buChar char="•"/>
            </a:pPr>
            <a:r>
              <a:rPr lang="en-US" sz="2800" dirty="0" smtClean="0"/>
              <a:t> Platform : Google </a:t>
            </a:r>
            <a:r>
              <a:rPr lang="en-US" sz="2800" dirty="0" smtClean="0"/>
              <a:t>Colab</a:t>
            </a:r>
            <a:r>
              <a:rPr lang="en-US" sz="2800" dirty="0" smtClean="0"/>
              <a:t>,   </a:t>
            </a:r>
            <a:r>
              <a:rPr lang="en-US" sz="2800" dirty="0" smtClean="0"/>
              <a:t>GitHub</a:t>
            </a:r>
            <a:endParaRPr lang="en-US" sz="2800" dirty="0" smtClean="0"/>
          </a:p>
          <a:p>
            <a:pPr fontAlgn="base">
              <a:buFont typeface="Arial" pitchFamily="34" charset="0"/>
              <a:buChar char="•"/>
            </a:pPr>
            <a:r>
              <a:rPr lang="en-US" sz="2800" dirty="0" smtClean="0"/>
              <a:t> Operating System : Win 7 or   higher version</a:t>
            </a:r>
          </a:p>
          <a:p>
            <a:pPr>
              <a:buFont typeface="Arial" pitchFamily="34" charset="0"/>
              <a:buChar char="•"/>
            </a:pPr>
            <a:endParaRPr lang="en-IN" sz="2800" dirty="0"/>
          </a:p>
        </p:txBody>
      </p:sp>
      <p:sp>
        <p:nvSpPr>
          <p:cNvPr id="8" name="Rectangle 7"/>
          <p:cNvSpPr/>
          <p:nvPr/>
        </p:nvSpPr>
        <p:spPr>
          <a:xfrm>
            <a:off x="6521079" y="2661009"/>
            <a:ext cx="4104009" cy="523220"/>
          </a:xfrm>
          <a:prstGeom prst="rect">
            <a:avLst/>
          </a:prstGeom>
        </p:spPr>
        <p:txBody>
          <a:bodyPr wrap="none">
            <a:spAutoFit/>
          </a:bodyPr>
          <a:lstStyle/>
          <a:p>
            <a:pPr marL="457200" indent="-457200">
              <a:buFont typeface="Wingdings" panose="05000000000000000000" pitchFamily="2" charset="2"/>
              <a:buChar char="v"/>
            </a:pPr>
            <a:r>
              <a:rPr lang="en-US" sz="2800" b="1" dirty="0" smtClean="0"/>
              <a:t>Hardware </a:t>
            </a:r>
            <a:r>
              <a:rPr lang="en-US" sz="2800" b="1" dirty="0" smtClean="0"/>
              <a:t>Requirments</a:t>
            </a:r>
            <a:endParaRPr lang="en-US" sz="2800" b="1" dirty="0"/>
          </a:p>
        </p:txBody>
      </p:sp>
      <p:sp>
        <p:nvSpPr>
          <p:cNvPr id="12" name="Rectangle 11"/>
          <p:cNvSpPr/>
          <p:nvPr/>
        </p:nvSpPr>
        <p:spPr>
          <a:xfrm>
            <a:off x="6968360" y="3135161"/>
            <a:ext cx="6400800" cy="2677656"/>
          </a:xfrm>
          <a:prstGeom prst="rect">
            <a:avLst/>
          </a:prstGeom>
        </p:spPr>
        <p:txBody>
          <a:bodyPr>
            <a:spAutoFit/>
          </a:bodyPr>
          <a:lstStyle/>
          <a:p>
            <a:pPr fontAlgn="base">
              <a:buFont typeface="Arial" pitchFamily="34" charset="0"/>
              <a:buChar char="•"/>
            </a:pPr>
            <a:endParaRPr lang="en-US" sz="2800" dirty="0" smtClean="0"/>
          </a:p>
          <a:p>
            <a:pPr fontAlgn="base">
              <a:buFont typeface="Arial" pitchFamily="34" charset="0"/>
              <a:buChar char="•"/>
            </a:pPr>
            <a:r>
              <a:rPr lang="en-US" sz="2800" dirty="0" smtClean="0"/>
              <a:t> Processor : Core i3</a:t>
            </a:r>
          </a:p>
          <a:p>
            <a:pPr fontAlgn="base">
              <a:buFont typeface="Arial" pitchFamily="34" charset="0"/>
              <a:buChar char="•"/>
            </a:pPr>
            <a:r>
              <a:rPr lang="en-US" sz="2800" dirty="0" smtClean="0"/>
              <a:t> RAM : 4 GB</a:t>
            </a:r>
          </a:p>
          <a:p>
            <a:pPr fontAlgn="base">
              <a:buFont typeface="Arial" pitchFamily="34" charset="0"/>
              <a:buChar char="•"/>
            </a:pPr>
            <a:r>
              <a:rPr lang="en-US" sz="2800" dirty="0" smtClean="0"/>
              <a:t> Hard Disc : 50 GB </a:t>
            </a:r>
          </a:p>
          <a:p>
            <a:r>
              <a:rPr lang="en-US" sz="2800" dirty="0" smtClean="0"/>
              <a:t/>
            </a:r>
            <a:br>
              <a:rPr lang="en-US" sz="2800" dirty="0" smtClean="0"/>
            </a:b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55469" y="198382"/>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228600" y="-114300"/>
            <a:ext cx="3391370" cy="1143000"/>
          </a:xfrm>
          <a:prstGeom prst="rect">
            <a:avLst/>
          </a:prstGeom>
          <a:noFill/>
        </p:spPr>
      </p:pic>
      <p:pic>
        <p:nvPicPr>
          <p:cNvPr id="8" name="Picture 7">
            <a:extLst>
              <a:ext uri="{FF2B5EF4-FFF2-40B4-BE49-F238E27FC236}">
                <a16:creationId xmlns="" xmlns:a16="http://schemas.microsoft.com/office/drawing/2014/main" id="{BDF2306F-8CF5-2EBE-CEA0-A47C9E37EA44}"/>
              </a:ext>
            </a:extLst>
          </p:cNvPr>
          <p:cNvPicPr>
            <a:picLocks noChangeAspect="1"/>
          </p:cNvPicPr>
          <p:nvPr/>
        </p:nvPicPr>
        <p:blipFill>
          <a:blip r:embed="rId4"/>
          <a:stretch>
            <a:fillRect/>
          </a:stretch>
        </p:blipFill>
        <p:spPr>
          <a:xfrm>
            <a:off x="1989083" y="2286000"/>
            <a:ext cx="7154917" cy="4960749"/>
          </a:xfrm>
          <a:prstGeom prst="rect">
            <a:avLst/>
          </a:prstGeom>
        </p:spPr>
      </p:pic>
      <p:sp>
        <p:nvSpPr>
          <p:cNvPr id="11" name="TextBox 10">
            <a:extLst>
              <a:ext uri="{FF2B5EF4-FFF2-40B4-BE49-F238E27FC236}">
                <a16:creationId xmlns="" xmlns:a16="http://schemas.microsoft.com/office/drawing/2014/main" id="{DD23B4FE-00AC-121C-091A-67BEAEC7B9A6}"/>
              </a:ext>
            </a:extLst>
          </p:cNvPr>
          <p:cNvSpPr txBox="1"/>
          <p:nvPr/>
        </p:nvSpPr>
        <p:spPr>
          <a:xfrm>
            <a:off x="1989083" y="1187669"/>
            <a:ext cx="62484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Rossmann  stores  location in Germany  </a:t>
            </a:r>
          </a:p>
        </p:txBody>
      </p:sp>
      <p:cxnSp>
        <p:nvCxnSpPr>
          <p:cNvPr id="13" name="Straight Connector 12">
            <a:extLst>
              <a:ext uri="{FF2B5EF4-FFF2-40B4-BE49-F238E27FC236}">
                <a16:creationId xmlns="" xmlns:a16="http://schemas.microsoft.com/office/drawing/2014/main" id="{D039BE0C-0D61-1B22-07D0-655392D919CC}"/>
              </a:ext>
            </a:extLst>
          </p:cNvPr>
          <p:cNvCxnSpPr/>
          <p:nvPr/>
        </p:nvCxnSpPr>
        <p:spPr>
          <a:xfrm flipH="1" flipV="1">
            <a:off x="-998483" y="1208690"/>
            <a:ext cx="7883" cy="1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5A314D63-DFD8-68A8-988D-59A1057E3EA9}"/>
              </a:ext>
            </a:extLst>
          </p:cNvPr>
          <p:cNvCxnSpPr>
            <a:stCxn id="11" idx="1"/>
          </p:cNvCxnSpPr>
          <p:nvPr/>
        </p:nvCxnSpPr>
        <p:spPr>
          <a:xfrm flipH="1" flipV="1">
            <a:off x="7883" y="1416269"/>
            <a:ext cx="1981200" cy="2233"/>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 xmlns:a16="http://schemas.microsoft.com/office/drawing/2014/main" id="{4ECF2CBD-CD4B-B86E-CC38-01D5922CAEB6}"/>
              </a:ext>
            </a:extLst>
          </p:cNvPr>
          <p:cNvCxnSpPr>
            <a:cxnSpLocks/>
          </p:cNvCxnSpPr>
          <p:nvPr/>
        </p:nvCxnSpPr>
        <p:spPr>
          <a:xfrm>
            <a:off x="7467600" y="1450032"/>
            <a:ext cx="5257800"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p:cNvSpPr/>
          <p:nvPr/>
        </p:nvSpPr>
        <p:spPr>
          <a:xfrm>
            <a:off x="11997558" y="788276"/>
            <a:ext cx="551794" cy="315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83601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70;p1"/>
          <p:cNvPicPr preferRelativeResize="0"/>
          <p:nvPr/>
        </p:nvPicPr>
        <p:blipFill rotWithShape="1">
          <a:blip r:embed="rId2" cstate="print">
            <a:alphaModFix/>
          </a:blip>
          <a:srcRect/>
          <a:stretch/>
        </p:blipFill>
        <p:spPr>
          <a:xfrm>
            <a:off x="10210800" y="152400"/>
            <a:ext cx="2340143" cy="609600"/>
          </a:xfrm>
          <a:prstGeom prst="rect">
            <a:avLst/>
          </a:prstGeom>
          <a:noFill/>
          <a:ln>
            <a:noFill/>
          </a:ln>
        </p:spPr>
      </p:pic>
      <p:pic>
        <p:nvPicPr>
          <p:cNvPr id="10" name="Picture 2" descr="C:\Users\LENOVO 330\Downloads\Downloads\blob-removebg-preview.png"/>
          <p:cNvPicPr>
            <a:picLocks noChangeAspect="1" noChangeArrowheads="1"/>
          </p:cNvPicPr>
          <p:nvPr/>
        </p:nvPicPr>
        <p:blipFill>
          <a:blip r:embed="rId3"/>
          <a:srcRect/>
          <a:stretch>
            <a:fillRect/>
          </a:stretch>
        </p:blipFill>
        <p:spPr bwMode="auto">
          <a:xfrm>
            <a:off x="-304800" y="0"/>
            <a:ext cx="3391370" cy="1143000"/>
          </a:xfrm>
          <a:prstGeom prst="rect">
            <a:avLst/>
          </a:prstGeom>
          <a:noFill/>
        </p:spPr>
      </p:pic>
      <p:sp>
        <p:nvSpPr>
          <p:cNvPr id="2" name="TextBox 1">
            <a:extLst>
              <a:ext uri="{FF2B5EF4-FFF2-40B4-BE49-F238E27FC236}">
                <a16:creationId xmlns="" xmlns:a16="http://schemas.microsoft.com/office/drawing/2014/main" id="{4CE03EB4-1E26-9B70-E51F-5097E88B891F}"/>
              </a:ext>
            </a:extLst>
          </p:cNvPr>
          <p:cNvSpPr txBox="1"/>
          <p:nvPr/>
        </p:nvSpPr>
        <p:spPr>
          <a:xfrm>
            <a:off x="1371600" y="1219200"/>
            <a:ext cx="92202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Number of Rossmann stores outside Germany from 2010 to 2022 </a:t>
            </a:r>
          </a:p>
        </p:txBody>
      </p:sp>
      <p:pic>
        <p:nvPicPr>
          <p:cNvPr id="4" name="Picture 3">
            <a:extLst>
              <a:ext uri="{FF2B5EF4-FFF2-40B4-BE49-F238E27FC236}">
                <a16:creationId xmlns="" xmlns:a16="http://schemas.microsoft.com/office/drawing/2014/main" id="{AAFBD69F-5EB7-D6A6-7423-100D7EC1E0A6}"/>
              </a:ext>
            </a:extLst>
          </p:cNvPr>
          <p:cNvPicPr>
            <a:picLocks noChangeAspect="1"/>
          </p:cNvPicPr>
          <p:nvPr/>
        </p:nvPicPr>
        <p:blipFill>
          <a:blip r:embed="rId4"/>
          <a:stretch>
            <a:fillRect/>
          </a:stretch>
        </p:blipFill>
        <p:spPr>
          <a:xfrm>
            <a:off x="1752600" y="2209800"/>
            <a:ext cx="8295752" cy="5232705"/>
          </a:xfrm>
          <a:prstGeom prst="rect">
            <a:avLst/>
          </a:prstGeom>
        </p:spPr>
      </p:pic>
      <p:cxnSp>
        <p:nvCxnSpPr>
          <p:cNvPr id="6" name="Straight Connector 5">
            <a:extLst>
              <a:ext uri="{FF2B5EF4-FFF2-40B4-BE49-F238E27FC236}">
                <a16:creationId xmlns="" xmlns:a16="http://schemas.microsoft.com/office/drawing/2014/main" id="{D16559E6-D6B3-5FC2-A622-2E196C05DB1F}"/>
              </a:ext>
            </a:extLst>
          </p:cNvPr>
          <p:cNvCxnSpPr>
            <a:stCxn id="2" idx="1"/>
          </p:cNvCxnSpPr>
          <p:nvPr/>
        </p:nvCxnSpPr>
        <p:spPr>
          <a:xfrm flipH="1" flipV="1">
            <a:off x="76200" y="1450032"/>
            <a:ext cx="1295400" cy="1"/>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 xmlns:a16="http://schemas.microsoft.com/office/drawing/2014/main" id="{4B91B37B-B3B2-9A4A-A663-25149B48AF66}"/>
              </a:ext>
            </a:extLst>
          </p:cNvPr>
          <p:cNvCxnSpPr/>
          <p:nvPr/>
        </p:nvCxnSpPr>
        <p:spPr>
          <a:xfrm>
            <a:off x="10287000" y="1445567"/>
            <a:ext cx="2438400" cy="0"/>
          </a:xfrm>
          <a:prstGeom prst="line">
            <a:avLst/>
          </a:prstGeom>
        </p:spPr>
        <p:style>
          <a:lnRef idx="2">
            <a:schemeClr val="dk1"/>
          </a:lnRef>
          <a:fillRef idx="0">
            <a:schemeClr val="dk1"/>
          </a:fillRef>
          <a:effectRef idx="1">
            <a:schemeClr val="dk1"/>
          </a:effectRef>
          <a:fontRef idx="minor">
            <a:schemeClr val="tx1"/>
          </a:fontRef>
        </p:style>
      </p:cxnSp>
      <p:sp>
        <p:nvSpPr>
          <p:cNvPr id="11" name="Rectangle 10"/>
          <p:cNvSpPr/>
          <p:nvPr/>
        </p:nvSpPr>
        <p:spPr>
          <a:xfrm>
            <a:off x="11981794" y="756744"/>
            <a:ext cx="599090" cy="252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26101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876</Words>
  <Application>Microsoft Office PowerPoint</Application>
  <PresentationFormat>Custom</PresentationFormat>
  <Paragraphs>80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53</cp:revision>
  <dcterms:created xsi:type="dcterms:W3CDTF">2023-07-21T17:49:27Z</dcterms:created>
  <dcterms:modified xsi:type="dcterms:W3CDTF">2023-07-27T07:43:49Z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2022-12-11T00:00:00Z</vt:filetime>
  </property>
  <property fmtid="{D5CDD505-2E9C-101B-9397-08002B2CF9AE}" pid="3" name="Creator">
    <vt:lpwstr>Microsoft® PowerPoint® for Microsoft 365</vt:lpwstr>
  </property>
  <property fmtid="{D5CDD505-2E9C-101B-9397-08002B2CF9AE}" pid="4" name="LastSaved">
    <vt:filetime>2023-07-21T00:00:00Z</vt:filetime>
  </property>
</Properties>
</file>