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  <p:sldMasterId id="2147483825" r:id="rId2"/>
    <p:sldMasterId id="2147483838" r:id="rId3"/>
    <p:sldMasterId id="2147483850" r:id="rId4"/>
    <p:sldMasterId id="2147483862" r:id="rId5"/>
    <p:sldMasterId id="2147483874" r:id="rId6"/>
    <p:sldMasterId id="2147483886" r:id="rId7"/>
  </p:sldMasterIdLst>
  <p:notesMasterIdLst>
    <p:notesMasterId r:id="rId30"/>
  </p:notesMasterIdLst>
  <p:sldIdLst>
    <p:sldId id="256" r:id="rId8"/>
    <p:sldId id="257" r:id="rId9"/>
    <p:sldId id="258" r:id="rId10"/>
    <p:sldId id="275" r:id="rId11"/>
    <p:sldId id="260" r:id="rId12"/>
    <p:sldId id="259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6" r:id="rId28"/>
    <p:sldId id="277" r:id="rId29"/>
  </p:sldIdLst>
  <p:sldSz cx="9144000" cy="6858000" type="screen4x3"/>
  <p:notesSz cx="6858000" cy="9144000"/>
  <p:custShowLst>
    <p:custShow name="3D printing show" id="0">
      <p:sldLst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AEAEA"/>
    <a:srgbClr val="99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588" autoAdjust="0"/>
    <p:restoredTop sz="94676" autoAdjust="0"/>
  </p:normalViewPr>
  <p:slideViewPr>
    <p:cSldViewPr>
      <p:cViewPr varScale="1">
        <p:scale>
          <a:sx n="79" d="100"/>
          <a:sy n="79" d="100"/>
        </p:scale>
        <p:origin x="-17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09034C-C27F-4D57-9026-070EFEDD6A1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8C9A7360-788F-444D-9A25-85749596D0B4}">
      <dgm:prSet phldrT="[Text]"/>
      <dgm:spPr/>
      <dgm:t>
        <a:bodyPr/>
        <a:lstStyle/>
        <a:p>
          <a:r>
            <a:rPr lang="en-IN" dirty="0" smtClean="0"/>
            <a:t>Charles Hull invented 3D printing between </a:t>
          </a:r>
          <a:r>
            <a:rPr lang="en-IN" dirty="0" smtClean="0">
              <a:solidFill>
                <a:srgbClr val="FFC000"/>
              </a:solidFill>
              <a:latin typeface="Bahnschrift Light Condensed" pitchFamily="34" charset="0"/>
            </a:rPr>
            <a:t>1984-86</a:t>
          </a:r>
          <a:endParaRPr lang="en-IN" dirty="0">
            <a:solidFill>
              <a:srgbClr val="FFC000"/>
            </a:solidFill>
            <a:latin typeface="Bahnschrift Light Condensed" pitchFamily="34" charset="0"/>
          </a:endParaRPr>
        </a:p>
      </dgm:t>
    </dgm:pt>
    <dgm:pt modelId="{12B62881-3C2B-4B08-9C53-A81DF333D191}" type="parTrans" cxnId="{08ABA70D-2BE9-453A-B3AD-011F5E660F68}">
      <dgm:prSet/>
      <dgm:spPr/>
      <dgm:t>
        <a:bodyPr/>
        <a:lstStyle/>
        <a:p>
          <a:endParaRPr lang="en-IN"/>
        </a:p>
      </dgm:t>
    </dgm:pt>
    <dgm:pt modelId="{2D6636D3-4F16-4F7B-9283-7EB4283503E8}" type="sibTrans" cxnId="{08ABA70D-2BE9-453A-B3AD-011F5E660F68}">
      <dgm:prSet/>
      <dgm:spPr/>
      <dgm:t>
        <a:bodyPr/>
        <a:lstStyle/>
        <a:p>
          <a:endParaRPr lang="en-IN"/>
        </a:p>
      </dgm:t>
    </dgm:pt>
    <dgm:pt modelId="{06B61283-4420-468E-879A-F6D709F5FB4C}">
      <dgm:prSet phldrT="[Text]"/>
      <dgm:spPr>
        <a:solidFill>
          <a:schemeClr val="accent2"/>
        </a:solidFill>
      </dgm:spPr>
      <dgm:t>
        <a:bodyPr/>
        <a:lstStyle/>
        <a:p>
          <a:r>
            <a:rPr lang="en-IN" dirty="0" smtClean="0"/>
            <a:t>In </a:t>
          </a:r>
          <a:r>
            <a:rPr lang="en-IN" dirty="0" smtClean="0">
              <a:solidFill>
                <a:srgbClr val="FF0000"/>
              </a:solidFill>
            </a:rPr>
            <a:t>1999 </a:t>
          </a:r>
          <a:r>
            <a:rPr lang="en-IN" dirty="0" smtClean="0"/>
            <a:t>human bladder was created using 3D printing. </a:t>
          </a:r>
          <a:r>
            <a:rPr lang="en-IN" dirty="0" smtClean="0">
              <a:latin typeface="Bahnschrift Light" pitchFamily="34" charset="0"/>
            </a:rPr>
            <a:t>This</a:t>
          </a:r>
          <a:r>
            <a:rPr lang="en-IN" dirty="0" smtClean="0"/>
            <a:t> is the first application of 3D printing in medical field</a:t>
          </a:r>
          <a:endParaRPr lang="en-IN" dirty="0"/>
        </a:p>
      </dgm:t>
    </dgm:pt>
    <dgm:pt modelId="{6884A64E-CE56-4365-AF25-DE049511015A}" type="parTrans" cxnId="{E0186D67-61E4-4144-A091-DFC980224D6D}">
      <dgm:prSet/>
      <dgm:spPr/>
      <dgm:t>
        <a:bodyPr/>
        <a:lstStyle/>
        <a:p>
          <a:endParaRPr lang="en-IN"/>
        </a:p>
      </dgm:t>
    </dgm:pt>
    <dgm:pt modelId="{BB165C65-66A4-4967-81CA-32E9133479F3}" type="sibTrans" cxnId="{E0186D67-61E4-4144-A091-DFC980224D6D}">
      <dgm:prSet/>
      <dgm:spPr/>
      <dgm:t>
        <a:bodyPr/>
        <a:lstStyle/>
        <a:p>
          <a:endParaRPr lang="en-IN"/>
        </a:p>
      </dgm:t>
    </dgm:pt>
    <dgm:pt modelId="{CE43B65F-5D54-4107-AD11-A7815E580840}">
      <dgm:prSet phldrT="[Text]"/>
      <dgm:spPr>
        <a:solidFill>
          <a:srgbClr val="0070C0"/>
        </a:solidFill>
      </dgm:spPr>
      <dgm:t>
        <a:bodyPr/>
        <a:lstStyle/>
        <a:p>
          <a:r>
            <a:rPr lang="en-IN" dirty="0" smtClean="0"/>
            <a:t>In </a:t>
          </a:r>
          <a:r>
            <a:rPr lang="en-IN" dirty="0" smtClean="0">
              <a:solidFill>
                <a:srgbClr val="FFFF00"/>
              </a:solidFill>
            </a:rPr>
            <a:t>2011</a:t>
          </a:r>
          <a:r>
            <a:rPr lang="en-IN" dirty="0" smtClean="0"/>
            <a:t> , 3D printers start offering 14k gold as printable material</a:t>
          </a:r>
          <a:endParaRPr lang="en-IN" dirty="0"/>
        </a:p>
      </dgm:t>
    </dgm:pt>
    <dgm:pt modelId="{C93BC822-48AB-4B0B-ABD2-7B922502E6C1}" type="parTrans" cxnId="{5A9B1184-42F5-4E01-BADB-9D4C6EF37EAA}">
      <dgm:prSet/>
      <dgm:spPr/>
      <dgm:t>
        <a:bodyPr/>
        <a:lstStyle/>
        <a:p>
          <a:endParaRPr lang="en-IN"/>
        </a:p>
      </dgm:t>
    </dgm:pt>
    <dgm:pt modelId="{3836D3B4-E8B6-4230-A91C-B41F4FEE9EEF}" type="sibTrans" cxnId="{5A9B1184-42F5-4E01-BADB-9D4C6EF37EAA}">
      <dgm:prSet/>
      <dgm:spPr/>
      <dgm:t>
        <a:bodyPr/>
        <a:lstStyle/>
        <a:p>
          <a:endParaRPr lang="en-IN"/>
        </a:p>
      </dgm:t>
    </dgm:pt>
    <dgm:pt modelId="{341A4914-CE6F-4307-87B9-8A17AAA1BD64}" type="pres">
      <dgm:prSet presAssocID="{D609034C-C27F-4D57-9026-070EFEDD6A1F}" presName="linearFlow" presStyleCnt="0">
        <dgm:presLayoutVars>
          <dgm:dir/>
          <dgm:resizeHandles val="exact"/>
        </dgm:presLayoutVars>
      </dgm:prSet>
      <dgm:spPr/>
    </dgm:pt>
    <dgm:pt modelId="{A37D3FAC-2064-4D25-A3F7-5586FDA8AC6D}" type="pres">
      <dgm:prSet presAssocID="{8C9A7360-788F-444D-9A25-85749596D0B4}" presName="composite" presStyleCnt="0"/>
      <dgm:spPr/>
    </dgm:pt>
    <dgm:pt modelId="{F9BFE8AD-584E-4EDA-B461-5735153E5318}" type="pres">
      <dgm:prSet presAssocID="{8C9A7360-788F-444D-9A25-85749596D0B4}" presName="imgShp" presStyleLbl="fgImgPlace1" presStyleIdx="0" presStyleCnt="3" custScaleX="136357" custScaleY="14198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0700F06A-3313-44FD-A841-8BE662F38BE1}" type="pres">
      <dgm:prSet presAssocID="{8C9A7360-788F-444D-9A25-85749596D0B4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480444-2B0E-4C70-A88B-D981653CDF9F}" type="pres">
      <dgm:prSet presAssocID="{2D6636D3-4F16-4F7B-9283-7EB4283503E8}" presName="spacing" presStyleCnt="0"/>
      <dgm:spPr/>
    </dgm:pt>
    <dgm:pt modelId="{D0552905-77A5-4AAF-8FF9-261AF2203C1A}" type="pres">
      <dgm:prSet presAssocID="{06B61283-4420-468E-879A-F6D709F5FB4C}" presName="composite" presStyleCnt="0"/>
      <dgm:spPr/>
    </dgm:pt>
    <dgm:pt modelId="{C49786B4-570D-46D5-BF67-D31CFAFA1C7C}" type="pres">
      <dgm:prSet presAssocID="{06B61283-4420-468E-879A-F6D709F5FB4C}" presName="imgShp" presStyleLbl="fgImgPlace1" presStyleIdx="1" presStyleCnt="3" custScaleX="143900" custScaleY="14703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</dgm:pt>
    <dgm:pt modelId="{A6D54755-29B6-4B76-9229-B94EDA25EFED}" type="pres">
      <dgm:prSet presAssocID="{06B61283-4420-468E-879A-F6D709F5FB4C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C5ABC4-5CBE-48F4-86AD-066B83D22181}" type="pres">
      <dgm:prSet presAssocID="{BB165C65-66A4-4967-81CA-32E9133479F3}" presName="spacing" presStyleCnt="0"/>
      <dgm:spPr/>
    </dgm:pt>
    <dgm:pt modelId="{453AB70A-7489-431D-988E-1B82FBAEF7A2}" type="pres">
      <dgm:prSet presAssocID="{CE43B65F-5D54-4107-AD11-A7815E580840}" presName="composite" presStyleCnt="0"/>
      <dgm:spPr/>
    </dgm:pt>
    <dgm:pt modelId="{6D47322A-65B5-42FE-9134-D5108D586D19}" type="pres">
      <dgm:prSet presAssocID="{CE43B65F-5D54-4107-AD11-A7815E580840}" presName="imgShp" presStyleLbl="fgImgPlace1" presStyleIdx="2" presStyleCnt="3" custScaleX="134807" custScaleY="14248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7BD6FE39-4849-423D-814A-029DC76057F0}" type="pres">
      <dgm:prSet presAssocID="{CE43B65F-5D54-4107-AD11-A7815E58084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A9B1184-42F5-4E01-BADB-9D4C6EF37EAA}" srcId="{D609034C-C27F-4D57-9026-070EFEDD6A1F}" destId="{CE43B65F-5D54-4107-AD11-A7815E580840}" srcOrd="2" destOrd="0" parTransId="{C93BC822-48AB-4B0B-ABD2-7B922502E6C1}" sibTransId="{3836D3B4-E8B6-4230-A91C-B41F4FEE9EEF}"/>
    <dgm:cxn modelId="{5B31DD48-A237-40F8-92F9-7FA1DE3C56A5}" type="presOf" srcId="{D609034C-C27F-4D57-9026-070EFEDD6A1F}" destId="{341A4914-CE6F-4307-87B9-8A17AAA1BD64}" srcOrd="0" destOrd="0" presId="urn:microsoft.com/office/officeart/2005/8/layout/vList3"/>
    <dgm:cxn modelId="{137FD4F6-51D8-4D02-81CA-782717EB17AD}" type="presOf" srcId="{8C9A7360-788F-444D-9A25-85749596D0B4}" destId="{0700F06A-3313-44FD-A841-8BE662F38BE1}" srcOrd="0" destOrd="0" presId="urn:microsoft.com/office/officeart/2005/8/layout/vList3"/>
    <dgm:cxn modelId="{08ABA70D-2BE9-453A-B3AD-011F5E660F68}" srcId="{D609034C-C27F-4D57-9026-070EFEDD6A1F}" destId="{8C9A7360-788F-444D-9A25-85749596D0B4}" srcOrd="0" destOrd="0" parTransId="{12B62881-3C2B-4B08-9C53-A81DF333D191}" sibTransId="{2D6636D3-4F16-4F7B-9283-7EB4283503E8}"/>
    <dgm:cxn modelId="{95436AD9-1AE1-42ED-AAD9-9E31D9F286C5}" type="presOf" srcId="{CE43B65F-5D54-4107-AD11-A7815E580840}" destId="{7BD6FE39-4849-423D-814A-029DC76057F0}" srcOrd="0" destOrd="0" presId="urn:microsoft.com/office/officeart/2005/8/layout/vList3"/>
    <dgm:cxn modelId="{DBEF411D-1CBC-4C54-9F72-1478131FE4C6}" type="presOf" srcId="{06B61283-4420-468E-879A-F6D709F5FB4C}" destId="{A6D54755-29B6-4B76-9229-B94EDA25EFED}" srcOrd="0" destOrd="0" presId="urn:microsoft.com/office/officeart/2005/8/layout/vList3"/>
    <dgm:cxn modelId="{E0186D67-61E4-4144-A091-DFC980224D6D}" srcId="{D609034C-C27F-4D57-9026-070EFEDD6A1F}" destId="{06B61283-4420-468E-879A-F6D709F5FB4C}" srcOrd="1" destOrd="0" parTransId="{6884A64E-CE56-4365-AF25-DE049511015A}" sibTransId="{BB165C65-66A4-4967-81CA-32E9133479F3}"/>
    <dgm:cxn modelId="{0948DFA3-68C3-463E-8331-F936C70027C5}" type="presParOf" srcId="{341A4914-CE6F-4307-87B9-8A17AAA1BD64}" destId="{A37D3FAC-2064-4D25-A3F7-5586FDA8AC6D}" srcOrd="0" destOrd="0" presId="urn:microsoft.com/office/officeart/2005/8/layout/vList3"/>
    <dgm:cxn modelId="{E2EC0780-CC33-49B5-97F2-2E61676A9F03}" type="presParOf" srcId="{A37D3FAC-2064-4D25-A3F7-5586FDA8AC6D}" destId="{F9BFE8AD-584E-4EDA-B461-5735153E5318}" srcOrd="0" destOrd="0" presId="urn:microsoft.com/office/officeart/2005/8/layout/vList3"/>
    <dgm:cxn modelId="{462861AC-284F-411B-BEA5-A82AE9E2071D}" type="presParOf" srcId="{A37D3FAC-2064-4D25-A3F7-5586FDA8AC6D}" destId="{0700F06A-3313-44FD-A841-8BE662F38BE1}" srcOrd="1" destOrd="0" presId="urn:microsoft.com/office/officeart/2005/8/layout/vList3"/>
    <dgm:cxn modelId="{344A1587-7867-4292-A7AC-75998BF184E9}" type="presParOf" srcId="{341A4914-CE6F-4307-87B9-8A17AAA1BD64}" destId="{F3480444-2B0E-4C70-A88B-D981653CDF9F}" srcOrd="1" destOrd="0" presId="urn:microsoft.com/office/officeart/2005/8/layout/vList3"/>
    <dgm:cxn modelId="{3AE7080B-8D58-4DC7-8FE0-E7954CD04AFF}" type="presParOf" srcId="{341A4914-CE6F-4307-87B9-8A17AAA1BD64}" destId="{D0552905-77A5-4AAF-8FF9-261AF2203C1A}" srcOrd="2" destOrd="0" presId="urn:microsoft.com/office/officeart/2005/8/layout/vList3"/>
    <dgm:cxn modelId="{A73383FC-16B0-40B4-AC7E-7B351D61DF98}" type="presParOf" srcId="{D0552905-77A5-4AAF-8FF9-261AF2203C1A}" destId="{C49786B4-570D-46D5-BF67-D31CFAFA1C7C}" srcOrd="0" destOrd="0" presId="urn:microsoft.com/office/officeart/2005/8/layout/vList3"/>
    <dgm:cxn modelId="{B6CA291D-5E99-4C2B-93CE-F9EDCEC661AD}" type="presParOf" srcId="{D0552905-77A5-4AAF-8FF9-261AF2203C1A}" destId="{A6D54755-29B6-4B76-9229-B94EDA25EFED}" srcOrd="1" destOrd="0" presId="urn:microsoft.com/office/officeart/2005/8/layout/vList3"/>
    <dgm:cxn modelId="{38BBED04-AC25-49C7-85E9-B427F1DED6C3}" type="presParOf" srcId="{341A4914-CE6F-4307-87B9-8A17AAA1BD64}" destId="{85C5ABC4-5CBE-48F4-86AD-066B83D22181}" srcOrd="3" destOrd="0" presId="urn:microsoft.com/office/officeart/2005/8/layout/vList3"/>
    <dgm:cxn modelId="{22B8EA0D-D6A4-47B2-B837-0C0A85DC7AA7}" type="presParOf" srcId="{341A4914-CE6F-4307-87B9-8A17AAA1BD64}" destId="{453AB70A-7489-431D-988E-1B82FBAEF7A2}" srcOrd="4" destOrd="0" presId="urn:microsoft.com/office/officeart/2005/8/layout/vList3"/>
    <dgm:cxn modelId="{E544DC92-AA42-482B-B2CF-56021259B174}" type="presParOf" srcId="{453AB70A-7489-431D-988E-1B82FBAEF7A2}" destId="{6D47322A-65B5-42FE-9134-D5108D586D19}" srcOrd="0" destOrd="0" presId="urn:microsoft.com/office/officeart/2005/8/layout/vList3"/>
    <dgm:cxn modelId="{9FAFFF0D-66DC-4A81-8E56-9F151587754B}" type="presParOf" srcId="{453AB70A-7489-431D-988E-1B82FBAEF7A2}" destId="{7BD6FE39-4849-423D-814A-029DC76057F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0F06A-3313-44FD-A841-8BE662F38BE1}">
      <dsp:nvSpPr>
        <dsp:cNvPr id="0" name=""/>
        <dsp:cNvSpPr/>
      </dsp:nvSpPr>
      <dsp:spPr>
        <a:xfrm rot="10800000">
          <a:off x="1741704" y="195740"/>
          <a:ext cx="5655318" cy="9306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381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Charles Hull invented 3D printing between </a:t>
          </a:r>
          <a:r>
            <a:rPr lang="en-IN" sz="1900" kern="1200" dirty="0" smtClean="0">
              <a:solidFill>
                <a:srgbClr val="FFC000"/>
              </a:solidFill>
              <a:latin typeface="Bahnschrift Light Condensed" pitchFamily="34" charset="0"/>
            </a:rPr>
            <a:t>1984-86</a:t>
          </a:r>
          <a:endParaRPr lang="en-IN" sz="1900" kern="1200" dirty="0">
            <a:solidFill>
              <a:srgbClr val="FFC000"/>
            </a:solidFill>
            <a:latin typeface="Bahnschrift Light Condensed" pitchFamily="34" charset="0"/>
          </a:endParaRPr>
        </a:p>
      </dsp:txBody>
      <dsp:txXfrm rot="10800000">
        <a:off x="1974361" y="195740"/>
        <a:ext cx="5422661" cy="930628"/>
      </dsp:txXfrm>
    </dsp:sp>
    <dsp:sp modelId="{F9BFE8AD-584E-4EDA-B461-5735153E5318}">
      <dsp:nvSpPr>
        <dsp:cNvPr id="0" name=""/>
        <dsp:cNvSpPr/>
      </dsp:nvSpPr>
      <dsp:spPr>
        <a:xfrm>
          <a:off x="1107215" y="401"/>
          <a:ext cx="1268977" cy="132130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54755-29B6-4B76-9229-B94EDA25EFED}">
      <dsp:nvSpPr>
        <dsp:cNvPr id="0" name=""/>
        <dsp:cNvSpPr/>
      </dsp:nvSpPr>
      <dsp:spPr>
        <a:xfrm rot="10800000">
          <a:off x="1759253" y="1818349"/>
          <a:ext cx="5655318" cy="930628"/>
        </a:xfrm>
        <a:prstGeom prst="homePlate">
          <a:avLst/>
        </a:prstGeom>
        <a:solidFill>
          <a:schemeClr val="accent2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381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In </a:t>
          </a:r>
          <a:r>
            <a:rPr lang="en-IN" sz="1900" kern="1200" dirty="0" smtClean="0">
              <a:solidFill>
                <a:srgbClr val="FF0000"/>
              </a:solidFill>
            </a:rPr>
            <a:t>1999 </a:t>
          </a:r>
          <a:r>
            <a:rPr lang="en-IN" sz="1900" kern="1200" dirty="0" smtClean="0"/>
            <a:t>human bladder was created using 3D printing. </a:t>
          </a:r>
          <a:r>
            <a:rPr lang="en-IN" sz="1900" kern="1200" dirty="0" smtClean="0">
              <a:latin typeface="Bahnschrift Light" pitchFamily="34" charset="0"/>
            </a:rPr>
            <a:t>This</a:t>
          </a:r>
          <a:r>
            <a:rPr lang="en-IN" sz="1900" kern="1200" dirty="0" smtClean="0"/>
            <a:t> is the first application of 3D printing in medical field</a:t>
          </a:r>
          <a:endParaRPr lang="en-IN" sz="1900" kern="1200" dirty="0"/>
        </a:p>
      </dsp:txBody>
      <dsp:txXfrm rot="10800000">
        <a:off x="1991910" y="1818349"/>
        <a:ext cx="5422661" cy="930628"/>
      </dsp:txXfrm>
    </dsp:sp>
    <dsp:sp modelId="{C49786B4-570D-46D5-BF67-D31CFAFA1C7C}">
      <dsp:nvSpPr>
        <dsp:cNvPr id="0" name=""/>
        <dsp:cNvSpPr/>
      </dsp:nvSpPr>
      <dsp:spPr>
        <a:xfrm>
          <a:off x="1089666" y="1599507"/>
          <a:ext cx="1339174" cy="136831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6FE39-4849-423D-814A-029DC76057F0}">
      <dsp:nvSpPr>
        <dsp:cNvPr id="0" name=""/>
        <dsp:cNvSpPr/>
      </dsp:nvSpPr>
      <dsp:spPr>
        <a:xfrm rot="10800000">
          <a:off x="1738097" y="3443294"/>
          <a:ext cx="5655318" cy="930628"/>
        </a:xfrm>
        <a:prstGeom prst="homePlate">
          <a:avLst/>
        </a:prstGeom>
        <a:solidFill>
          <a:srgbClr val="0070C0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381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In </a:t>
          </a:r>
          <a:r>
            <a:rPr lang="en-IN" sz="1900" kern="1200" dirty="0" smtClean="0">
              <a:solidFill>
                <a:srgbClr val="FFFF00"/>
              </a:solidFill>
            </a:rPr>
            <a:t>2011</a:t>
          </a:r>
          <a:r>
            <a:rPr lang="en-IN" sz="1900" kern="1200" dirty="0" smtClean="0"/>
            <a:t> , 3D printers start offering 14k gold as printable material</a:t>
          </a:r>
          <a:endParaRPr lang="en-IN" sz="1900" kern="1200" dirty="0"/>
        </a:p>
      </dsp:txBody>
      <dsp:txXfrm rot="10800000">
        <a:off x="1970754" y="3443294"/>
        <a:ext cx="5422661" cy="930628"/>
      </dsp:txXfrm>
    </dsp:sp>
    <dsp:sp modelId="{6D47322A-65B5-42FE-9134-D5108D586D19}">
      <dsp:nvSpPr>
        <dsp:cNvPr id="0" name=""/>
        <dsp:cNvSpPr/>
      </dsp:nvSpPr>
      <dsp:spPr>
        <a:xfrm>
          <a:off x="1110821" y="3245619"/>
          <a:ext cx="1254552" cy="132597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322B4-54D1-463D-B37B-A6B694DCE726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06912-9019-4351-BBB0-4043CB671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56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17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60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04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79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1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93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7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3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93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4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l="-43000" r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667000"/>
          </a:xfrm>
        </p:spPr>
        <p:txBody>
          <a:bodyPr>
            <a:normAutofit/>
          </a:bodyPr>
          <a:lstStyle/>
          <a:p>
            <a:r>
              <a:rPr lang="en-IN" sz="9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 pitchFamily="82" charset="0"/>
              </a:rPr>
              <a:t>3D PRINTING</a:t>
            </a:r>
            <a:endParaRPr lang="en-IN" sz="9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295400" y="3886200"/>
            <a:ext cx="762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93000">
              <a:schemeClr val="bg1">
                <a:lumMod val="95000"/>
              </a:schemeClr>
            </a:gs>
            <a:gs pos="100000">
              <a:srgbClr val="2875C8"/>
            </a:gs>
            <a:gs pos="100000">
              <a:schemeClr val="bg1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u="sng" spc="-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Extrusion deposition</a:t>
            </a:r>
            <a:endParaRPr lang="en-IN" sz="5400" u="sng" spc="-3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gency FB" pitchFamily="34" charset="0"/>
              </a:rPr>
              <a:t>Additive manufacturing technology commonly used for modelling , prototyping , and production applications</a:t>
            </a:r>
          </a:p>
          <a:p>
            <a:r>
              <a:rPr lang="en-IN" sz="2400" dirty="0" smtClean="0">
                <a:latin typeface="Agency FB" pitchFamily="34" charset="0"/>
              </a:rPr>
              <a:t>Polymers used = ABS , PC ,PLA etc.</a:t>
            </a:r>
          </a:p>
        </p:txBody>
      </p:sp>
      <p:pic>
        <p:nvPicPr>
          <p:cNvPr id="4098" name="Picture 2" descr="Fun Fact Friday: 3D Printing | Discovery Edu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64007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8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000"/>
            </a:gs>
            <a:gs pos="25000">
              <a:srgbClr val="FFFF00"/>
            </a:gs>
            <a:gs pos="75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u="sng" spc="-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Granular material binding</a:t>
            </a:r>
            <a:endParaRPr lang="en-IN" sz="4000" u="sng" spc="-3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Bahnschrift SemiLight Condensed" pitchFamily="34" charset="0"/>
              </a:rPr>
              <a:t>The </a:t>
            </a:r>
            <a:r>
              <a:rPr lang="en-IN" b="1" dirty="0">
                <a:latin typeface="Bahnschrift SemiLight Condensed" pitchFamily="34" charset="0"/>
              </a:rPr>
              <a:t>granular binding</a:t>
            </a:r>
            <a:r>
              <a:rPr lang="en-IN" dirty="0">
                <a:latin typeface="Bahnschrift SemiLight Condensed" pitchFamily="34" charset="0"/>
              </a:rPr>
              <a:t> process involves fusing different layers of </a:t>
            </a:r>
            <a:r>
              <a:rPr lang="en-IN" b="1" dirty="0">
                <a:latin typeface="Bahnschrift SemiLight Condensed" pitchFamily="34" charset="0"/>
              </a:rPr>
              <a:t>granules</a:t>
            </a:r>
            <a:r>
              <a:rPr lang="en-IN" dirty="0">
                <a:latin typeface="Bahnschrift SemiLight Condensed" pitchFamily="34" charset="0"/>
              </a:rPr>
              <a:t> in a repeat process in order to build </a:t>
            </a:r>
            <a:r>
              <a:rPr lang="en-IN" dirty="0" smtClean="0">
                <a:latin typeface="Bahnschrift SemiLight Condensed" pitchFamily="34" charset="0"/>
              </a:rPr>
              <a:t>the </a:t>
            </a:r>
            <a:r>
              <a:rPr lang="en-IN" dirty="0">
                <a:latin typeface="Bahnschrift SemiLight Condensed" pitchFamily="34" charset="0"/>
              </a:rPr>
              <a:t>desired </a:t>
            </a:r>
            <a:r>
              <a:rPr lang="en-IN" dirty="0" smtClean="0">
                <a:latin typeface="Bahnschrift SemiLight Condensed" pitchFamily="34" charset="0"/>
              </a:rPr>
              <a:t>object</a:t>
            </a:r>
          </a:p>
          <a:p>
            <a:endParaRPr lang="en-IN" dirty="0"/>
          </a:p>
        </p:txBody>
      </p:sp>
      <p:pic>
        <p:nvPicPr>
          <p:cNvPr id="5122" name="Picture 2" descr="3D PRINTING SEMIN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9" y="3352800"/>
            <a:ext cx="697865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74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75000"/>
              </a:schemeClr>
            </a:gs>
            <a:gs pos="25000">
              <a:schemeClr val="bg1"/>
            </a:gs>
            <a:gs pos="75000">
              <a:schemeClr val="bg1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u="sng" spc="-3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Lamination</a:t>
            </a:r>
            <a:endParaRPr lang="en-IN" sz="6600" u="sng" spc="-3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Bahnschrift Light Condensed" pitchFamily="34" charset="0"/>
              </a:rPr>
              <a:t>In this process layers </a:t>
            </a:r>
            <a:r>
              <a:rPr lang="en-IN" sz="2800" dirty="0">
                <a:latin typeface="Bahnschrift Light Condensed" pitchFamily="34" charset="0"/>
              </a:rPr>
              <a:t>of plastic or paper are fused — or laminated — together using heat and pressure, and then cut into the desired shape with a computer-controlled laser or blade.</a:t>
            </a:r>
          </a:p>
        </p:txBody>
      </p:sp>
      <p:pic>
        <p:nvPicPr>
          <p:cNvPr id="6146" name="Picture 2" descr="Laminated object manufacturin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8001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2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25000">
              <a:srgbClr val="C00000"/>
            </a:gs>
            <a:gs pos="75000">
              <a:schemeClr val="bg1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u="sng" spc="-3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Photopolymerization</a:t>
            </a:r>
            <a:endParaRPr lang="en-IN" sz="6000" u="sng" spc="-3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This process is primarily used in stereolithography to produce a solid part from a liquid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0" name="Picture 2" descr="3d printing (additive manufacturing) with awesome animations and spec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2819400"/>
            <a:ext cx="6400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25000">
              <a:srgbClr val="FFFF00"/>
            </a:gs>
            <a:gs pos="75000">
              <a:schemeClr val="tx2">
                <a:lumMod val="20000"/>
                <a:lumOff val="8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spc="-3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Mask image projection based on stereolithography</a:t>
            </a:r>
            <a:endParaRPr lang="en-IN" u="sng" spc="-3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hnschrift Condensed" pitchFamily="34" charset="0"/>
              </a:rPr>
              <a:t>A 3D digital model is sliced by a set of horizontal planes. Each slice is converted into 2D mask image which is projected onto a photocurable liquid resin surface. Finally light is projected onto the resin to cure it in the shape of the layer.  </a:t>
            </a:r>
          </a:p>
        </p:txBody>
      </p:sp>
      <p:pic>
        <p:nvPicPr>
          <p:cNvPr id="8194" name="Picture 2" descr="Ceramic fabrication using Mask-Image-Projection-base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3352800"/>
            <a:ext cx="6934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u="sng" spc="-3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Finishing</a:t>
            </a:r>
            <a:endParaRPr lang="en-IN" sz="8000" u="sng" spc="-3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r>
              <a:rPr lang="en-I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</a:rPr>
              <a:t>Though the printer-produced resolution is sufficient for many applications , printing a slightly oversized version of the desired object in standard resolution and then removing material with a higher resolution subtractive process can achieve greater precision</a:t>
            </a:r>
          </a:p>
        </p:txBody>
      </p:sp>
    </p:spTree>
    <p:extLst>
      <p:ext uri="{BB962C8B-B14F-4D97-AF65-F5344CB8AC3E}">
        <p14:creationId xmlns:p14="http://schemas.microsoft.com/office/powerpoint/2010/main" val="350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IN" sz="20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industrial purposes</a:t>
            </a:r>
          </a:p>
          <a:p>
            <a:r>
              <a:rPr lang="en-IN" sz="20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3D bio printing</a:t>
            </a:r>
            <a:endParaRPr lang="en-IN" sz="2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0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 for implant and medical device</a:t>
            </a:r>
            <a:endParaRPr lang="en-IN" sz="2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0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space exploration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IN" sz="6000" u="sng" spc="-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Applications</a:t>
            </a:r>
            <a:endParaRPr lang="en-IN" sz="6000" u="sng" spc="-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pic>
        <p:nvPicPr>
          <p:cNvPr id="1026" name="Picture 2" descr="Hybrid 3D Printing in the Automotive Indust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43200"/>
            <a:ext cx="41878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D bioprinting: Is this the future of organ transplantation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200"/>
            <a:ext cx="3886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ll the US FDA's first guidance on 3D-printed medical products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" y="4800600"/>
            <a:ext cx="41878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Use of 3D Printing for Space Applications - Room: The Space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00600"/>
            <a:ext cx="3886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6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4290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8800" b="1" cap="all" dirty="0" smtClean="0">
                <a:ln/>
                <a:solidFill>
                  <a:schemeClr val="accent2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hnschrift Light Condensed" pitchFamily="34" charset="0"/>
              </a:rPr>
              <a:t>ADVANTAGES AND DISADVANTAGES</a:t>
            </a:r>
            <a:endParaRPr lang="en-IN" sz="8800" b="1" cap="all" dirty="0">
              <a:ln/>
              <a:solidFill>
                <a:schemeClr val="accent2">
                  <a:lumMod val="5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u="sng" spc="-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ADVANTAGES</a:t>
            </a:r>
            <a:endParaRPr lang="en-IN" sz="7200" u="sng" spc="-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latin typeface="Bahnschrift Light Condensed" pitchFamily="34" charset="0"/>
              </a:rPr>
              <a:t>Quickly capture physical measurements of any physical object</a:t>
            </a:r>
          </a:p>
          <a:p>
            <a:r>
              <a:rPr lang="en-IN" b="1" dirty="0" smtClean="0">
                <a:latin typeface="Bahnschrift Light Condensed" pitchFamily="34" charset="0"/>
              </a:rPr>
              <a:t>Save time in design work</a:t>
            </a:r>
          </a:p>
          <a:p>
            <a:r>
              <a:rPr lang="en-IN" b="1" dirty="0" smtClean="0">
                <a:latin typeface="Bahnschrift Light Condensed" pitchFamily="34" charset="0"/>
              </a:rPr>
              <a:t>Ensure parts will fit together on the first try</a:t>
            </a:r>
          </a:p>
          <a:p>
            <a:r>
              <a:rPr lang="en-IN" b="1" dirty="0" smtClean="0">
                <a:latin typeface="Bahnschrift Light Condensed" pitchFamily="34" charset="0"/>
              </a:rPr>
              <a:t>The printed parts are strong and light weight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5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u="sng" spc="-3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DISADVANTAGES</a:t>
            </a:r>
            <a:endParaRPr lang="en-IN" sz="7200" u="sng" spc="-3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>
                <a:latin typeface="Agency FB" pitchFamily="34" charset="0"/>
              </a:rPr>
              <a:t>Nearly anything can be printed by 3D printers and this is troubling prospects</a:t>
            </a:r>
          </a:p>
          <a:p>
            <a:r>
              <a:rPr lang="en-IN" b="1" dirty="0" smtClean="0">
                <a:latin typeface="Agency FB" pitchFamily="34" charset="0"/>
              </a:rPr>
              <a:t>Firearms could be downloaded and reproduced by anybody with a 3D printer</a:t>
            </a:r>
          </a:p>
          <a:p>
            <a:r>
              <a:rPr lang="en-IN" b="1" dirty="0" smtClean="0">
                <a:latin typeface="Agency FB" pitchFamily="34" charset="0"/>
              </a:rPr>
              <a:t>Potential reduction in human labour</a:t>
            </a:r>
          </a:p>
          <a:p>
            <a:r>
              <a:rPr lang="en-IN" b="1" dirty="0">
                <a:latin typeface="Agency FB" pitchFamily="34" charset="0"/>
              </a:rPr>
              <a:t>As 3D printing is becoming more popular and accessible there is a greater possibility for people to create fake and counterfeit products and it will almost be impossible to tell the difference.</a:t>
            </a:r>
          </a:p>
        </p:txBody>
      </p:sp>
    </p:spTree>
    <p:extLst>
      <p:ext uri="{BB962C8B-B14F-4D97-AF65-F5344CB8AC3E}">
        <p14:creationId xmlns:p14="http://schemas.microsoft.com/office/powerpoint/2010/main" val="33260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28600"/>
            <a:ext cx="8534400" cy="758825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latin typeface="Algerian" pitchFamily="82" charset="0"/>
              </a:rPr>
              <a:t>QUESTION:</a:t>
            </a:r>
            <a:endParaRPr lang="en-IN" u="sng" dirty="0">
              <a:latin typeface="Algeria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 rot="19956686">
            <a:off x="937932" y="1952194"/>
            <a:ext cx="708791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rnard MT Condensed" pitchFamily="18" charset="0"/>
              </a:rPr>
              <a:t>What is 3D Printing?</a:t>
            </a:r>
            <a:endParaRPr lang="en-US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ernard MT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bg2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457200"/>
            <a:ext cx="8686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u="sng" spc="-3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CONCLUSION</a:t>
            </a:r>
            <a:endParaRPr lang="en-IN" sz="6000" u="sng" spc="-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</a:rPr>
              <a:t>3D printing technology could revolutionize and re-shape the world. Advances in 3D printing technology can significantly change and improve the way we manufacture products and produce good worldwide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  <p:pic>
        <p:nvPicPr>
          <p:cNvPr id="3074" name="Picture 2" descr="The Best 3D Printers for 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657600"/>
            <a:ext cx="601979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3906818"/>
          </a:xfrm>
        </p:spPr>
        <p:txBody>
          <a:bodyPr>
            <a:normAutofit/>
          </a:bodyPr>
          <a:lstStyle/>
          <a:p>
            <a:endParaRPr lang="en-IN" sz="8000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1026" name="Picture 2" descr="App Sapp Thank You - Thank You Emoji Face - Free Transparent P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09600"/>
            <a:ext cx="83788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3688080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Bookman Old Style" pitchFamily="18" charset="0"/>
              </a:rPr>
              <a:t>If you have any question related to this topic , you can ask</a:t>
            </a:r>
            <a:endParaRPr lang="en-IN" sz="2800" dirty="0">
              <a:latin typeface="Bookman Old Style" pitchFamily="18" charset="0"/>
            </a:endParaRPr>
          </a:p>
        </p:txBody>
      </p:sp>
      <p:pic>
        <p:nvPicPr>
          <p:cNvPr id="1030" name="Picture 6" descr="don't know | This or that questions, Elearning, Getting to know yo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33600"/>
            <a:ext cx="3581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68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524000"/>
            <a:ext cx="708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Agency FB" pitchFamily="34" charset="0"/>
              </a:rPr>
              <a:t>3D </a:t>
            </a:r>
            <a:r>
              <a:rPr lang="en-IN" sz="4400" b="1" dirty="0" smtClean="0">
                <a:solidFill>
                  <a:schemeClr val="accent6">
                    <a:lumMod val="50000"/>
                  </a:schemeClr>
                </a:solidFill>
                <a:latin typeface="Agency FB" pitchFamily="34" charset="0"/>
              </a:rPr>
              <a:t>printing</a:t>
            </a:r>
            <a:r>
              <a:rPr lang="en-IN" sz="4400" dirty="0" smtClean="0">
                <a:solidFill>
                  <a:schemeClr val="accent6">
                    <a:lumMod val="50000"/>
                  </a:schemeClr>
                </a:solidFill>
                <a:latin typeface="Agency FB" pitchFamily="34" charset="0"/>
              </a:rPr>
              <a:t>(also known as</a:t>
            </a:r>
            <a:r>
              <a:rPr lang="en-IN" sz="4400" dirty="0">
                <a:solidFill>
                  <a:schemeClr val="accent6">
                    <a:lumMod val="50000"/>
                  </a:schemeClr>
                </a:solidFill>
                <a:latin typeface="Agency FB" pitchFamily="34" charset="0"/>
              </a:rPr>
              <a:t> </a:t>
            </a:r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Agency FB" pitchFamily="34" charset="0"/>
              </a:rPr>
              <a:t>additive </a:t>
            </a:r>
            <a:r>
              <a:rPr lang="en-IN" sz="4400" b="1" dirty="0" smtClean="0">
                <a:solidFill>
                  <a:schemeClr val="accent6">
                    <a:lumMod val="50000"/>
                  </a:schemeClr>
                </a:solidFill>
                <a:latin typeface="Agency FB" pitchFamily="34" charset="0"/>
              </a:rPr>
              <a:t>manufacturing)</a:t>
            </a:r>
            <a:r>
              <a:rPr lang="en-IN" sz="4400" dirty="0" smtClean="0">
                <a:solidFill>
                  <a:schemeClr val="accent6">
                    <a:lumMod val="50000"/>
                  </a:schemeClr>
                </a:solidFill>
                <a:latin typeface="Agency FB" pitchFamily="34" charset="0"/>
              </a:rPr>
              <a:t> </a:t>
            </a:r>
            <a:r>
              <a:rPr lang="en-IN" sz="4400" dirty="0">
                <a:solidFill>
                  <a:schemeClr val="accent6">
                    <a:lumMod val="50000"/>
                  </a:schemeClr>
                </a:solidFill>
                <a:latin typeface="Agency FB" pitchFamily="34" charset="0"/>
              </a:rPr>
              <a:t>is the construction of a three-dimensional object </a:t>
            </a:r>
            <a:r>
              <a:rPr lang="en-IN" sz="4400" dirty="0" smtClean="0">
                <a:solidFill>
                  <a:schemeClr val="accent6">
                    <a:lumMod val="50000"/>
                  </a:schemeClr>
                </a:solidFill>
                <a:latin typeface="Agency FB" pitchFamily="34" charset="0"/>
              </a:rPr>
              <a:t>from a digital design</a:t>
            </a:r>
            <a:endParaRPr lang="en-IN" sz="4400" dirty="0">
              <a:solidFill>
                <a:schemeClr val="accent6">
                  <a:lumMod val="50000"/>
                </a:schemeClr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u="sng" spc="-3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HISTORY</a:t>
            </a:r>
            <a:endParaRPr lang="en-IN" sz="5400" u="sng" spc="-3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97405891"/>
              </p:ext>
            </p:extLst>
          </p:nvPr>
        </p:nvGraphicFramePr>
        <p:xfrm>
          <a:off x="304800" y="1447800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5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166834">
            <a:off x="15309" y="2875002"/>
            <a:ext cx="911339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How does it work????</a:t>
            </a:r>
            <a:endParaRPr lang="en-US" sz="6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lgerian" pitchFamily="82" charset="0"/>
            </a:endParaRPr>
          </a:p>
        </p:txBody>
      </p:sp>
      <p:pic>
        <p:nvPicPr>
          <p:cNvPr id="2054" name="Picture 6" descr="Question Mark Cartoon Face stock illustration. Illustration of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0"/>
            <a:ext cx="381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800" u="sng" dirty="0" smtClean="0">
                <a:solidFill>
                  <a:srgbClr val="99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  <a:ea typeface="Arial Unicode MS" pitchFamily="34" charset="-128"/>
                <a:cs typeface="Arial Unicode MS" pitchFamily="34" charset="-128"/>
              </a:rPr>
              <a:t>Terminology</a:t>
            </a:r>
            <a:endParaRPr lang="en-IN" sz="8800" u="sng" dirty="0">
              <a:solidFill>
                <a:srgbClr val="99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799"/>
          </a:xfrm>
        </p:spPr>
        <p:txBody>
          <a:bodyPr>
            <a:normAutofit/>
          </a:bodyPr>
          <a:lstStyle/>
          <a:p>
            <a:r>
              <a:rPr lang="en-IN" sz="4400" spc="-300" dirty="0" smtClean="0">
                <a:latin typeface="Bahnschrift SemiBold Condensed" pitchFamily="34" charset="0"/>
              </a:rPr>
              <a:t>Additive Manufacturing</a:t>
            </a:r>
          </a:p>
          <a:p>
            <a:r>
              <a:rPr lang="en-IN" sz="4400" spc="-300" dirty="0" smtClean="0">
                <a:latin typeface="Bahnschrift SemiBold Condensed" pitchFamily="34" charset="0"/>
              </a:rPr>
              <a:t>Rapid Prototyping</a:t>
            </a:r>
          </a:p>
          <a:p>
            <a:r>
              <a:rPr lang="en-IN" sz="4400" spc="-300" dirty="0" smtClean="0">
                <a:latin typeface="Bahnschrift SemiBold Condensed" pitchFamily="34" charset="0"/>
              </a:rPr>
              <a:t>Subtractive Process</a:t>
            </a:r>
          </a:p>
          <a:p>
            <a:r>
              <a:rPr lang="en-IN" sz="4400" spc="-300" dirty="0" smtClean="0">
                <a:latin typeface="Bahnschrift SemiBold Condensed" pitchFamily="34" charset="0"/>
              </a:rPr>
              <a:t>Stereolithography</a:t>
            </a:r>
          </a:p>
          <a:p>
            <a:endParaRPr lang="en-IN" sz="5400" spc="-300" dirty="0">
              <a:latin typeface="Bahnschrift SemiBold Condensed" pitchFamily="34" charset="0"/>
            </a:endParaRPr>
          </a:p>
        </p:txBody>
      </p:sp>
      <p:pic>
        <p:nvPicPr>
          <p:cNvPr id="1028" name="Picture 4" descr="Additive Manufacturing V/S Subtractive Manufacturing Proces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81200"/>
            <a:ext cx="4114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447800"/>
          </a:xfrm>
        </p:spPr>
        <p:txBody>
          <a:bodyPr/>
          <a:lstStyle/>
          <a:p>
            <a:r>
              <a:rPr lang="en-IN" u="sng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3D Printable Models</a:t>
            </a:r>
            <a:endParaRPr lang="en-IN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2667000"/>
          </a:xfrm>
        </p:spPr>
        <p:txBody>
          <a:bodyPr>
            <a:normAutofit/>
          </a:bodyPr>
          <a:lstStyle/>
          <a:p>
            <a:pPr algn="ctr"/>
            <a:r>
              <a:rPr lang="en-IN" sz="4000" spc="-300" dirty="0" smtClean="0">
                <a:latin typeface="Arial Rounded MT Bold" pitchFamily="34" charset="0"/>
              </a:rPr>
              <a:t>3D printable models are created with a design package or via 3D scanner</a:t>
            </a:r>
          </a:p>
          <a:p>
            <a:endParaRPr lang="en-IN" sz="4800" spc="-300" dirty="0">
              <a:latin typeface="Arial Rounded MT Bold" pitchFamily="34" charset="0"/>
            </a:endParaRPr>
          </a:p>
        </p:txBody>
      </p:sp>
      <p:pic>
        <p:nvPicPr>
          <p:cNvPr id="2050" name="Picture 2" descr="2020: The Year Ahead In 3D (Printing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505200"/>
            <a:ext cx="41116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st 3D printer of 2020: top choices for work and home use | TechRad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05200"/>
            <a:ext cx="47244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u="sng" spc="-3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Printing</a:t>
            </a:r>
            <a:endParaRPr lang="en-IN" sz="8000" u="sng" spc="-3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000" dirty="0" smtClean="0">
                    <a:latin typeface="Bahnschrift Light Condensed" pitchFamily="34" charset="0"/>
                  </a:rPr>
                  <a:t>To perform a print , the machine reads the design from a 3D printable file (STL file)</a:t>
                </a:r>
              </a:p>
              <a:p>
                <a:r>
                  <a:rPr lang="en-IN" sz="2000" dirty="0" smtClean="0">
                    <a:latin typeface="Bahnschrift Light Condensed" pitchFamily="34" charset="0"/>
                  </a:rPr>
                  <a:t>Printer resolution describes layer thickness and X-Y resolution in d pi (dots per inch) or micrometres </a:t>
                </a:r>
              </a:p>
              <a:p>
                <a:r>
                  <a:rPr lang="en-IN" sz="2000" dirty="0" smtClean="0">
                    <a:latin typeface="Bahnschrift Light Condensed" pitchFamily="34" charset="0"/>
                  </a:rPr>
                  <a:t>The particles(3D dots)are around 50 to 100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IN" sz="2000" dirty="0" smtClean="0">
                    <a:latin typeface="Bahnschrift Light Condensed" pitchFamily="34" charset="0"/>
                  </a:rPr>
                  <a:t> (50-250 d pi) in diameters.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How 3D Printing Work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52800"/>
            <a:ext cx="9296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3600" spc="300" dirty="0" smtClean="0">
                <a:latin typeface="Baskerville Old Face" pitchFamily="18" charset="0"/>
              </a:rPr>
              <a:t>Extrusion deposition </a:t>
            </a:r>
          </a:p>
          <a:p>
            <a:r>
              <a:rPr lang="en-IN" sz="3600" spc="300" dirty="0" smtClean="0">
                <a:latin typeface="Baskerville Old Face" pitchFamily="18" charset="0"/>
              </a:rPr>
              <a:t>Granular material binding</a:t>
            </a:r>
          </a:p>
          <a:p>
            <a:r>
              <a:rPr lang="en-IN" sz="3600" spc="300" dirty="0" smtClean="0">
                <a:latin typeface="Baskerville Old Face" pitchFamily="18" charset="0"/>
              </a:rPr>
              <a:t>Lamination</a:t>
            </a:r>
          </a:p>
          <a:p>
            <a:r>
              <a:rPr lang="en-IN" sz="3600" spc="300" dirty="0" smtClean="0">
                <a:latin typeface="Baskerville Old Face" pitchFamily="18" charset="0"/>
              </a:rPr>
              <a:t>Photo polymerization</a:t>
            </a:r>
          </a:p>
          <a:p>
            <a:r>
              <a:rPr lang="en-IN" sz="3600" spc="300" dirty="0" smtClean="0">
                <a:latin typeface="Baskerville Old Face" pitchFamily="18" charset="0"/>
              </a:rPr>
              <a:t>Mask-image-projection-based stereolithography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u="sng" spc="-3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Additive  Process</a:t>
            </a:r>
            <a:endParaRPr lang="en-IN" sz="4000" u="sng" spc="-3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478</Words>
  <Application>Microsoft Office PowerPoint</Application>
  <PresentationFormat>On-screen Show (4:3)</PresentationFormat>
  <Paragraphs>62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Angles</vt:lpstr>
      <vt:lpstr>Office Theme</vt:lpstr>
      <vt:lpstr>Civic</vt:lpstr>
      <vt:lpstr>BlackTie</vt:lpstr>
      <vt:lpstr>Waveform</vt:lpstr>
      <vt:lpstr>Trek</vt:lpstr>
      <vt:lpstr>Solstice</vt:lpstr>
      <vt:lpstr>3D PRINTING</vt:lpstr>
      <vt:lpstr>QUESTION:</vt:lpstr>
      <vt:lpstr>PowerPoint Presentation</vt:lpstr>
      <vt:lpstr>HISTORY</vt:lpstr>
      <vt:lpstr>PowerPoint Presentation</vt:lpstr>
      <vt:lpstr>Terminology</vt:lpstr>
      <vt:lpstr>3D Printable Models</vt:lpstr>
      <vt:lpstr>Printing</vt:lpstr>
      <vt:lpstr>Additive  Process</vt:lpstr>
      <vt:lpstr>Extrusion deposition</vt:lpstr>
      <vt:lpstr>Granular material binding</vt:lpstr>
      <vt:lpstr>Lamination</vt:lpstr>
      <vt:lpstr>Photopolymerization</vt:lpstr>
      <vt:lpstr>Mask image projection based on stereolithography</vt:lpstr>
      <vt:lpstr>Finishing</vt:lpstr>
      <vt:lpstr>Applications</vt:lpstr>
      <vt:lpstr>ADVANTAGES AND DISADVANTAGES</vt:lpstr>
      <vt:lpstr>ADVANTAGES</vt:lpstr>
      <vt:lpstr>DISADVANTAGES</vt:lpstr>
      <vt:lpstr>CONCLUSION</vt:lpstr>
      <vt:lpstr>PowerPoint Presentation</vt:lpstr>
      <vt:lpstr>If you have any question related to this topic , you can ask</vt:lpstr>
      <vt:lpstr>3D printing show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PRINTING</dc:title>
  <dc:creator>Pallavi</dc:creator>
  <cp:lastModifiedBy>HP</cp:lastModifiedBy>
  <cp:revision>48</cp:revision>
  <dcterms:created xsi:type="dcterms:W3CDTF">2006-08-16T00:00:00Z</dcterms:created>
  <dcterms:modified xsi:type="dcterms:W3CDTF">2020-08-04T12:05:59Z</dcterms:modified>
</cp:coreProperties>
</file>