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8" r:id="rId2"/>
    <p:sldId id="259" r:id="rId3"/>
    <p:sldId id="260" r:id="rId4"/>
    <p:sldId id="261"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116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63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11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5106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7337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9122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2163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3245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13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51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975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829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48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36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94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245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54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26380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TREE.xlsx"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2229E-FC6B-0C25-D503-029EBC0585C4}"/>
              </a:ext>
            </a:extLst>
          </p:cNvPr>
          <p:cNvSpPr txBox="1"/>
          <p:nvPr/>
        </p:nvSpPr>
        <p:spPr>
          <a:xfrm>
            <a:off x="1564640" y="2865120"/>
            <a:ext cx="9773920" cy="830997"/>
          </a:xfrm>
          <a:prstGeom prst="rect">
            <a:avLst/>
          </a:prstGeom>
          <a:noFill/>
        </p:spPr>
        <p:txBody>
          <a:bodyPr wrap="square" rtlCol="0">
            <a:spAutoFit/>
          </a:bodyPr>
          <a:lstStyle/>
          <a:p>
            <a:r>
              <a:rPr lang="en-US" sz="4800" dirty="0"/>
              <a:t>DECISION TREE REGRESSION (CHAID)</a:t>
            </a:r>
            <a:endParaRPr lang="en-IN" sz="4800" dirty="0"/>
          </a:p>
        </p:txBody>
      </p:sp>
    </p:spTree>
    <p:extLst>
      <p:ext uri="{BB962C8B-B14F-4D97-AF65-F5344CB8AC3E}">
        <p14:creationId xmlns:p14="http://schemas.microsoft.com/office/powerpoint/2010/main" val="199739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BD92A-8232-203F-62B3-7A6D918D8C0A}"/>
              </a:ext>
            </a:extLst>
          </p:cNvPr>
          <p:cNvSpPr txBox="1"/>
          <p:nvPr/>
        </p:nvSpPr>
        <p:spPr>
          <a:xfrm>
            <a:off x="4018280" y="265613"/>
            <a:ext cx="4155440" cy="707886"/>
          </a:xfrm>
          <a:prstGeom prst="rect">
            <a:avLst/>
          </a:prstGeom>
          <a:noFill/>
        </p:spPr>
        <p:txBody>
          <a:bodyPr wrap="square" rtlCol="0">
            <a:spAutoFit/>
          </a:bodyPr>
          <a:lstStyle/>
          <a:p>
            <a:pPr algn="ctr"/>
            <a:r>
              <a:rPr lang="en-US" sz="4000" dirty="0"/>
              <a:t>DECISION TREE</a:t>
            </a:r>
            <a:endParaRPr lang="en-IN" sz="4000" dirty="0"/>
          </a:p>
        </p:txBody>
      </p:sp>
      <p:sp>
        <p:nvSpPr>
          <p:cNvPr id="3" name="TextBox 2">
            <a:extLst>
              <a:ext uri="{FF2B5EF4-FFF2-40B4-BE49-F238E27FC236}">
                <a16:creationId xmlns:a16="http://schemas.microsoft.com/office/drawing/2014/main" id="{55261A38-E1FF-ACBA-B8F2-795E30CD09DC}"/>
              </a:ext>
            </a:extLst>
          </p:cNvPr>
          <p:cNvSpPr txBox="1"/>
          <p:nvPr/>
        </p:nvSpPr>
        <p:spPr>
          <a:xfrm>
            <a:off x="985520" y="1038814"/>
            <a:ext cx="9997440"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Decision Trees (DTs) are a non-parametric supervised learning method used for classification and regression. </a:t>
            </a:r>
            <a:r>
              <a:rPr lang="en-US" dirty="0" smtClean="0"/>
              <a:t>The </a:t>
            </a:r>
            <a:r>
              <a:rPr lang="en-US" dirty="0"/>
              <a:t>goal is to create a model that predicts the value of a target variable by learning simple decision rules inferred from the data features.</a:t>
            </a:r>
          </a:p>
          <a:p>
            <a:pPr marL="285750" indent="-285750" algn="just">
              <a:lnSpc>
                <a:spcPct val="150000"/>
              </a:lnSpc>
              <a:buFont typeface="Wingdings" panose="05000000000000000000" pitchFamily="2" charset="2"/>
              <a:buChar char="Ø"/>
            </a:pPr>
            <a:r>
              <a:rPr lang="en-US" dirty="0"/>
              <a:t>A decision tree is a flowchart-like </a:t>
            </a:r>
            <a:r>
              <a:rPr lang="en-US" dirty="0" smtClean="0"/>
              <a:t>structure in </a:t>
            </a:r>
            <a:r>
              <a:rPr lang="en-US" dirty="0"/>
              <a:t>which each internal node represents a "test" on an attribute, each branch represents the outcome of the test, and each leaf node represents a class label (decision taken after computing all attributes).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584" y="3618409"/>
            <a:ext cx="4392831" cy="3095898"/>
          </a:xfrm>
          <a:prstGeom prst="rect">
            <a:avLst/>
          </a:prstGeom>
        </p:spPr>
      </p:pic>
    </p:spTree>
    <p:extLst>
      <p:ext uri="{BB962C8B-B14F-4D97-AF65-F5344CB8AC3E}">
        <p14:creationId xmlns:p14="http://schemas.microsoft.com/office/powerpoint/2010/main" val="1074773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CB8F8-BE82-33CD-2F32-F1D3E15138E0}"/>
              </a:ext>
            </a:extLst>
          </p:cNvPr>
          <p:cNvSpPr txBox="1"/>
          <p:nvPr/>
        </p:nvSpPr>
        <p:spPr>
          <a:xfrm>
            <a:off x="3088640" y="474620"/>
            <a:ext cx="5222240" cy="707886"/>
          </a:xfrm>
          <a:prstGeom prst="rect">
            <a:avLst/>
          </a:prstGeom>
          <a:noFill/>
        </p:spPr>
        <p:txBody>
          <a:bodyPr wrap="square" rtlCol="0">
            <a:spAutoFit/>
          </a:bodyPr>
          <a:lstStyle/>
          <a:p>
            <a:pPr algn="ctr"/>
            <a:r>
              <a:rPr lang="en-US" sz="4000" dirty="0"/>
              <a:t>CHAID</a:t>
            </a:r>
            <a:endParaRPr lang="en-IN" sz="4000" dirty="0"/>
          </a:p>
        </p:txBody>
      </p:sp>
      <p:sp>
        <p:nvSpPr>
          <p:cNvPr id="3" name="TextBox 2">
            <a:extLst>
              <a:ext uri="{FF2B5EF4-FFF2-40B4-BE49-F238E27FC236}">
                <a16:creationId xmlns:a16="http://schemas.microsoft.com/office/drawing/2014/main" id="{5A30128B-6192-AAE0-3838-7D466C61AB84}"/>
              </a:ext>
            </a:extLst>
          </p:cNvPr>
          <p:cNvSpPr txBox="1"/>
          <p:nvPr/>
        </p:nvSpPr>
        <p:spPr>
          <a:xfrm>
            <a:off x="1005840" y="1386401"/>
            <a:ext cx="9875520"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0" i="0" dirty="0">
                <a:effectLst/>
                <a:latin typeface="+mj-lt"/>
              </a:rPr>
              <a:t>CHAID (Chi-squared Automatic Interaction Detection) is a decision tree algorithm used for analyzing complex relationships between independent variables and a dependent variable</a:t>
            </a:r>
            <a:r>
              <a:rPr lang="en-US" b="0" i="0" dirty="0" smtClean="0">
                <a:effectLst/>
                <a:latin typeface="+mj-lt"/>
              </a:rPr>
              <a:t>.</a:t>
            </a:r>
          </a:p>
          <a:p>
            <a:pPr marL="285750" indent="-285750" algn="just">
              <a:lnSpc>
                <a:spcPct val="150000"/>
              </a:lnSpc>
              <a:buFont typeface="Wingdings" panose="05000000000000000000" pitchFamily="2" charset="2"/>
              <a:buChar char="Ø"/>
            </a:pPr>
            <a:r>
              <a:rPr lang="en-US" b="0" i="0" dirty="0" smtClean="0">
                <a:effectLst/>
                <a:latin typeface="+mj-lt"/>
              </a:rPr>
              <a:t> </a:t>
            </a:r>
            <a:r>
              <a:rPr lang="en-US" b="0" i="0" dirty="0">
                <a:effectLst/>
                <a:latin typeface="+mj-lt"/>
              </a:rPr>
              <a:t>It is used for both categorical and continuous independent variables and is based on the Chi-Square test for independence. </a:t>
            </a:r>
          </a:p>
          <a:p>
            <a:pPr marL="285750" indent="-285750" algn="just">
              <a:lnSpc>
                <a:spcPct val="150000"/>
              </a:lnSpc>
              <a:buFont typeface="Wingdings" panose="05000000000000000000" pitchFamily="2" charset="2"/>
              <a:buChar char="Ø"/>
            </a:pPr>
            <a:r>
              <a:rPr lang="en-US" b="0" i="0" dirty="0">
                <a:effectLst/>
                <a:latin typeface="+mj-lt"/>
              </a:rPr>
              <a:t>CHAID splits the data into homogeneous groups based on the independent variables and calculates the target (dependent) variable mean for each group. </a:t>
            </a:r>
            <a:endParaRPr lang="en-US" b="0" i="0" dirty="0" smtClean="0">
              <a:effectLst/>
              <a:latin typeface="+mj-lt"/>
            </a:endParaRPr>
          </a:p>
          <a:p>
            <a:pPr marL="285750" indent="-285750" algn="just">
              <a:lnSpc>
                <a:spcPct val="150000"/>
              </a:lnSpc>
              <a:buFont typeface="Wingdings" panose="05000000000000000000" pitchFamily="2" charset="2"/>
              <a:buChar char="Ø"/>
            </a:pPr>
            <a:r>
              <a:rPr lang="en-US" dirty="0" smtClean="0">
                <a:latin typeface="+mj-lt"/>
              </a:rPr>
              <a:t>If </a:t>
            </a:r>
            <a:r>
              <a:rPr lang="en-US" dirty="0" smtClean="0">
                <a:latin typeface="+mj-lt"/>
              </a:rPr>
              <a:t>dependent variable is continuous we use </a:t>
            </a:r>
            <a:r>
              <a:rPr lang="en-US" dirty="0" smtClean="0"/>
              <a:t>F-test. </a:t>
            </a:r>
            <a:r>
              <a:rPr lang="en-US" dirty="0" smtClean="0">
                <a:latin typeface="+mj-lt"/>
              </a:rPr>
              <a:t>The </a:t>
            </a:r>
            <a:r>
              <a:rPr lang="en-US" dirty="0">
                <a:latin typeface="+mj-lt"/>
              </a:rPr>
              <a:t>F-test is a statistical test used </a:t>
            </a:r>
            <a:r>
              <a:rPr lang="en-US" dirty="0" smtClean="0">
                <a:latin typeface="+mj-lt"/>
              </a:rPr>
              <a:t>to determine </a:t>
            </a:r>
            <a:r>
              <a:rPr lang="en-US" dirty="0">
                <a:latin typeface="+mj-lt"/>
              </a:rPr>
              <a:t>if the means of two groups are </a:t>
            </a:r>
            <a:r>
              <a:rPr lang="en-US" dirty="0" smtClean="0">
                <a:latin typeface="+mj-lt"/>
              </a:rPr>
              <a:t>equal.</a:t>
            </a:r>
            <a:endParaRPr lang="en-IN" dirty="0">
              <a:latin typeface="+mj-lt"/>
            </a:endParaRPr>
          </a:p>
        </p:txBody>
      </p:sp>
    </p:spTree>
    <p:extLst>
      <p:ext uri="{BB962C8B-B14F-4D97-AF65-F5344CB8AC3E}">
        <p14:creationId xmlns:p14="http://schemas.microsoft.com/office/powerpoint/2010/main" val="113738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12EEC-A812-6F00-6C9A-C3CA0153E70E}"/>
              </a:ext>
            </a:extLst>
          </p:cNvPr>
          <p:cNvSpPr txBox="1"/>
          <p:nvPr/>
        </p:nvSpPr>
        <p:spPr>
          <a:xfrm>
            <a:off x="2499360" y="444137"/>
            <a:ext cx="7000240" cy="707886"/>
          </a:xfrm>
          <a:prstGeom prst="rect">
            <a:avLst/>
          </a:prstGeom>
          <a:noFill/>
        </p:spPr>
        <p:txBody>
          <a:bodyPr wrap="square" rtlCol="0">
            <a:spAutoFit/>
          </a:bodyPr>
          <a:lstStyle/>
          <a:p>
            <a:pPr algn="ctr"/>
            <a:r>
              <a:rPr lang="en-US" sz="4000" dirty="0"/>
              <a:t>ALGORITHM FRAMEWORK</a:t>
            </a:r>
            <a:endParaRPr lang="en-IN" sz="4000" dirty="0"/>
          </a:p>
        </p:txBody>
      </p:sp>
      <p:sp>
        <p:nvSpPr>
          <p:cNvPr id="4" name="TextBox 3"/>
          <p:cNvSpPr txBox="1"/>
          <p:nvPr/>
        </p:nvSpPr>
        <p:spPr>
          <a:xfrm>
            <a:off x="1280160" y="1476105"/>
            <a:ext cx="9692640" cy="4247317"/>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t>Collect </a:t>
            </a:r>
            <a:r>
              <a:rPr lang="en-US" dirty="0"/>
              <a:t>the data: A sample data set is collected that includes </a:t>
            </a:r>
            <a:r>
              <a:rPr lang="en-US" dirty="0" smtClean="0"/>
              <a:t>the independent </a:t>
            </a:r>
            <a:r>
              <a:rPr lang="en-US" dirty="0"/>
              <a:t>variables (outlook, temperature, humidity, and </a:t>
            </a:r>
            <a:r>
              <a:rPr lang="en-US" dirty="0" smtClean="0"/>
              <a:t>wind) and </a:t>
            </a:r>
            <a:r>
              <a:rPr lang="en-US" dirty="0"/>
              <a:t>the dependent variable (hours played</a:t>
            </a:r>
            <a:r>
              <a:rPr lang="en-US" dirty="0" smtClean="0"/>
              <a:t>).</a:t>
            </a:r>
          </a:p>
          <a:p>
            <a:pPr marL="342900" indent="-342900" algn="just">
              <a:lnSpc>
                <a:spcPct val="150000"/>
              </a:lnSpc>
              <a:buFont typeface="+mj-lt"/>
              <a:buAutoNum type="arabicPeriod"/>
            </a:pPr>
            <a:r>
              <a:rPr lang="en-US" dirty="0"/>
              <a:t>Calculate the F-value for each predictor variable: The F-value for </a:t>
            </a:r>
            <a:r>
              <a:rPr lang="en-US" dirty="0" smtClean="0"/>
              <a:t>each predictor </a:t>
            </a:r>
            <a:r>
              <a:rPr lang="en-US" dirty="0"/>
              <a:t>variable is calculated based on its correlation with the dependent variable. The variable with the highest F-value is chosen </a:t>
            </a:r>
            <a:r>
              <a:rPr lang="en-US" dirty="0" smtClean="0"/>
              <a:t>as the </a:t>
            </a:r>
            <a:r>
              <a:rPr lang="en-US" dirty="0"/>
              <a:t>root node of the tree.</a:t>
            </a:r>
            <a:endParaRPr lang="en-US" dirty="0" smtClean="0"/>
          </a:p>
          <a:p>
            <a:pPr marL="342900" indent="-342900" algn="just">
              <a:lnSpc>
                <a:spcPct val="150000"/>
              </a:lnSpc>
              <a:buFont typeface="+mj-lt"/>
              <a:buAutoNum type="arabicPeriod"/>
            </a:pPr>
            <a:r>
              <a:rPr lang="en-US" dirty="0" smtClean="0"/>
              <a:t>Partition </a:t>
            </a:r>
            <a:r>
              <a:rPr lang="en-US" dirty="0"/>
              <a:t>the data </a:t>
            </a:r>
            <a:r>
              <a:rPr lang="en-US" dirty="0" smtClean="0"/>
              <a:t>into </a:t>
            </a:r>
            <a:r>
              <a:rPr lang="en-US" dirty="0"/>
              <a:t>groups: The data is partitioned </a:t>
            </a:r>
            <a:r>
              <a:rPr lang="en-US" dirty="0" smtClean="0"/>
              <a:t>into groups </a:t>
            </a:r>
            <a:r>
              <a:rPr lang="en-US" dirty="0"/>
              <a:t>based on the selected predictor variable. Each </a:t>
            </a:r>
            <a:r>
              <a:rPr lang="en-US" dirty="0" smtClean="0"/>
              <a:t>group represents </a:t>
            </a:r>
            <a:r>
              <a:rPr lang="en-US" dirty="0"/>
              <a:t>a child node of the root node.</a:t>
            </a:r>
          </a:p>
          <a:p>
            <a:pPr marL="342900" indent="-342900" algn="just">
              <a:lnSpc>
                <a:spcPct val="150000"/>
              </a:lnSpc>
              <a:buFont typeface="+mj-lt"/>
              <a:buAutoNum type="arabicPeriod"/>
            </a:pPr>
            <a:r>
              <a:rPr lang="en-US" dirty="0" smtClean="0"/>
              <a:t>Calculate </a:t>
            </a:r>
            <a:r>
              <a:rPr lang="en-US" dirty="0"/>
              <a:t>the mean value of the dependent variable for each </a:t>
            </a:r>
            <a:r>
              <a:rPr lang="en-US" dirty="0" smtClean="0"/>
              <a:t>group: The </a:t>
            </a:r>
            <a:r>
              <a:rPr lang="en-US" dirty="0"/>
              <a:t>mean value of the dependent variable is calculated for </a:t>
            </a:r>
            <a:r>
              <a:rPr lang="en-US" dirty="0" smtClean="0"/>
              <a:t>each group</a:t>
            </a:r>
            <a:r>
              <a:rPr lang="en-US" dirty="0"/>
              <a:t>, and this value is used as the predicted value for that group</a:t>
            </a:r>
            <a:r>
              <a:rPr lang="en-US" dirty="0" smtClean="0"/>
              <a:t>.</a:t>
            </a:r>
            <a:endParaRPr lang="en-US" dirty="0"/>
          </a:p>
        </p:txBody>
      </p:sp>
    </p:spTree>
    <p:extLst>
      <p:ext uri="{BB962C8B-B14F-4D97-AF65-F5344CB8AC3E}">
        <p14:creationId xmlns:p14="http://schemas.microsoft.com/office/powerpoint/2010/main" val="3753594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5BB72-01EF-53B3-93BD-3C03C300040D}"/>
              </a:ext>
            </a:extLst>
          </p:cNvPr>
          <p:cNvSpPr txBox="1"/>
          <p:nvPr/>
        </p:nvSpPr>
        <p:spPr>
          <a:xfrm>
            <a:off x="1249680" y="782320"/>
            <a:ext cx="9875520" cy="646331"/>
          </a:xfrm>
          <a:prstGeom prst="rect">
            <a:avLst/>
          </a:prstGeom>
          <a:noFill/>
        </p:spPr>
        <p:txBody>
          <a:bodyPr wrap="square" rtlCol="0">
            <a:spAutoFit/>
          </a:bodyPr>
          <a:lstStyle/>
          <a:p>
            <a:pPr marL="342900" indent="-342900" algn="just">
              <a:buFont typeface="+mj-lt"/>
              <a:buAutoNum type="arabicPeriod" startAt="6"/>
            </a:pPr>
            <a:endParaRPr lang="en-US" dirty="0" smtClean="0"/>
          </a:p>
          <a:p>
            <a:pPr algn="just"/>
            <a:endParaRPr lang="en-IN" dirty="0"/>
          </a:p>
        </p:txBody>
      </p:sp>
      <p:sp>
        <p:nvSpPr>
          <p:cNvPr id="3" name="TextBox 2"/>
          <p:cNvSpPr txBox="1"/>
          <p:nvPr/>
        </p:nvSpPr>
        <p:spPr>
          <a:xfrm>
            <a:off x="1249680" y="1188720"/>
            <a:ext cx="9579429" cy="2585323"/>
          </a:xfrm>
          <a:prstGeom prst="rect">
            <a:avLst/>
          </a:prstGeom>
          <a:noFill/>
        </p:spPr>
        <p:txBody>
          <a:bodyPr wrap="square" rtlCol="0">
            <a:spAutoFit/>
          </a:bodyPr>
          <a:lstStyle/>
          <a:p>
            <a:pPr marL="342900" indent="-342900" algn="just">
              <a:lnSpc>
                <a:spcPct val="150000"/>
              </a:lnSpc>
              <a:buFont typeface="+mj-lt"/>
              <a:buAutoNum type="arabicPeriod" startAt="5"/>
            </a:pPr>
            <a:r>
              <a:rPr lang="en-US" dirty="0"/>
              <a:t>Perform an F-test: An F-test is performed to determine if the mean value of the dependent variable is significantly different between the </a:t>
            </a:r>
            <a:r>
              <a:rPr lang="en-US" dirty="0" smtClean="0"/>
              <a:t>groups </a:t>
            </a:r>
            <a:r>
              <a:rPr lang="en-US" dirty="0"/>
              <a:t>created by the selected predictor variable.</a:t>
            </a:r>
          </a:p>
          <a:p>
            <a:pPr marL="342900" indent="-342900" algn="just">
              <a:lnSpc>
                <a:spcPct val="150000"/>
              </a:lnSpc>
              <a:buFont typeface="+mj-lt"/>
              <a:buAutoNum type="arabicPeriod" startAt="5"/>
            </a:pPr>
            <a:r>
              <a:rPr lang="en-US" dirty="0"/>
              <a:t>Repeat the process: The process is repeated recursively on each child node, selecting the best predictor variable, partitioning the data, calculating the mean value of the dependent variable for each group, and performing an F-test, until a stopping criterion is met (e.g</a:t>
            </a:r>
            <a:r>
              <a:rPr lang="en-US" dirty="0" smtClean="0"/>
              <a:t>., minimum </a:t>
            </a:r>
            <a:r>
              <a:rPr lang="en-US" dirty="0"/>
              <a:t>number of instances in a node, maximum tree depth, etc</a:t>
            </a:r>
            <a:r>
              <a:rPr lang="en-US" dirty="0" smtClean="0"/>
              <a:t>.).</a:t>
            </a:r>
            <a:endParaRPr lang="en-US" dirty="0"/>
          </a:p>
        </p:txBody>
      </p:sp>
      <p:sp>
        <p:nvSpPr>
          <p:cNvPr id="4" name="TextBox 3"/>
          <p:cNvSpPr txBox="1"/>
          <p:nvPr/>
        </p:nvSpPr>
        <p:spPr>
          <a:xfrm>
            <a:off x="1580605" y="4180443"/>
            <a:ext cx="8464731" cy="369332"/>
          </a:xfrm>
          <a:prstGeom prst="rect">
            <a:avLst/>
          </a:prstGeom>
          <a:noFill/>
        </p:spPr>
        <p:txBody>
          <a:bodyPr wrap="square" rtlCol="0">
            <a:spAutoFit/>
          </a:bodyPr>
          <a:lstStyle/>
          <a:p>
            <a:pPr algn="ctr"/>
            <a:r>
              <a:rPr lang="en-US" dirty="0" smtClean="0">
                <a:hlinkClick r:id="rId2" action="ppaction://hlinkfile"/>
              </a:rPr>
              <a:t>TREE.xlsx</a:t>
            </a:r>
            <a:endParaRPr lang="en-US" dirty="0"/>
          </a:p>
        </p:txBody>
      </p:sp>
    </p:spTree>
    <p:extLst>
      <p:ext uri="{BB962C8B-B14F-4D97-AF65-F5344CB8AC3E}">
        <p14:creationId xmlns:p14="http://schemas.microsoft.com/office/powerpoint/2010/main" val="4276889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2045" y="940529"/>
            <a:ext cx="8595360" cy="954107"/>
          </a:xfrm>
          <a:prstGeom prst="rect">
            <a:avLst/>
          </a:prstGeom>
          <a:noFill/>
        </p:spPr>
        <p:txBody>
          <a:bodyPr wrap="square" rtlCol="0">
            <a:spAutoFit/>
          </a:bodyPr>
          <a:lstStyle/>
          <a:p>
            <a:pPr algn="ctr"/>
            <a:r>
              <a:rPr lang="en-US" sz="2800" dirty="0"/>
              <a:t>Advantages of CHAID (Chi-square Automatic Interaction Detector) Decision Tree Regression:</a:t>
            </a:r>
          </a:p>
        </p:txBody>
      </p:sp>
      <p:sp>
        <p:nvSpPr>
          <p:cNvPr id="3" name="TextBox 2"/>
          <p:cNvSpPr txBox="1"/>
          <p:nvPr/>
        </p:nvSpPr>
        <p:spPr>
          <a:xfrm>
            <a:off x="1449977" y="2246812"/>
            <a:ext cx="9183189" cy="1754326"/>
          </a:xfrm>
          <a:prstGeom prst="rect">
            <a:avLst/>
          </a:prstGeom>
          <a:noFill/>
        </p:spPr>
        <p:txBody>
          <a:bodyPr wrap="square" rtlCol="0">
            <a:spAutoFit/>
          </a:bodyPr>
          <a:lstStyle/>
          <a:p>
            <a:pPr marL="342900" indent="-342900" algn="just">
              <a:lnSpc>
                <a:spcPct val="150000"/>
              </a:lnSpc>
              <a:buFont typeface="+mj-lt"/>
              <a:buAutoNum type="arabicPeriod"/>
            </a:pPr>
            <a:r>
              <a:rPr lang="en-US" dirty="0"/>
              <a:t>Simple and </a:t>
            </a:r>
            <a:r>
              <a:rPr lang="en-US" dirty="0" smtClean="0"/>
              <a:t>intuitive</a:t>
            </a:r>
          </a:p>
          <a:p>
            <a:pPr marL="342900" indent="-342900" algn="just">
              <a:lnSpc>
                <a:spcPct val="150000"/>
              </a:lnSpc>
              <a:buFont typeface="+mj-lt"/>
              <a:buAutoNum type="arabicPeriod"/>
            </a:pPr>
            <a:r>
              <a:rPr lang="en-US" dirty="0" smtClean="0"/>
              <a:t>Ability </a:t>
            </a:r>
            <a:r>
              <a:rPr lang="en-US" dirty="0"/>
              <a:t>to handle non-linear </a:t>
            </a:r>
            <a:r>
              <a:rPr lang="en-US" dirty="0" smtClean="0"/>
              <a:t>relationships</a:t>
            </a:r>
          </a:p>
          <a:p>
            <a:pPr marL="342900" indent="-342900" algn="just">
              <a:lnSpc>
                <a:spcPct val="150000"/>
              </a:lnSpc>
              <a:buFont typeface="+mj-lt"/>
              <a:buAutoNum type="arabicPeriod"/>
            </a:pPr>
            <a:r>
              <a:rPr lang="en-US" dirty="0" smtClean="0"/>
              <a:t>Ability </a:t>
            </a:r>
            <a:r>
              <a:rPr lang="en-US" dirty="0"/>
              <a:t>to handle categorical and continuous </a:t>
            </a:r>
            <a:r>
              <a:rPr lang="en-US" dirty="0" smtClean="0"/>
              <a:t>variables</a:t>
            </a:r>
          </a:p>
          <a:p>
            <a:pPr marL="342900" indent="-342900" algn="just">
              <a:lnSpc>
                <a:spcPct val="150000"/>
              </a:lnSpc>
              <a:buFont typeface="+mj-lt"/>
              <a:buAutoNum type="arabicPeriod"/>
            </a:pPr>
            <a:r>
              <a:rPr lang="en-US" dirty="0" smtClean="0"/>
              <a:t>Ability </a:t>
            </a:r>
            <a:r>
              <a:rPr lang="en-US" dirty="0"/>
              <a:t>to handle missing </a:t>
            </a:r>
            <a:r>
              <a:rPr lang="en-US" dirty="0" smtClean="0"/>
              <a:t>values</a:t>
            </a:r>
            <a:endParaRPr lang="en-US" dirty="0"/>
          </a:p>
        </p:txBody>
      </p:sp>
    </p:spTree>
    <p:extLst>
      <p:ext uri="{BB962C8B-B14F-4D97-AF65-F5344CB8AC3E}">
        <p14:creationId xmlns:p14="http://schemas.microsoft.com/office/powerpoint/2010/main" val="3404242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6366" y="1005845"/>
            <a:ext cx="7942217" cy="523220"/>
          </a:xfrm>
          <a:prstGeom prst="rect">
            <a:avLst/>
          </a:prstGeom>
          <a:noFill/>
        </p:spPr>
        <p:txBody>
          <a:bodyPr wrap="square" rtlCol="0">
            <a:spAutoFit/>
          </a:bodyPr>
          <a:lstStyle/>
          <a:p>
            <a:pPr algn="ctr"/>
            <a:r>
              <a:rPr lang="en-US" sz="2800" dirty="0"/>
              <a:t>Disadvantages of CHAID Decision Tree Regression:</a:t>
            </a:r>
          </a:p>
        </p:txBody>
      </p:sp>
      <p:sp>
        <p:nvSpPr>
          <p:cNvPr id="3" name="TextBox 2"/>
          <p:cNvSpPr txBox="1"/>
          <p:nvPr/>
        </p:nvSpPr>
        <p:spPr>
          <a:xfrm>
            <a:off x="1436913" y="2063937"/>
            <a:ext cx="9483635" cy="1338828"/>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t>Overfitting</a:t>
            </a:r>
          </a:p>
          <a:p>
            <a:pPr marL="342900" indent="-342900" algn="just">
              <a:lnSpc>
                <a:spcPct val="150000"/>
              </a:lnSpc>
              <a:buFont typeface="+mj-lt"/>
              <a:buAutoNum type="arabicPeriod"/>
            </a:pPr>
            <a:r>
              <a:rPr lang="en-US" dirty="0" smtClean="0"/>
              <a:t>Not suitable for large datasets</a:t>
            </a:r>
            <a:endParaRPr lang="en-US" dirty="0" smtClean="0"/>
          </a:p>
          <a:p>
            <a:pPr marL="342900" indent="-342900" algn="just">
              <a:lnSpc>
                <a:spcPct val="150000"/>
              </a:lnSpc>
              <a:buFont typeface="+mj-lt"/>
              <a:buAutoNum type="arabicPeriod"/>
            </a:pPr>
            <a:r>
              <a:rPr lang="en-US" dirty="0" smtClean="0"/>
              <a:t>Prone </a:t>
            </a:r>
            <a:r>
              <a:rPr lang="en-US" dirty="0"/>
              <a:t>to </a:t>
            </a:r>
            <a:r>
              <a:rPr lang="en-US" dirty="0" smtClean="0"/>
              <a:t>instability: small changes in data can result large changes in the structure of tree.</a:t>
            </a:r>
            <a:endParaRPr lang="en-US" dirty="0" smtClean="0"/>
          </a:p>
        </p:txBody>
      </p:sp>
    </p:spTree>
    <p:extLst>
      <p:ext uri="{BB962C8B-B14F-4D97-AF65-F5344CB8AC3E}">
        <p14:creationId xmlns:p14="http://schemas.microsoft.com/office/powerpoint/2010/main" val="2556768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9977" y="953595"/>
            <a:ext cx="9300754" cy="954107"/>
          </a:xfrm>
          <a:prstGeom prst="rect">
            <a:avLst/>
          </a:prstGeom>
          <a:noFill/>
        </p:spPr>
        <p:txBody>
          <a:bodyPr wrap="square" rtlCol="0">
            <a:spAutoFit/>
          </a:bodyPr>
          <a:lstStyle/>
          <a:p>
            <a:pPr algn="ctr"/>
            <a:r>
              <a:rPr lang="en-US" sz="2800" dirty="0"/>
              <a:t>The disadvantages of CHAID Decision Tree Regression can be overcome by using various techniques such as:</a:t>
            </a:r>
          </a:p>
        </p:txBody>
      </p:sp>
      <p:sp>
        <p:nvSpPr>
          <p:cNvPr id="8" name="TextBox 7"/>
          <p:cNvSpPr txBox="1"/>
          <p:nvPr/>
        </p:nvSpPr>
        <p:spPr>
          <a:xfrm>
            <a:off x="1449976" y="2025260"/>
            <a:ext cx="9751423" cy="2169825"/>
          </a:xfrm>
          <a:prstGeom prst="rect">
            <a:avLst/>
          </a:prstGeom>
          <a:noFill/>
        </p:spPr>
        <p:txBody>
          <a:bodyPr wrap="square" rtlCol="0">
            <a:spAutoFit/>
          </a:bodyPr>
          <a:lstStyle/>
          <a:p>
            <a:pPr marL="342900" indent="-342900" algn="just">
              <a:lnSpc>
                <a:spcPct val="150000"/>
              </a:lnSpc>
              <a:buFont typeface="+mj-lt"/>
              <a:buAutoNum type="arabicPeriod"/>
            </a:pPr>
            <a:r>
              <a:rPr lang="en-US" dirty="0" smtClean="0"/>
              <a:t>Pruning</a:t>
            </a:r>
          </a:p>
          <a:p>
            <a:pPr marL="342900" indent="-342900" algn="just">
              <a:lnSpc>
                <a:spcPct val="150000"/>
              </a:lnSpc>
              <a:buFont typeface="+mj-lt"/>
              <a:buAutoNum type="arabicPeriod"/>
            </a:pPr>
            <a:r>
              <a:rPr lang="en-US" dirty="0" smtClean="0"/>
              <a:t>Ensemble methods</a:t>
            </a:r>
          </a:p>
          <a:p>
            <a:pPr marL="342900" indent="-342900" algn="just">
              <a:lnSpc>
                <a:spcPct val="150000"/>
              </a:lnSpc>
              <a:buFont typeface="+mj-lt"/>
              <a:buAutoNum type="arabicPeriod"/>
            </a:pPr>
            <a:r>
              <a:rPr lang="en-US" dirty="0" smtClean="0"/>
              <a:t>Regularization</a:t>
            </a:r>
          </a:p>
          <a:p>
            <a:pPr marL="342900" indent="-342900" algn="just">
              <a:lnSpc>
                <a:spcPct val="150000"/>
              </a:lnSpc>
              <a:buFont typeface="+mj-lt"/>
              <a:buAutoNum type="arabicPeriod"/>
            </a:pPr>
            <a:r>
              <a:rPr lang="en-US" dirty="0" smtClean="0"/>
              <a:t>Cross-validation</a:t>
            </a:r>
          </a:p>
          <a:p>
            <a:pPr marL="342900" indent="-342900" algn="just">
              <a:lnSpc>
                <a:spcPct val="150000"/>
              </a:lnSpc>
              <a:buFont typeface="+mj-lt"/>
              <a:buAutoNum type="arabicPeriod"/>
            </a:pPr>
            <a:r>
              <a:rPr lang="en-US" dirty="0" smtClean="0"/>
              <a:t>Feature selection</a:t>
            </a:r>
            <a:endParaRPr lang="en-US" dirty="0"/>
          </a:p>
        </p:txBody>
      </p:sp>
    </p:spTree>
    <p:extLst>
      <p:ext uri="{BB962C8B-B14F-4D97-AF65-F5344CB8AC3E}">
        <p14:creationId xmlns:p14="http://schemas.microsoft.com/office/powerpoint/2010/main" val="1001785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5188" y="2325189"/>
            <a:ext cx="7458892" cy="1446550"/>
          </a:xfrm>
          <a:prstGeom prst="rect">
            <a:avLst/>
          </a:prstGeom>
          <a:noFill/>
        </p:spPr>
        <p:txBody>
          <a:bodyPr wrap="square" rtlCol="0">
            <a:spAutoFit/>
          </a:bodyPr>
          <a:lstStyle/>
          <a:p>
            <a:pPr algn="ctr"/>
            <a:r>
              <a:rPr lang="en-US" sz="8800" dirty="0" smtClean="0"/>
              <a:t>THANK YOU</a:t>
            </a:r>
            <a:endParaRPr lang="en-US" sz="8800" dirty="0"/>
          </a:p>
        </p:txBody>
      </p:sp>
    </p:spTree>
    <p:extLst>
      <p:ext uri="{BB962C8B-B14F-4D97-AF65-F5344CB8AC3E}">
        <p14:creationId xmlns:p14="http://schemas.microsoft.com/office/powerpoint/2010/main" val="23764835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emplate>TM04033919[[fn=Circuit]]</Template>
  <TotalTime>1683</TotalTime>
  <Words>526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Kishore Kumar</dc:creator>
  <cp:lastModifiedBy>csc</cp:lastModifiedBy>
  <cp:revision>30</cp:revision>
  <dcterms:created xsi:type="dcterms:W3CDTF">2023-02-04T08:49:40Z</dcterms:created>
  <dcterms:modified xsi:type="dcterms:W3CDTF">2023-02-06T15:25:43Z</dcterms:modified>
</cp:coreProperties>
</file>