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4"/>
  </p:sldMasterIdLst>
  <p:notesMasterIdLst>
    <p:notesMasterId r:id="rId19"/>
  </p:notesMasterIdLst>
  <p:sldIdLst>
    <p:sldId id="523" r:id="rId5"/>
    <p:sldId id="519" r:id="rId6"/>
    <p:sldId id="524" r:id="rId7"/>
    <p:sldId id="500" r:id="rId8"/>
    <p:sldId id="522" r:id="rId9"/>
    <p:sldId id="514" r:id="rId10"/>
    <p:sldId id="526" r:id="rId11"/>
    <p:sldId id="525" r:id="rId12"/>
    <p:sldId id="527" r:id="rId13"/>
    <p:sldId id="528" r:id="rId14"/>
    <p:sldId id="529" r:id="rId15"/>
    <p:sldId id="531" r:id="rId16"/>
    <p:sldId id="532" r:id="rId17"/>
    <p:sldId id="5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0E4221-6F06-64E5-5214-772388C857B5}" name="Elizabeth Feldbruegge (ALLEGIS GROUP HOLDINGS INC)" initials="" userId="S::v-felizabeth@microsoft.com::ba5aea11-28e4-484d-8e49-c15efb1bd2e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65DEF-7A81-D133-0404-BAF401544383}" v="1" dt="2025-07-07T05:23:15.788"/>
    <p1510:client id="{42EEB54B-A62D-3F1B-F27C-64F0EC8FA6AC}" v="334" dt="2025-07-07T05:20:40.532"/>
    <p1510:client id="{4BD9B370-BCB6-E03B-6A1F-8DAE487CD4AE}" v="4" dt="2025-07-08T04:25:22.172"/>
    <p1510:client id="{7AB9B4C6-E758-F520-EE96-656BF1381B4E}" v="1279" dt="2025-07-07T10:18:35.757"/>
    <p1510:client id="{7CE595A4-ED28-8D7A-B594-C4CAFF9B2F15}" v="16" dt="2025-07-08T04:28:53.458"/>
    <p1510:client id="{805B565D-6DDA-4A53-8C69-9B4D22A1077E}" v="66" dt="2025-07-08T04:33:53.639"/>
    <p1510:client id="{A3A99294-E5AC-F772-EEEC-39E5B89FF3F1}" v="31" dt="2025-07-07T10:23:45.569"/>
    <p1510:client id="{C753714C-14C5-AC7A-56F3-A35EE58A2897}" v="47" dt="2025-07-07T10:54:51.023"/>
    <p1510:client id="{F9720B3D-BE32-5C97-E42D-18B54DB8FD6D}" v="26" dt="2025-07-07T10:52:34.010"/>
  </p1510:revLst>
</p1510:revInfo>
</file>

<file path=ppt/tableStyles.xml><?xml version="1.0" encoding="utf-8"?>
<a:tblStyleLst xmlns:a="http://schemas.openxmlformats.org/drawingml/2006/main" def="{7E9639D4-E3E2-4D34-9284-5A2195B3D0D7}">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FA5EA-0E1E-4764-B5B7-A47DCC3A898E}" type="datetimeFigureOut">
              <a:rPr lang="en-US" smtClean="0"/>
              <a:t>7/8/2025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6B470-179D-4B95-8906-D61C195EFD62}" type="slidenum">
              <a:rPr lang="en-US" smtClean="0"/>
              <a:t>‹#›</a:t>
            </a:fld>
            <a:endParaRPr lang="en-US"/>
          </a:p>
        </p:txBody>
      </p:sp>
    </p:spTree>
    <p:extLst>
      <p:ext uri="{BB962C8B-B14F-4D97-AF65-F5344CB8AC3E}">
        <p14:creationId xmlns:p14="http://schemas.microsoft.com/office/powerpoint/2010/main" val="356555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2106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284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61089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07735E4-737B-43D4-B991-92C3D63DE68F}" type="datetime1">
              <a:rPr lang="en-US" smtClean="0"/>
              <a:t>7/8/2025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914400"/>
            <a:ext cx="9418320" cy="5070068"/>
          </a:xfrm>
        </p:spPr>
        <p:txBody>
          <a:bodyPr anchor="t">
            <a:noAutofit/>
          </a:bodyPr>
          <a:lstStyle>
            <a:lvl1pPr marL="0" indent="0">
              <a:lnSpc>
                <a:spcPct val="100000"/>
              </a:lnSpc>
              <a:buNone/>
              <a:defRPr sz="54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1544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7055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8874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9472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11314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809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9640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3706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772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42964752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E3D41-C6A6-FEB1-7351-3BAE5B784DC8}"/>
              </a:ext>
            </a:extLst>
          </p:cNvPr>
          <p:cNvSpPr>
            <a:spLocks noGrp="1"/>
          </p:cNvSpPr>
          <p:nvPr>
            <p:ph type="title"/>
          </p:nvPr>
        </p:nvSpPr>
        <p:spPr>
          <a:xfrm>
            <a:off x="745992" y="2745453"/>
            <a:ext cx="10691265" cy="1371030"/>
          </a:xfrm>
        </p:spPr>
        <p:txBody>
          <a:bodyPr/>
          <a:lstStyle/>
          <a:p>
            <a:pPr algn="ctr"/>
            <a:r>
              <a:rPr lang="en-US" sz="2500" b="1">
                <a:solidFill>
                  <a:srgbClr val="002060"/>
                </a:solidFill>
                <a:latin typeface="Calisto MT"/>
              </a:rPr>
              <a:t>GROUP-1</a:t>
            </a:r>
            <a:br>
              <a:rPr lang="en-US" sz="2500" b="1">
                <a:latin typeface="Calisto MT"/>
              </a:rPr>
            </a:br>
            <a:br>
              <a:rPr lang="en-US" sz="2500" b="1">
                <a:latin typeface="Calisto MT"/>
              </a:rPr>
            </a:br>
            <a:r>
              <a:rPr lang="en-US" sz="2500" b="1">
                <a:solidFill>
                  <a:srgbClr val="002060"/>
                </a:solidFill>
                <a:latin typeface="Calisto MT"/>
              </a:rPr>
              <a:t>ONLINE  EVENT  MANAGEMENT  SYSTEM</a:t>
            </a:r>
            <a:endParaRPr lang="en-US" sz="2500" b="1">
              <a:latin typeface="Calisto MT"/>
            </a:endParaRPr>
          </a:p>
          <a:p>
            <a:endParaRPr lang="en-US">
              <a:highlight>
                <a:srgbClr val="FFFF00"/>
              </a:highlight>
            </a:endParaRPr>
          </a:p>
        </p:txBody>
      </p:sp>
      <p:sp>
        <p:nvSpPr>
          <p:cNvPr id="4" name="Date Placeholder 3">
            <a:extLst>
              <a:ext uri="{FF2B5EF4-FFF2-40B4-BE49-F238E27FC236}">
                <a16:creationId xmlns:a16="http://schemas.microsoft.com/office/drawing/2014/main" id="{998FADE9-6C10-2A8A-0E3F-A538531031AE}"/>
              </a:ext>
            </a:extLst>
          </p:cNvPr>
          <p:cNvSpPr>
            <a:spLocks noGrp="1"/>
          </p:cNvSpPr>
          <p:nvPr>
            <p:ph type="dt" sz="half" idx="10"/>
          </p:nvPr>
        </p:nvSpPr>
        <p:spPr/>
        <p:txBody>
          <a:bodyPr/>
          <a:lstStyle/>
          <a:p>
            <a:fld id="{A489E561-FD6C-48B9-9271-C799173FEF48}" type="datetime1">
              <a:rPr lang="en-US"/>
              <a:t>7/8/2025</a:t>
            </a:fld>
            <a:endParaRPr lang="en-US"/>
          </a:p>
        </p:txBody>
      </p:sp>
      <p:sp>
        <p:nvSpPr>
          <p:cNvPr id="5" name="Footer Placeholder 4">
            <a:extLst>
              <a:ext uri="{FF2B5EF4-FFF2-40B4-BE49-F238E27FC236}">
                <a16:creationId xmlns:a16="http://schemas.microsoft.com/office/drawing/2014/main" id="{C7605676-C73B-32C2-FAB9-1DDD576B864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16CCCD9-0B0C-DD35-E0A6-593CA196BE23}"/>
              </a:ext>
            </a:extLst>
          </p:cNvPr>
          <p:cNvSpPr>
            <a:spLocks noGrp="1"/>
          </p:cNvSpPr>
          <p:nvPr>
            <p:ph type="sldNum" sz="quarter" idx="12"/>
          </p:nvPr>
        </p:nvSpPr>
        <p:spPr/>
        <p:txBody>
          <a:bodyPr/>
          <a:lstStyle/>
          <a:p>
            <a:fld id="{E30AF5A0-43BB-4336-8627-9123B9144D80}" type="slidenum">
              <a:rPr lang="en-US" dirty="0"/>
              <a:t>1</a:t>
            </a:fld>
            <a:endParaRPr lang="en-US"/>
          </a:p>
        </p:txBody>
      </p:sp>
    </p:spTree>
    <p:extLst>
      <p:ext uri="{BB962C8B-B14F-4D97-AF65-F5344CB8AC3E}">
        <p14:creationId xmlns:p14="http://schemas.microsoft.com/office/powerpoint/2010/main" val="295058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6FD253-5322-4702-A38A-85D90D055B6D}"/>
              </a:ext>
            </a:extLst>
          </p:cNvPr>
          <p:cNvSpPr>
            <a:spLocks noGrp="1"/>
          </p:cNvSpPr>
          <p:nvPr>
            <p:ph type="dt" sz="half" idx="10"/>
          </p:nvPr>
        </p:nvSpPr>
        <p:spPr/>
        <p:txBody>
          <a:bodyPr/>
          <a:lstStyle/>
          <a:p>
            <a:fld id="{A536C5E7-B2D4-40DD-8B17-DC71989F1E72}" type="datetime1">
              <a:rPr lang="en-US"/>
              <a:t>7/8/2025</a:t>
            </a:fld>
            <a:endParaRPr lang="en-US"/>
          </a:p>
        </p:txBody>
      </p:sp>
      <p:sp>
        <p:nvSpPr>
          <p:cNvPr id="5" name="Footer Placeholder 4">
            <a:extLst>
              <a:ext uri="{FF2B5EF4-FFF2-40B4-BE49-F238E27FC236}">
                <a16:creationId xmlns:a16="http://schemas.microsoft.com/office/drawing/2014/main" id="{1C9C1BE9-6876-68E5-2326-8D819499DA0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A34DEC8-E635-BA1C-44A9-A35F1F24422D}"/>
              </a:ext>
            </a:extLst>
          </p:cNvPr>
          <p:cNvSpPr>
            <a:spLocks noGrp="1"/>
          </p:cNvSpPr>
          <p:nvPr>
            <p:ph type="sldNum" sz="quarter" idx="12"/>
          </p:nvPr>
        </p:nvSpPr>
        <p:spPr/>
        <p:txBody>
          <a:bodyPr/>
          <a:lstStyle/>
          <a:p>
            <a:fld id="{E30AF5A0-43BB-4336-8627-9123B9144D80}" type="slidenum">
              <a:rPr lang="en-US" dirty="0"/>
              <a:t>10</a:t>
            </a:fld>
            <a:endParaRPr lang="en-US"/>
          </a:p>
        </p:txBody>
      </p:sp>
      <p:pic>
        <p:nvPicPr>
          <p:cNvPr id="8" name="Picture 7" descr="A diagram of a network&#10;&#10;AI-generated content may be incorrect.">
            <a:extLst>
              <a:ext uri="{FF2B5EF4-FFF2-40B4-BE49-F238E27FC236}">
                <a16:creationId xmlns:a16="http://schemas.microsoft.com/office/drawing/2014/main" id="{D380BE03-C833-BFE7-65DD-9D4AFC525F79}"/>
              </a:ext>
            </a:extLst>
          </p:cNvPr>
          <p:cNvPicPr>
            <a:picLocks noChangeAspect="1"/>
          </p:cNvPicPr>
          <p:nvPr/>
        </p:nvPicPr>
        <p:blipFill>
          <a:blip r:embed="rId2"/>
          <a:stretch>
            <a:fillRect/>
          </a:stretch>
        </p:blipFill>
        <p:spPr>
          <a:xfrm>
            <a:off x="5980176" y="888999"/>
            <a:ext cx="4663440" cy="5080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7B05F6D2-1FE4-76DD-02BA-0B057DDF752E}"/>
              </a:ext>
            </a:extLst>
          </p:cNvPr>
          <p:cNvSpPr txBox="1"/>
          <p:nvPr/>
        </p:nvSpPr>
        <p:spPr>
          <a:xfrm>
            <a:off x="2695038" y="3168402"/>
            <a:ext cx="30141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Calisto MT"/>
                <a:ea typeface="Calibri"/>
                <a:cs typeface="Calibri"/>
              </a:rPr>
              <a:t>Schematic</a:t>
            </a:r>
            <a:r>
              <a:rPr lang="en-US" sz="2400" b="1">
                <a:solidFill>
                  <a:srgbClr val="19066A"/>
                </a:solidFill>
                <a:latin typeface="Calisto MT"/>
                <a:ea typeface="Calibri"/>
                <a:cs typeface="Calibri"/>
              </a:rPr>
              <a:t> </a:t>
            </a:r>
            <a:r>
              <a:rPr lang="en-US" sz="2400" b="1">
                <a:solidFill>
                  <a:srgbClr val="002060"/>
                </a:solidFill>
                <a:latin typeface="Calisto MT"/>
                <a:ea typeface="Calibri"/>
                <a:cs typeface="Calibri"/>
              </a:rPr>
              <a:t>Diagram</a:t>
            </a:r>
            <a:endParaRPr lang="en-US" sz="2400" b="1">
              <a:solidFill>
                <a:srgbClr val="002060"/>
              </a:solidFill>
              <a:latin typeface="Calisto MT"/>
            </a:endParaRPr>
          </a:p>
        </p:txBody>
      </p:sp>
    </p:spTree>
    <p:extLst>
      <p:ext uri="{BB962C8B-B14F-4D97-AF65-F5344CB8AC3E}">
        <p14:creationId xmlns:p14="http://schemas.microsoft.com/office/powerpoint/2010/main" val="15710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CF8282-67CE-3B79-0A58-D0D65CE0F679}"/>
              </a:ext>
            </a:extLst>
          </p:cNvPr>
          <p:cNvSpPr>
            <a:spLocks noGrp="1"/>
          </p:cNvSpPr>
          <p:nvPr>
            <p:ph type="dt" sz="half" idx="10"/>
          </p:nvPr>
        </p:nvSpPr>
        <p:spPr/>
        <p:txBody>
          <a:bodyPr/>
          <a:lstStyle/>
          <a:p>
            <a:fld id="{8823173C-B32F-4004-B24C-DFA6E099E877}" type="datetime1">
              <a:rPr lang="en-US"/>
              <a:t>7/8/2025</a:t>
            </a:fld>
            <a:endParaRPr lang="en-US"/>
          </a:p>
        </p:txBody>
      </p:sp>
      <p:sp>
        <p:nvSpPr>
          <p:cNvPr id="5" name="Footer Placeholder 4">
            <a:extLst>
              <a:ext uri="{FF2B5EF4-FFF2-40B4-BE49-F238E27FC236}">
                <a16:creationId xmlns:a16="http://schemas.microsoft.com/office/drawing/2014/main" id="{9AB668F3-7CD7-6B85-E29A-D6425133EBE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BB0ECDA-EB4A-C15E-6CE5-C08619FDFE29}"/>
              </a:ext>
            </a:extLst>
          </p:cNvPr>
          <p:cNvSpPr>
            <a:spLocks noGrp="1"/>
          </p:cNvSpPr>
          <p:nvPr>
            <p:ph type="sldNum" sz="quarter" idx="12"/>
          </p:nvPr>
        </p:nvSpPr>
        <p:spPr/>
        <p:txBody>
          <a:bodyPr/>
          <a:lstStyle/>
          <a:p>
            <a:fld id="{E30AF5A0-43BB-4336-8627-9123B9144D80}" type="slidenum">
              <a:rPr lang="en-US" dirty="0"/>
              <a:t>11</a:t>
            </a:fld>
            <a:endParaRPr lang="en-US"/>
          </a:p>
        </p:txBody>
      </p:sp>
      <p:pic>
        <p:nvPicPr>
          <p:cNvPr id="7" name="Picture 6" descr="A diagram of a company&#10;&#10;AI-generated content may be incorrect.">
            <a:extLst>
              <a:ext uri="{FF2B5EF4-FFF2-40B4-BE49-F238E27FC236}">
                <a16:creationId xmlns:a16="http://schemas.microsoft.com/office/drawing/2014/main" id="{29D3EB2D-286C-3C1C-65A1-898DC4BC1368}"/>
              </a:ext>
            </a:extLst>
          </p:cNvPr>
          <p:cNvPicPr>
            <a:picLocks noChangeAspect="1"/>
          </p:cNvPicPr>
          <p:nvPr/>
        </p:nvPicPr>
        <p:blipFill>
          <a:blip r:embed="rId2"/>
          <a:stretch>
            <a:fillRect/>
          </a:stretch>
        </p:blipFill>
        <p:spPr>
          <a:xfrm>
            <a:off x="5714546" y="856796"/>
            <a:ext cx="5316766" cy="5135337"/>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9254E3AF-7F44-B9EF-EAC3-522FD543B4E9}"/>
              </a:ext>
            </a:extLst>
          </p:cNvPr>
          <p:cNvSpPr txBox="1"/>
          <p:nvPr/>
        </p:nvSpPr>
        <p:spPr>
          <a:xfrm>
            <a:off x="2147454" y="3063668"/>
            <a:ext cx="23907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rPr>
              <a:t>ER</a:t>
            </a:r>
            <a:r>
              <a:rPr lang="en-US" sz="2400" b="1"/>
              <a:t> </a:t>
            </a:r>
            <a:r>
              <a:rPr lang="en-US" sz="2400" b="1">
                <a:solidFill>
                  <a:srgbClr val="002060"/>
                </a:solidFill>
              </a:rPr>
              <a:t>Diagram</a:t>
            </a:r>
            <a:r>
              <a:rPr lang="en-US" sz="2400" b="1"/>
              <a:t> </a:t>
            </a:r>
          </a:p>
        </p:txBody>
      </p:sp>
    </p:spTree>
    <p:extLst>
      <p:ext uri="{BB962C8B-B14F-4D97-AF65-F5344CB8AC3E}">
        <p14:creationId xmlns:p14="http://schemas.microsoft.com/office/powerpoint/2010/main" val="38862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628266-F3DC-0166-D1AE-7655BA78008F}"/>
              </a:ext>
            </a:extLst>
          </p:cNvPr>
          <p:cNvSpPr>
            <a:spLocks noGrp="1"/>
          </p:cNvSpPr>
          <p:nvPr>
            <p:ph type="dt" sz="half" idx="10"/>
          </p:nvPr>
        </p:nvSpPr>
        <p:spPr/>
        <p:txBody>
          <a:bodyPr/>
          <a:lstStyle/>
          <a:p>
            <a:fld id="{64A0BD5E-E185-43EF-9A9E-A7E8F764F049}" type="datetime1">
              <a:rPr lang="en-US"/>
              <a:t>7/8/2025</a:t>
            </a:fld>
            <a:endParaRPr lang="en-US"/>
          </a:p>
        </p:txBody>
      </p:sp>
      <p:sp>
        <p:nvSpPr>
          <p:cNvPr id="5" name="Footer Placeholder 4">
            <a:extLst>
              <a:ext uri="{FF2B5EF4-FFF2-40B4-BE49-F238E27FC236}">
                <a16:creationId xmlns:a16="http://schemas.microsoft.com/office/drawing/2014/main" id="{B51349AA-AF8A-18F4-4C38-82AE961FED2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5DD7C5E-46DF-C16E-1C91-BEB782C6C14B}"/>
              </a:ext>
            </a:extLst>
          </p:cNvPr>
          <p:cNvSpPr>
            <a:spLocks noGrp="1"/>
          </p:cNvSpPr>
          <p:nvPr>
            <p:ph type="sldNum" sz="quarter" idx="12"/>
          </p:nvPr>
        </p:nvSpPr>
        <p:spPr/>
        <p:txBody>
          <a:bodyPr/>
          <a:lstStyle/>
          <a:p>
            <a:fld id="{E30AF5A0-43BB-4336-8627-9123B9144D80}" type="slidenum">
              <a:rPr lang="en-US" dirty="0"/>
              <a:t>12</a:t>
            </a:fld>
            <a:endParaRPr lang="en-US"/>
          </a:p>
        </p:txBody>
      </p:sp>
      <p:sp>
        <p:nvSpPr>
          <p:cNvPr id="7" name="TextBox 6">
            <a:extLst>
              <a:ext uri="{FF2B5EF4-FFF2-40B4-BE49-F238E27FC236}">
                <a16:creationId xmlns:a16="http://schemas.microsoft.com/office/drawing/2014/main" id="{5820FB0D-8F05-5051-E896-5F4B0A0EF8B7}"/>
              </a:ext>
            </a:extLst>
          </p:cNvPr>
          <p:cNvSpPr txBox="1"/>
          <p:nvPr/>
        </p:nvSpPr>
        <p:spPr>
          <a:xfrm>
            <a:off x="1128156" y="1088571"/>
            <a:ext cx="10723252"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002060"/>
                </a:solidFill>
              </a:rPr>
              <a:t>Future</a:t>
            </a:r>
            <a:r>
              <a:rPr lang="en-US" sz="2000" b="1" dirty="0"/>
              <a:t> </a:t>
            </a:r>
            <a:r>
              <a:rPr lang="en-US" sz="2000" b="1" dirty="0">
                <a:solidFill>
                  <a:srgbClr val="002060"/>
                </a:solidFill>
              </a:rPr>
              <a:t>Enhancements</a:t>
            </a:r>
            <a:endParaRPr lang="en-US" dirty="0">
              <a:solidFill>
                <a:srgbClr val="002060"/>
              </a:solidFill>
            </a:endParaRPr>
          </a:p>
          <a:p>
            <a:pPr algn="ctr"/>
            <a:endParaRPr lang="en-US" sz="2000" b="1" dirty="0">
              <a:ea typeface="+mn-lt"/>
              <a:cs typeface="+mn-lt"/>
            </a:endParaRPr>
          </a:p>
          <a:p>
            <a:r>
              <a:rPr lang="en-US" b="1" dirty="0">
                <a:ea typeface="+mn-lt"/>
                <a:cs typeface="+mn-lt"/>
              </a:rPr>
              <a:t>Mobile Application:   </a:t>
            </a:r>
            <a:r>
              <a:rPr lang="en-US" dirty="0">
                <a:ea typeface="+mn-lt"/>
                <a:cs typeface="+mn-lt"/>
              </a:rPr>
              <a:t> </a:t>
            </a:r>
          </a:p>
          <a:p>
            <a:r>
              <a:rPr lang="en-US" dirty="0">
                <a:ea typeface="+mn-lt"/>
                <a:cs typeface="+mn-lt"/>
              </a:rPr>
              <a:t>Plans to develop a mobile app to improve user accessibility and engagement on smartphones and tablets.</a:t>
            </a:r>
            <a:endParaRPr lang="en-US" dirty="0"/>
          </a:p>
          <a:p>
            <a:endParaRPr lang="en-US" dirty="0">
              <a:ea typeface="+mn-lt"/>
              <a:cs typeface="+mn-lt"/>
            </a:endParaRPr>
          </a:p>
          <a:p>
            <a:r>
              <a:rPr lang="en-US" b="1" dirty="0">
                <a:ea typeface="+mn-lt"/>
                <a:cs typeface="+mn-lt"/>
              </a:rPr>
              <a:t>Real-Time Notifications:</a:t>
            </a:r>
            <a:br>
              <a:rPr lang="en-US" dirty="0">
                <a:ea typeface="+mn-lt"/>
                <a:cs typeface="+mn-lt"/>
              </a:rPr>
            </a:br>
            <a:r>
              <a:rPr lang="en-US" dirty="0">
                <a:ea typeface="+mn-lt"/>
                <a:cs typeface="+mn-lt"/>
              </a:rPr>
              <a:t>Introducing real-time push notifications for updates on bookings, payments, and event reminders.</a:t>
            </a:r>
            <a:endParaRPr lang="en-US" dirty="0"/>
          </a:p>
          <a:p>
            <a:endParaRPr lang="en-US" dirty="0">
              <a:ea typeface="+mn-lt"/>
              <a:cs typeface="+mn-lt"/>
            </a:endParaRPr>
          </a:p>
          <a:p>
            <a:r>
              <a:rPr lang="en-US" b="1" dirty="0">
                <a:ea typeface="+mn-lt"/>
                <a:cs typeface="+mn-lt"/>
              </a:rPr>
              <a:t>Social Media Integration:</a:t>
            </a:r>
            <a:br>
              <a:rPr lang="en-US" dirty="0">
                <a:ea typeface="+mn-lt"/>
                <a:cs typeface="+mn-lt"/>
              </a:rPr>
            </a:br>
            <a:r>
              <a:rPr lang="en-US" dirty="0">
                <a:ea typeface="+mn-lt"/>
                <a:cs typeface="+mn-lt"/>
              </a:rPr>
              <a:t>Enabling users to share events and feedback directly on social media platforms to increase reach and engagement.</a:t>
            </a:r>
            <a:endParaRPr lang="en-US" dirty="0"/>
          </a:p>
          <a:p>
            <a:endParaRPr lang="en-US" dirty="0">
              <a:ea typeface="+mn-lt"/>
              <a:cs typeface="+mn-lt"/>
            </a:endParaRPr>
          </a:p>
          <a:p>
            <a:r>
              <a:rPr lang="en-US" b="1" dirty="0">
                <a:ea typeface="+mn-lt"/>
                <a:cs typeface="+mn-lt"/>
              </a:rPr>
              <a:t>Multi-Language Support:</a:t>
            </a:r>
            <a:br>
              <a:rPr lang="en-US" dirty="0">
                <a:ea typeface="+mn-lt"/>
                <a:cs typeface="+mn-lt"/>
              </a:rPr>
            </a:br>
            <a:r>
              <a:rPr lang="en-US" dirty="0">
                <a:ea typeface="+mn-lt"/>
                <a:cs typeface="+mn-lt"/>
              </a:rPr>
              <a:t>Expanding the platform to support multiple languages for wider user accessibility.</a:t>
            </a:r>
            <a:endParaRPr lang="en-US" dirty="0"/>
          </a:p>
          <a:p>
            <a:pPr marL="285750" indent="-285750">
              <a:buFont typeface="Arial"/>
              <a:buChar char="•"/>
            </a:pPr>
            <a:endParaRPr lang="en-US" dirty="0"/>
          </a:p>
        </p:txBody>
      </p:sp>
    </p:spTree>
    <p:extLst>
      <p:ext uri="{BB962C8B-B14F-4D97-AF65-F5344CB8AC3E}">
        <p14:creationId xmlns:p14="http://schemas.microsoft.com/office/powerpoint/2010/main" val="99399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771032-023C-0EE3-66CE-C7DBA23EB6F0}"/>
              </a:ext>
            </a:extLst>
          </p:cNvPr>
          <p:cNvSpPr>
            <a:spLocks noGrp="1"/>
          </p:cNvSpPr>
          <p:nvPr>
            <p:ph type="dt" sz="half" idx="10"/>
          </p:nvPr>
        </p:nvSpPr>
        <p:spPr/>
        <p:txBody>
          <a:bodyPr/>
          <a:lstStyle/>
          <a:p>
            <a:fld id="{8E5BF4EC-D515-493D-9877-0468D6AF74DA}" type="datetime1">
              <a:rPr lang="en-US"/>
              <a:t>7/8/2025</a:t>
            </a:fld>
            <a:endParaRPr lang="en-US"/>
          </a:p>
        </p:txBody>
      </p:sp>
      <p:sp>
        <p:nvSpPr>
          <p:cNvPr id="5" name="Footer Placeholder 4">
            <a:extLst>
              <a:ext uri="{FF2B5EF4-FFF2-40B4-BE49-F238E27FC236}">
                <a16:creationId xmlns:a16="http://schemas.microsoft.com/office/drawing/2014/main" id="{1DBD340F-D6F0-632A-5467-2153033B554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C2CD2F08-D2AC-1456-6BAD-F38D712B2384}"/>
              </a:ext>
            </a:extLst>
          </p:cNvPr>
          <p:cNvSpPr>
            <a:spLocks noGrp="1"/>
          </p:cNvSpPr>
          <p:nvPr>
            <p:ph type="sldNum" sz="quarter" idx="12"/>
          </p:nvPr>
        </p:nvSpPr>
        <p:spPr/>
        <p:txBody>
          <a:bodyPr/>
          <a:lstStyle/>
          <a:p>
            <a:fld id="{E30AF5A0-43BB-4336-8627-9123B9144D80}" type="slidenum">
              <a:rPr lang="en-US" dirty="0"/>
              <a:t>13</a:t>
            </a:fld>
            <a:endParaRPr lang="en-US"/>
          </a:p>
        </p:txBody>
      </p:sp>
      <p:sp>
        <p:nvSpPr>
          <p:cNvPr id="7" name="TextBox 6">
            <a:extLst>
              <a:ext uri="{FF2B5EF4-FFF2-40B4-BE49-F238E27FC236}">
                <a16:creationId xmlns:a16="http://schemas.microsoft.com/office/drawing/2014/main" id="{53C34310-C7CB-A595-71AC-52CAD1697B33}"/>
              </a:ext>
            </a:extLst>
          </p:cNvPr>
          <p:cNvSpPr txBox="1"/>
          <p:nvPr/>
        </p:nvSpPr>
        <p:spPr>
          <a:xfrm>
            <a:off x="1091045" y="2067461"/>
            <a:ext cx="10014857"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002060"/>
                </a:solidFill>
              </a:rPr>
              <a:t>Conclusion</a:t>
            </a:r>
            <a:endParaRPr lang="en-US">
              <a:solidFill>
                <a:srgbClr val="002060"/>
              </a:solidFill>
            </a:endParaRPr>
          </a:p>
          <a:p>
            <a:pPr algn="ctr"/>
            <a:endParaRPr lang="en-US" sz="2400" b="1">
              <a:ea typeface="+mn-lt"/>
              <a:cs typeface="+mn-lt"/>
            </a:endParaRPr>
          </a:p>
          <a:p>
            <a:r>
              <a:rPr lang="en-US">
                <a:ea typeface="+mn-lt"/>
                <a:cs typeface="+mn-lt"/>
              </a:rPr>
              <a:t>The Online Event Management System is a complete solution that helps manage events easily using modern technology. It has different sections for users, organizers, and admins, so everyone can use it in the way that suits them best. The system will keep improving to stay useful and work well in today’s digital world. This ensures a smooth, clear, and easy event management experience for all users.</a:t>
            </a:r>
            <a:endParaRPr lang="en-US"/>
          </a:p>
          <a:p>
            <a:pPr algn="l"/>
            <a:endParaRPr lang="en-US"/>
          </a:p>
        </p:txBody>
      </p:sp>
    </p:spTree>
    <p:extLst>
      <p:ext uri="{BB962C8B-B14F-4D97-AF65-F5344CB8AC3E}">
        <p14:creationId xmlns:p14="http://schemas.microsoft.com/office/powerpoint/2010/main" val="377465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A126BF-7D59-8575-7C36-A1C9D289526A}"/>
              </a:ext>
            </a:extLst>
          </p:cNvPr>
          <p:cNvSpPr txBox="1"/>
          <p:nvPr/>
        </p:nvSpPr>
        <p:spPr>
          <a:xfrm>
            <a:off x="3483429" y="3077687"/>
            <a:ext cx="5215246"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b="1">
                <a:solidFill>
                  <a:srgbClr val="002060"/>
                </a:solidFill>
              </a:rPr>
              <a:t>THANK</a:t>
            </a:r>
            <a:r>
              <a:rPr lang="en-US" sz="4000" b="1"/>
              <a:t> </a:t>
            </a:r>
            <a:r>
              <a:rPr lang="en-US" sz="4000" b="1">
                <a:solidFill>
                  <a:srgbClr val="002060"/>
                </a:solidFill>
              </a:rPr>
              <a:t>YOU</a:t>
            </a:r>
            <a:endParaRPr lang="en-US">
              <a:solidFill>
                <a:srgbClr val="002060"/>
              </a:solidFill>
            </a:endParaRPr>
          </a:p>
        </p:txBody>
      </p:sp>
    </p:spTree>
    <p:extLst>
      <p:ext uri="{BB962C8B-B14F-4D97-AF65-F5344CB8AC3E}">
        <p14:creationId xmlns:p14="http://schemas.microsoft.com/office/powerpoint/2010/main" val="221822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E406F-231C-AB60-0797-FDA354DE4A7D}"/>
              </a:ext>
            </a:extLst>
          </p:cNvPr>
          <p:cNvSpPr>
            <a:spLocks noGrp="1"/>
          </p:cNvSpPr>
          <p:nvPr>
            <p:ph idx="1"/>
          </p:nvPr>
        </p:nvSpPr>
        <p:spPr>
          <a:xfrm>
            <a:off x="3491336" y="1704307"/>
            <a:ext cx="5862976" cy="3448063"/>
          </a:xfrm>
        </p:spPr>
        <p:txBody>
          <a:bodyPr vert="horz" lIns="91440" tIns="45720" rIns="91440" bIns="45720" rtlCol="0" anchor="t">
            <a:normAutofit fontScale="92500"/>
          </a:bodyPr>
          <a:lstStyle/>
          <a:p>
            <a:pPr marL="0" indent="0">
              <a:buNone/>
            </a:pPr>
            <a:r>
              <a:rPr lang="en-US" b="1" dirty="0">
                <a:solidFill>
                  <a:srgbClr val="002060"/>
                </a:solidFill>
                <a:ea typeface="+mn-lt"/>
                <a:cs typeface="+mn-lt"/>
              </a:rPr>
              <a:t>Presented By:</a:t>
            </a:r>
          </a:p>
          <a:p>
            <a:pPr marL="0" indent="0">
              <a:buNone/>
            </a:pPr>
            <a:r>
              <a:rPr lang="en-US" dirty="0">
                <a:ea typeface="+mn-lt"/>
                <a:cs typeface="+mn-lt"/>
              </a:rPr>
              <a:t>2634687-Abhishek E U </a:t>
            </a:r>
            <a:endParaRPr lang="en-US" dirty="0">
              <a:ea typeface="Calibri" panose="020F0502020204030204"/>
              <a:cs typeface="Calibri" panose="020F0502020204030204"/>
            </a:endParaRPr>
          </a:p>
          <a:p>
            <a:pPr marL="0" indent="0">
              <a:buNone/>
            </a:pPr>
            <a:r>
              <a:rPr lang="en-US" dirty="0">
                <a:ea typeface="+mn-lt"/>
                <a:cs typeface="+mn-lt"/>
              </a:rPr>
              <a:t>2634054-Dausab Gari Shaik Salman Basha </a:t>
            </a:r>
            <a:endParaRPr lang="en-US" dirty="0">
              <a:ea typeface="Calibri" panose="020F0502020204030204"/>
              <a:cs typeface="Calibri" panose="020F0502020204030204"/>
            </a:endParaRPr>
          </a:p>
          <a:p>
            <a:pPr marL="0" indent="0">
              <a:buNone/>
            </a:pPr>
            <a:r>
              <a:rPr lang="en-US" dirty="0">
                <a:ea typeface="+mn-lt"/>
                <a:cs typeface="+mn-lt"/>
              </a:rPr>
              <a:t>2634217-Kancharla Jahnavi Durga </a:t>
            </a:r>
            <a:endParaRPr lang="en-US" dirty="0">
              <a:ea typeface="Calibri" panose="020F0502020204030204"/>
              <a:cs typeface="Calibri" panose="020F0502020204030204"/>
            </a:endParaRPr>
          </a:p>
          <a:p>
            <a:pPr marL="0" indent="0">
              <a:buNone/>
            </a:pPr>
            <a:r>
              <a:rPr lang="en-US" dirty="0">
                <a:ea typeface="+mn-lt"/>
                <a:cs typeface="+mn-lt"/>
              </a:rPr>
              <a:t>2634804-L Priya </a:t>
            </a:r>
            <a:endParaRPr lang="en-US" dirty="0">
              <a:ea typeface="Calibri" panose="020F0502020204030204"/>
              <a:cs typeface="Calibri" panose="020F0502020204030204"/>
            </a:endParaRPr>
          </a:p>
          <a:p>
            <a:pPr marL="0" indent="0">
              <a:buNone/>
            </a:pPr>
            <a:r>
              <a:rPr lang="en-US" dirty="0">
                <a:ea typeface="+mn-lt"/>
                <a:cs typeface="+mn-lt"/>
              </a:rPr>
              <a:t>2634820-Pallapothu Bhanu Ganesh Kumar </a:t>
            </a:r>
            <a:endParaRPr lang="en-US" dirty="0">
              <a:ea typeface="Calibri" panose="020F0502020204030204"/>
              <a:cs typeface="Calibri" panose="020F0502020204030204"/>
            </a:endParaRPr>
          </a:p>
          <a:p>
            <a:pPr marL="0" indent="0">
              <a:buNone/>
            </a:pPr>
            <a:r>
              <a:rPr lang="en-US" dirty="0">
                <a:ea typeface="+mn-lt"/>
                <a:cs typeface="+mn-lt"/>
              </a:rPr>
              <a:t>2634577-Pallavi Agrawal </a:t>
            </a:r>
            <a:endParaRPr lang="en-US" dirty="0">
              <a:ea typeface="Calibri" panose="020F0502020204030204"/>
              <a:cs typeface="Calibri" panose="020F0502020204030204"/>
            </a:endParaRPr>
          </a:p>
          <a:p>
            <a:pPr marL="0" indent="0">
              <a:buNone/>
            </a:pPr>
            <a:endParaRPr lang="en-US" dirty="0"/>
          </a:p>
        </p:txBody>
      </p:sp>
      <p:sp>
        <p:nvSpPr>
          <p:cNvPr id="4" name="Date Placeholder 3">
            <a:extLst>
              <a:ext uri="{FF2B5EF4-FFF2-40B4-BE49-F238E27FC236}">
                <a16:creationId xmlns:a16="http://schemas.microsoft.com/office/drawing/2014/main" id="{479F5103-588C-920E-B67B-D014F75A5430}"/>
              </a:ext>
            </a:extLst>
          </p:cNvPr>
          <p:cNvSpPr>
            <a:spLocks noGrp="1"/>
          </p:cNvSpPr>
          <p:nvPr>
            <p:ph type="dt" sz="half" idx="10"/>
          </p:nvPr>
        </p:nvSpPr>
        <p:spPr/>
        <p:txBody>
          <a:bodyPr/>
          <a:lstStyle/>
          <a:p>
            <a:fld id="{1601C1E3-06D0-4210-A667-880B61F026A6}" type="datetime1">
              <a:rPr lang="en-US"/>
              <a:t>7/8/2025</a:t>
            </a:fld>
            <a:endParaRPr lang="en-US"/>
          </a:p>
        </p:txBody>
      </p:sp>
      <p:sp>
        <p:nvSpPr>
          <p:cNvPr id="5" name="Footer Placeholder 4">
            <a:extLst>
              <a:ext uri="{FF2B5EF4-FFF2-40B4-BE49-F238E27FC236}">
                <a16:creationId xmlns:a16="http://schemas.microsoft.com/office/drawing/2014/main" id="{B23A370B-29D6-BC11-24B0-6CA990EDD3E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7DF78E3-2DE3-C776-4CE2-733A5D505971}"/>
              </a:ext>
            </a:extLst>
          </p:cNvPr>
          <p:cNvSpPr>
            <a:spLocks noGrp="1"/>
          </p:cNvSpPr>
          <p:nvPr>
            <p:ph type="sldNum" sz="quarter" idx="12"/>
          </p:nvPr>
        </p:nvSpPr>
        <p:spPr/>
        <p:txBody>
          <a:bodyPr/>
          <a:lstStyle/>
          <a:p>
            <a:fld id="{E30AF5A0-43BB-4336-8627-9123B9144D80}" type="slidenum">
              <a:rPr lang="en-US" dirty="0"/>
              <a:t>2</a:t>
            </a:fld>
            <a:endParaRPr lang="en-US"/>
          </a:p>
        </p:txBody>
      </p:sp>
    </p:spTree>
    <p:extLst>
      <p:ext uri="{BB962C8B-B14F-4D97-AF65-F5344CB8AC3E}">
        <p14:creationId xmlns:p14="http://schemas.microsoft.com/office/powerpoint/2010/main" val="351599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C29C9-CA80-C228-75F9-88EC6242348A}"/>
              </a:ext>
            </a:extLst>
          </p:cNvPr>
          <p:cNvSpPr>
            <a:spLocks noGrp="1"/>
          </p:cNvSpPr>
          <p:nvPr>
            <p:ph idx="1"/>
          </p:nvPr>
        </p:nvSpPr>
        <p:spPr>
          <a:xfrm>
            <a:off x="1498921" y="1766984"/>
            <a:ext cx="9185408" cy="3327659"/>
          </a:xfrm>
        </p:spPr>
        <p:txBody>
          <a:bodyPr vert="horz" lIns="91440" tIns="45720" rIns="91440" bIns="45720" rtlCol="0" anchor="t">
            <a:normAutofit fontScale="55000" lnSpcReduction="20000"/>
          </a:bodyPr>
          <a:lstStyle/>
          <a:p>
            <a:pPr algn="ctr">
              <a:buNone/>
            </a:pPr>
            <a:endParaRPr lang="en-US" b="1">
              <a:ea typeface="+mn-lt"/>
              <a:cs typeface="+mn-lt"/>
            </a:endParaRPr>
          </a:p>
          <a:p>
            <a:pPr algn="ctr">
              <a:buNone/>
            </a:pPr>
            <a:endParaRPr lang="en-US" b="1">
              <a:ea typeface="+mn-lt"/>
              <a:cs typeface="+mn-lt"/>
            </a:endParaRPr>
          </a:p>
          <a:p>
            <a:pPr>
              <a:buFont typeface="Arial"/>
              <a:buChar char="•"/>
            </a:pPr>
            <a:r>
              <a:rPr lang="en-US">
                <a:ea typeface="+mn-lt"/>
                <a:cs typeface="+mn-lt"/>
              </a:rPr>
              <a:t>Application for users and organizers to manage events online easily.</a:t>
            </a:r>
            <a:endParaRPr lang="en-US"/>
          </a:p>
          <a:p>
            <a:pPr>
              <a:buFont typeface="Arial"/>
              <a:buChar char="•"/>
            </a:pPr>
            <a:r>
              <a:rPr lang="en-US">
                <a:ea typeface="+mn-lt"/>
                <a:cs typeface="+mn-lt"/>
              </a:rPr>
              <a:t>Users can register to book events at various available venues.</a:t>
            </a:r>
            <a:endParaRPr lang="en-US"/>
          </a:p>
          <a:p>
            <a:pPr>
              <a:buFont typeface="Arial"/>
              <a:buChar char="•"/>
            </a:pPr>
            <a:r>
              <a:rPr lang="en-US">
                <a:ea typeface="+mn-lt"/>
                <a:cs typeface="+mn-lt"/>
              </a:rPr>
              <a:t>Organizers can list their properties as venues.</a:t>
            </a:r>
            <a:endParaRPr lang="en-US"/>
          </a:p>
          <a:p>
            <a:pPr>
              <a:buFont typeface="Arial"/>
              <a:buChar char="•"/>
            </a:pPr>
            <a:r>
              <a:rPr lang="en-US">
                <a:ea typeface="+mn-lt"/>
                <a:cs typeface="+mn-lt"/>
              </a:rPr>
              <a:t>Users can check available venues, costs, food items, and equipment online.</a:t>
            </a:r>
            <a:endParaRPr lang="en-US"/>
          </a:p>
          <a:p>
            <a:pPr>
              <a:buFont typeface="Arial"/>
              <a:buChar char="•"/>
            </a:pPr>
            <a:r>
              <a:rPr lang="en-US">
                <a:ea typeface="+mn-lt"/>
                <a:cs typeface="+mn-lt"/>
              </a:rPr>
              <a:t>Organizers can keep records of events booked at their venues.</a:t>
            </a:r>
            <a:endParaRPr lang="en-US"/>
          </a:p>
          <a:p>
            <a:pPr>
              <a:buFont typeface="Arial"/>
              <a:buChar char="•"/>
            </a:pPr>
            <a:r>
              <a:rPr lang="en-US">
                <a:ea typeface="+mn-lt"/>
                <a:cs typeface="+mn-lt"/>
              </a:rPr>
              <a:t>The system provides transparency by displaying venue details and standard costs.</a:t>
            </a:r>
            <a:endParaRPr lang="en-US"/>
          </a:p>
          <a:p>
            <a:pPr>
              <a:buFont typeface="Arial"/>
              <a:buChar char="•"/>
            </a:pPr>
            <a:r>
              <a:rPr lang="en-US">
                <a:ea typeface="+mn-lt"/>
                <a:cs typeface="+mn-lt"/>
              </a:rPr>
              <a:t>Users receive a user ID upon registration and can log in using a password.</a:t>
            </a:r>
            <a:endParaRPr lang="en-US"/>
          </a:p>
          <a:p>
            <a:pPr>
              <a:buFont typeface="Arial"/>
              <a:buChar char="•"/>
            </a:pPr>
            <a:r>
              <a:rPr lang="en-US">
                <a:ea typeface="+mn-lt"/>
                <a:cs typeface="+mn-lt"/>
              </a:rPr>
              <a:t>Logged-in users can manage their dashboard, view notifications, booking history, and payment details.</a:t>
            </a:r>
            <a:endParaRPr lang="en-US"/>
          </a:p>
          <a:p>
            <a:pPr marL="0" indent="0">
              <a:buNone/>
            </a:pPr>
            <a:endParaRPr lang="en-US"/>
          </a:p>
        </p:txBody>
      </p:sp>
      <p:sp>
        <p:nvSpPr>
          <p:cNvPr id="4" name="Date Placeholder 3">
            <a:extLst>
              <a:ext uri="{FF2B5EF4-FFF2-40B4-BE49-F238E27FC236}">
                <a16:creationId xmlns:a16="http://schemas.microsoft.com/office/drawing/2014/main" id="{6CCCA2A4-C63B-794A-76AB-37DE54979F42}"/>
              </a:ext>
            </a:extLst>
          </p:cNvPr>
          <p:cNvSpPr>
            <a:spLocks noGrp="1"/>
          </p:cNvSpPr>
          <p:nvPr>
            <p:ph type="dt" sz="half" idx="10"/>
          </p:nvPr>
        </p:nvSpPr>
        <p:spPr/>
        <p:txBody>
          <a:bodyPr/>
          <a:lstStyle/>
          <a:p>
            <a:fld id="{993DCAE1-1F20-4DDC-813C-EA668037DAAD}" type="datetime1">
              <a:rPr lang="en-US"/>
              <a:t>7/8/2025</a:t>
            </a:fld>
            <a:endParaRPr lang="en-US"/>
          </a:p>
        </p:txBody>
      </p:sp>
      <p:sp>
        <p:nvSpPr>
          <p:cNvPr id="5" name="Footer Placeholder 4">
            <a:extLst>
              <a:ext uri="{FF2B5EF4-FFF2-40B4-BE49-F238E27FC236}">
                <a16:creationId xmlns:a16="http://schemas.microsoft.com/office/drawing/2014/main" id="{3CA96712-5E57-C56B-477D-15949AD5B4E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1D1C413-883C-1169-E563-4699DC409335}"/>
              </a:ext>
            </a:extLst>
          </p:cNvPr>
          <p:cNvSpPr>
            <a:spLocks noGrp="1"/>
          </p:cNvSpPr>
          <p:nvPr>
            <p:ph type="sldNum" sz="quarter" idx="12"/>
          </p:nvPr>
        </p:nvSpPr>
        <p:spPr/>
        <p:txBody>
          <a:bodyPr/>
          <a:lstStyle/>
          <a:p>
            <a:fld id="{E30AF5A0-43BB-4336-8627-9123B9144D80}" type="slidenum">
              <a:rPr lang="en-US" dirty="0"/>
              <a:t>3</a:t>
            </a:fld>
            <a:endParaRPr lang="en-US"/>
          </a:p>
        </p:txBody>
      </p:sp>
      <p:sp>
        <p:nvSpPr>
          <p:cNvPr id="8" name="TextBox 7">
            <a:extLst>
              <a:ext uri="{FF2B5EF4-FFF2-40B4-BE49-F238E27FC236}">
                <a16:creationId xmlns:a16="http://schemas.microsoft.com/office/drawing/2014/main" id="{B0AB44DA-42C3-5B00-497A-1640AE94D31A}"/>
              </a:ext>
            </a:extLst>
          </p:cNvPr>
          <p:cNvSpPr txBox="1"/>
          <p:nvPr/>
        </p:nvSpPr>
        <p:spPr>
          <a:xfrm>
            <a:off x="2191161" y="1362363"/>
            <a:ext cx="781792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000" b="1"/>
          </a:p>
          <a:p>
            <a:pPr algn="ctr"/>
            <a:r>
              <a:rPr lang="en-US" sz="2000" b="1">
                <a:solidFill>
                  <a:srgbClr val="002060"/>
                </a:solidFill>
              </a:rPr>
              <a:t>Overview</a:t>
            </a:r>
          </a:p>
          <a:p>
            <a:endParaRPr lang="en-US" sz="2000"/>
          </a:p>
        </p:txBody>
      </p:sp>
    </p:spTree>
    <p:extLst>
      <p:ext uri="{BB962C8B-B14F-4D97-AF65-F5344CB8AC3E}">
        <p14:creationId xmlns:p14="http://schemas.microsoft.com/office/powerpoint/2010/main" val="381811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591061-7ACD-594C-D039-820D2FC24EEA}"/>
              </a:ext>
            </a:extLst>
          </p:cNvPr>
          <p:cNvSpPr>
            <a:spLocks noGrp="1"/>
          </p:cNvSpPr>
          <p:nvPr>
            <p:ph type="title"/>
          </p:nvPr>
        </p:nvSpPr>
        <p:spPr>
          <a:xfrm>
            <a:off x="700635" y="922096"/>
            <a:ext cx="10202436" cy="378994"/>
          </a:xfrm>
        </p:spPr>
        <p:txBody>
          <a:bodyPr>
            <a:normAutofit fontScale="90000"/>
          </a:bodyPr>
          <a:lstStyle/>
          <a:p>
            <a:pPr algn="ctr"/>
            <a:br>
              <a:rPr lang="en-US" sz="2000" b="1">
                <a:latin typeface="Calisto MT"/>
              </a:rPr>
            </a:br>
            <a:r>
              <a:rPr lang="en-US" sz="2000" b="1">
                <a:solidFill>
                  <a:srgbClr val="002060"/>
                </a:solidFill>
                <a:latin typeface="Calisto MT"/>
              </a:rPr>
              <a:t>ABSTRACT</a:t>
            </a:r>
            <a:br>
              <a:rPr lang="en-US" sz="2000">
                <a:latin typeface="Calisto MT"/>
              </a:rPr>
            </a:br>
            <a:br>
              <a:rPr lang="en-US" sz="2000">
                <a:latin typeface="Calisto MT"/>
              </a:rPr>
            </a:br>
            <a:endParaRPr lang="en-US" sz="2000">
              <a:latin typeface="Calisto MT"/>
            </a:endParaRPr>
          </a:p>
        </p:txBody>
      </p:sp>
      <p:sp>
        <p:nvSpPr>
          <p:cNvPr id="4" name="Content Placeholder 3">
            <a:extLst>
              <a:ext uri="{FF2B5EF4-FFF2-40B4-BE49-F238E27FC236}">
                <a16:creationId xmlns:a16="http://schemas.microsoft.com/office/drawing/2014/main" id="{0B5BCCB8-443E-AF7F-5F0E-71117EA38144}"/>
              </a:ext>
            </a:extLst>
          </p:cNvPr>
          <p:cNvSpPr>
            <a:spLocks noGrp="1"/>
          </p:cNvSpPr>
          <p:nvPr>
            <p:ph idx="1"/>
          </p:nvPr>
        </p:nvSpPr>
        <p:spPr>
          <a:xfrm>
            <a:off x="700635" y="2178108"/>
            <a:ext cx="10978812" cy="4685634"/>
          </a:xfrm>
        </p:spPr>
        <p:txBody>
          <a:bodyPr vert="horz" lIns="91440" tIns="45720" rIns="91440" bIns="45720" rtlCol="0" anchor="t">
            <a:normAutofit/>
          </a:bodyPr>
          <a:lstStyle/>
          <a:p>
            <a:pPr marL="0" indent="0" algn="just">
              <a:buNone/>
            </a:pPr>
            <a:r>
              <a:rPr lang="en-US">
                <a:ea typeface="+mn-lt"/>
                <a:cs typeface="+mn-lt"/>
              </a:rPr>
              <a:t> </a:t>
            </a:r>
            <a:r>
              <a:rPr lang="en-US" sz="1800">
                <a:ea typeface="+mn-lt"/>
                <a:cs typeface="+mn-lt"/>
              </a:rPr>
              <a:t>Eventify is a feature-rich web-based event management system that makes it easier to create, browse, register, and manage events. The platform supports a variety of user roles, such as administrators, organizers, and attendees. While organizers are empowered to design, maintain, and oversee their events in a seamless environment, attendees can easily browse and sign up for events that pique their interest. The admin module of the system makes sure that platform operations are effectively monitored and managed  By offering a user-friendly interface, strong backend capabilities, and effective event classification and registration procedures, Eventify seeks to improve user experience and enable seamless, scalable event administration.</a:t>
            </a:r>
            <a:endParaRPr lang="en-US" sz="1800"/>
          </a:p>
          <a:p>
            <a:pPr marL="0" indent="0">
              <a:buNone/>
            </a:pPr>
            <a:endParaRPr lang="en-US"/>
          </a:p>
        </p:txBody>
      </p:sp>
      <p:sp>
        <p:nvSpPr>
          <p:cNvPr id="2" name="TextBox 1">
            <a:extLst>
              <a:ext uri="{FF2B5EF4-FFF2-40B4-BE49-F238E27FC236}">
                <a16:creationId xmlns:a16="http://schemas.microsoft.com/office/drawing/2014/main" id="{2F72A2C2-395E-2C1A-DD29-4481305D4B60}"/>
              </a:ext>
            </a:extLst>
          </p:cNvPr>
          <p:cNvSpPr txBox="1"/>
          <p:nvPr/>
        </p:nvSpPr>
        <p:spPr>
          <a:xfrm>
            <a:off x="11382829" y="6311900"/>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4</a:t>
            </a:r>
          </a:p>
        </p:txBody>
      </p:sp>
    </p:spTree>
    <p:extLst>
      <p:ext uri="{BB962C8B-B14F-4D97-AF65-F5344CB8AC3E}">
        <p14:creationId xmlns:p14="http://schemas.microsoft.com/office/powerpoint/2010/main" val="202498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4928CAA-DF1E-1F99-9255-C7A8F7B1087C}"/>
              </a:ext>
            </a:extLst>
          </p:cNvPr>
          <p:cNvSpPr>
            <a:spLocks noGrp="1"/>
          </p:cNvSpPr>
          <p:nvPr>
            <p:ph type="dt" sz="half" idx="10"/>
          </p:nvPr>
        </p:nvSpPr>
        <p:spPr/>
        <p:txBody>
          <a:bodyPr/>
          <a:lstStyle/>
          <a:p>
            <a:fld id="{BEBBEBB1-B30D-4D1C-8E6E-621EF643F9C2}" type="datetime1">
              <a:rPr lang="en-US"/>
              <a:t>7/8/2025</a:t>
            </a:fld>
            <a:endParaRPr lang="en-US"/>
          </a:p>
        </p:txBody>
      </p:sp>
      <p:sp>
        <p:nvSpPr>
          <p:cNvPr id="5" name="Footer Placeholder 4">
            <a:extLst>
              <a:ext uri="{FF2B5EF4-FFF2-40B4-BE49-F238E27FC236}">
                <a16:creationId xmlns:a16="http://schemas.microsoft.com/office/drawing/2014/main" id="{1B5615AD-6931-2AD9-1F7F-F42391730F2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55BDF64-8249-6A72-C0D9-F5F88E9BF353}"/>
              </a:ext>
            </a:extLst>
          </p:cNvPr>
          <p:cNvSpPr>
            <a:spLocks noGrp="1"/>
          </p:cNvSpPr>
          <p:nvPr>
            <p:ph type="sldNum" sz="quarter" idx="12"/>
          </p:nvPr>
        </p:nvSpPr>
        <p:spPr/>
        <p:txBody>
          <a:bodyPr/>
          <a:lstStyle/>
          <a:p>
            <a:fld id="{E30AF5A0-43BB-4336-8627-9123B9144D80}" type="slidenum">
              <a:rPr lang="en-US" dirty="0"/>
              <a:t>5</a:t>
            </a:fld>
            <a:endParaRPr lang="en-US"/>
          </a:p>
        </p:txBody>
      </p:sp>
      <p:sp>
        <p:nvSpPr>
          <p:cNvPr id="7" name="TextBox 6">
            <a:extLst>
              <a:ext uri="{FF2B5EF4-FFF2-40B4-BE49-F238E27FC236}">
                <a16:creationId xmlns:a16="http://schemas.microsoft.com/office/drawing/2014/main" id="{2296B1CD-EDB1-48E4-D831-0CB390F44942}"/>
              </a:ext>
            </a:extLst>
          </p:cNvPr>
          <p:cNvSpPr txBox="1"/>
          <p:nvPr/>
        </p:nvSpPr>
        <p:spPr>
          <a:xfrm>
            <a:off x="1427512" y="1302987"/>
            <a:ext cx="9603343" cy="37866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10000"/>
              </a:lnSpc>
              <a:spcBef>
                <a:spcPts val="1000"/>
              </a:spcBef>
            </a:pPr>
            <a:r>
              <a:rPr lang="en-US" sz="2000" b="1">
                <a:solidFill>
                  <a:srgbClr val="002060"/>
                </a:solidFill>
                <a:ea typeface="+mn-lt"/>
                <a:cs typeface="+mn-lt"/>
              </a:rPr>
              <a:t>Technologies &amp; Tools Used</a:t>
            </a:r>
            <a:endParaRPr lang="en-US" sz="2000" b="1">
              <a:solidFill>
                <a:srgbClr val="002060"/>
              </a:solidFill>
            </a:endParaRPr>
          </a:p>
          <a:p>
            <a:pPr algn="just">
              <a:lnSpc>
                <a:spcPct val="110000"/>
              </a:lnSpc>
              <a:spcBef>
                <a:spcPts val="1000"/>
              </a:spcBef>
            </a:pPr>
            <a:endParaRPr lang="en-US"/>
          </a:p>
          <a:p>
            <a:pPr algn="just">
              <a:lnSpc>
                <a:spcPct val="110000"/>
              </a:lnSpc>
              <a:spcBef>
                <a:spcPts val="1000"/>
              </a:spcBef>
            </a:pPr>
            <a:r>
              <a:rPr lang="en-US"/>
              <a:t>Frontend Framework The frontend is built with </a:t>
            </a:r>
            <a:r>
              <a:rPr lang="en-US" b="1"/>
              <a:t>Angular</a:t>
            </a:r>
            <a:r>
              <a:rPr lang="en-US"/>
              <a:t>, providing a dynamic and responsive user interface.</a:t>
            </a:r>
          </a:p>
          <a:p>
            <a:pPr algn="just">
              <a:lnSpc>
                <a:spcPct val="110000"/>
              </a:lnSpc>
              <a:spcBef>
                <a:spcPts val="1000"/>
              </a:spcBef>
            </a:pPr>
            <a:r>
              <a:rPr lang="en-US"/>
              <a:t> Backend Framework </a:t>
            </a:r>
            <a:r>
              <a:rPr lang="en-US" b="1"/>
              <a:t>Spring Boot</a:t>
            </a:r>
            <a:r>
              <a:rPr lang="en-US"/>
              <a:t> is leveraged for the backend, facilitating the creation of RESTful APIs.</a:t>
            </a:r>
          </a:p>
          <a:p>
            <a:pPr algn="just">
              <a:lnSpc>
                <a:spcPct val="110000"/>
              </a:lnSpc>
              <a:spcBef>
                <a:spcPts val="1000"/>
              </a:spcBef>
            </a:pPr>
            <a:r>
              <a:rPr lang="en-US"/>
              <a:t> Database Management </a:t>
            </a:r>
            <a:r>
              <a:rPr lang="en-US" b="1"/>
              <a:t>MySQL</a:t>
            </a:r>
            <a:r>
              <a:rPr lang="en-US"/>
              <a:t> serves as the database management system, ensuring efficient data storage.</a:t>
            </a:r>
          </a:p>
          <a:p>
            <a:pPr algn="just">
              <a:lnSpc>
                <a:spcPct val="110000"/>
              </a:lnSpc>
              <a:spcBef>
                <a:spcPts val="1000"/>
              </a:spcBef>
            </a:pPr>
            <a:r>
              <a:rPr lang="en-US"/>
              <a:t> Deployment The application is deployed on </a:t>
            </a:r>
            <a:r>
              <a:rPr lang="en-US" b="1"/>
              <a:t>Tomcat</a:t>
            </a:r>
            <a:r>
              <a:rPr lang="en-US"/>
              <a:t>, ensuring stability and scalability.</a:t>
            </a:r>
          </a:p>
          <a:p>
            <a:pPr algn="just"/>
            <a:endParaRPr lang="en-US"/>
          </a:p>
        </p:txBody>
      </p:sp>
    </p:spTree>
    <p:extLst>
      <p:ext uri="{BB962C8B-B14F-4D97-AF65-F5344CB8AC3E}">
        <p14:creationId xmlns:p14="http://schemas.microsoft.com/office/powerpoint/2010/main" val="4104324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D59F3C-FC11-C384-5B92-934B88F339E6}"/>
              </a:ext>
            </a:extLst>
          </p:cNvPr>
          <p:cNvSpPr txBox="1"/>
          <p:nvPr/>
        </p:nvSpPr>
        <p:spPr>
          <a:xfrm>
            <a:off x="1771403" y="2117765"/>
            <a:ext cx="864919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ea typeface="+mn-lt"/>
                <a:cs typeface="+mn-lt"/>
              </a:rPr>
              <a:t>Attendees:</a:t>
            </a:r>
            <a:endParaRPr lang="en-US" dirty="0"/>
          </a:p>
          <a:p>
            <a:pPr marL="285750" indent="-285750" algn="just">
              <a:buFont typeface="Arial"/>
              <a:buChar char="•"/>
            </a:pPr>
            <a:r>
              <a:rPr lang="en-US" dirty="0">
                <a:ea typeface="+mn-lt"/>
                <a:cs typeface="+mn-lt"/>
              </a:rPr>
              <a:t>Browse venues, register, and make payments.</a:t>
            </a:r>
            <a:endParaRPr lang="en-US" dirty="0"/>
          </a:p>
          <a:p>
            <a:pPr marL="285750" indent="-285750" algn="just">
              <a:buFont typeface="Arial"/>
              <a:buChar char="•"/>
            </a:pPr>
            <a:r>
              <a:rPr lang="en-US" dirty="0">
                <a:ea typeface="+mn-lt"/>
                <a:cs typeface="+mn-lt"/>
              </a:rPr>
              <a:t>View dashboard with booking history and feedback options.</a:t>
            </a:r>
            <a:endParaRPr lang="en-US" dirty="0"/>
          </a:p>
          <a:p>
            <a:pPr marL="285750" indent="-285750" algn="just">
              <a:buFont typeface="Arial"/>
              <a:buChar char="•"/>
            </a:pPr>
            <a:endParaRPr lang="en-US" dirty="0">
              <a:ea typeface="+mn-lt"/>
              <a:cs typeface="+mn-lt"/>
            </a:endParaRPr>
          </a:p>
          <a:p>
            <a:pPr algn="just"/>
            <a:r>
              <a:rPr lang="en-US" b="1" dirty="0">
                <a:ea typeface="+mn-lt"/>
                <a:cs typeface="+mn-lt"/>
              </a:rPr>
              <a:t>Organizers:</a:t>
            </a:r>
            <a:endParaRPr lang="en-US" dirty="0"/>
          </a:p>
          <a:p>
            <a:pPr marL="285750" indent="-285750" algn="just">
              <a:buFont typeface="Arial"/>
              <a:buChar char="•"/>
            </a:pPr>
            <a:r>
              <a:rPr lang="en-US" dirty="0">
                <a:ea typeface="+mn-lt"/>
                <a:cs typeface="+mn-lt"/>
              </a:rPr>
              <a:t>List venues and create/manage events.</a:t>
            </a:r>
            <a:endParaRPr lang="en-US" dirty="0"/>
          </a:p>
          <a:p>
            <a:pPr marL="285750" indent="-285750" algn="just">
              <a:buFont typeface="Arial"/>
              <a:buChar char="•"/>
            </a:pPr>
            <a:r>
              <a:rPr lang="en-US" dirty="0">
                <a:ea typeface="+mn-lt"/>
                <a:cs typeface="+mn-lt"/>
              </a:rPr>
              <a:t>Track bookings and events.</a:t>
            </a:r>
            <a:endParaRPr lang="en-US" dirty="0"/>
          </a:p>
          <a:p>
            <a:pPr marL="285750" indent="-285750" algn="just">
              <a:buFont typeface="Arial"/>
              <a:buChar char="•"/>
            </a:pPr>
            <a:endParaRPr lang="en-US" dirty="0">
              <a:ea typeface="+mn-lt"/>
              <a:cs typeface="+mn-lt"/>
            </a:endParaRPr>
          </a:p>
          <a:p>
            <a:pPr algn="just"/>
            <a:r>
              <a:rPr lang="en-US" b="1" dirty="0">
                <a:ea typeface="+mn-lt"/>
                <a:cs typeface="+mn-lt"/>
              </a:rPr>
              <a:t>Admins:</a:t>
            </a:r>
            <a:endParaRPr lang="en-US" dirty="0"/>
          </a:p>
          <a:p>
            <a:pPr algn="just">
              <a:buFont typeface="Arial"/>
              <a:buChar char="•"/>
            </a:pPr>
            <a:r>
              <a:rPr lang="en-US" dirty="0">
                <a:ea typeface="+mn-lt"/>
                <a:cs typeface="+mn-lt"/>
              </a:rPr>
              <a:t>   Manage users including attendees and organizers.</a:t>
            </a:r>
          </a:p>
          <a:p>
            <a:pPr algn="just">
              <a:buFont typeface="Arial"/>
              <a:buChar char="•"/>
            </a:pPr>
            <a:r>
              <a:rPr lang="en-US" dirty="0">
                <a:ea typeface="+mn-lt"/>
                <a:cs typeface="+mn-lt"/>
              </a:rPr>
              <a:t>   Oversee all events and venues on the platform.</a:t>
            </a:r>
            <a:endParaRPr lang="en-US" dirty="0"/>
          </a:p>
          <a:p>
            <a:pPr marL="285750" indent="-285750" algn="just">
              <a:buFont typeface="Arial"/>
              <a:buChar char="•"/>
            </a:pPr>
            <a:endParaRPr lang="en-US" dirty="0"/>
          </a:p>
          <a:p>
            <a:pPr algn="just"/>
            <a:endParaRPr lang="en-US" dirty="0"/>
          </a:p>
        </p:txBody>
      </p:sp>
      <p:sp>
        <p:nvSpPr>
          <p:cNvPr id="10" name="TextBox 9">
            <a:extLst>
              <a:ext uri="{FF2B5EF4-FFF2-40B4-BE49-F238E27FC236}">
                <a16:creationId xmlns:a16="http://schemas.microsoft.com/office/drawing/2014/main" id="{9F42A722-5C95-2D5F-2081-B2CFBF6AA5F1}"/>
              </a:ext>
            </a:extLst>
          </p:cNvPr>
          <p:cNvSpPr txBox="1"/>
          <p:nvPr/>
        </p:nvSpPr>
        <p:spPr>
          <a:xfrm>
            <a:off x="2394857" y="1246909"/>
            <a:ext cx="70955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rgbClr val="002060"/>
                </a:solidFill>
                <a:ea typeface="+mn-lt"/>
                <a:cs typeface="+mn-lt"/>
              </a:rPr>
              <a:t>User Types &amp; Their Functions</a:t>
            </a:r>
            <a:endParaRPr lang="en-US" sz="2000" b="1">
              <a:solidFill>
                <a:srgbClr val="002060"/>
              </a:solidFill>
            </a:endParaRPr>
          </a:p>
        </p:txBody>
      </p:sp>
      <p:sp>
        <p:nvSpPr>
          <p:cNvPr id="2" name="TextBox 1">
            <a:extLst>
              <a:ext uri="{FF2B5EF4-FFF2-40B4-BE49-F238E27FC236}">
                <a16:creationId xmlns:a16="http://schemas.microsoft.com/office/drawing/2014/main" id="{0889DEE0-E395-3314-3D2B-5649E00B6185}"/>
              </a:ext>
            </a:extLst>
          </p:cNvPr>
          <p:cNvSpPr txBox="1"/>
          <p:nvPr/>
        </p:nvSpPr>
        <p:spPr>
          <a:xfrm>
            <a:off x="11174186" y="6293757"/>
            <a:ext cx="6567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5</a:t>
            </a:r>
          </a:p>
        </p:txBody>
      </p:sp>
    </p:spTree>
    <p:extLst>
      <p:ext uri="{BB962C8B-B14F-4D97-AF65-F5344CB8AC3E}">
        <p14:creationId xmlns:p14="http://schemas.microsoft.com/office/powerpoint/2010/main" val="3399127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9B85F6E-B525-7EEC-0221-A8E87E4061D1}"/>
              </a:ext>
            </a:extLst>
          </p:cNvPr>
          <p:cNvSpPr>
            <a:spLocks noGrp="1"/>
          </p:cNvSpPr>
          <p:nvPr>
            <p:ph type="dt" sz="half" idx="10"/>
          </p:nvPr>
        </p:nvSpPr>
        <p:spPr/>
        <p:txBody>
          <a:bodyPr/>
          <a:lstStyle/>
          <a:p>
            <a:fld id="{81145F71-0AF1-404C-96EB-5CEE405907AE}" type="datetime1">
              <a:rPr lang="en-US"/>
              <a:t>7/8/2025</a:t>
            </a:fld>
            <a:endParaRPr lang="en-US"/>
          </a:p>
        </p:txBody>
      </p:sp>
      <p:sp>
        <p:nvSpPr>
          <p:cNvPr id="5" name="Footer Placeholder 4">
            <a:extLst>
              <a:ext uri="{FF2B5EF4-FFF2-40B4-BE49-F238E27FC236}">
                <a16:creationId xmlns:a16="http://schemas.microsoft.com/office/drawing/2014/main" id="{2F7DFEDD-BE35-9A18-FB00-8343F669CBE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956290B-B7CE-0A07-D931-05270405660C}"/>
              </a:ext>
            </a:extLst>
          </p:cNvPr>
          <p:cNvSpPr>
            <a:spLocks noGrp="1"/>
          </p:cNvSpPr>
          <p:nvPr>
            <p:ph type="sldNum" sz="quarter" idx="12"/>
          </p:nvPr>
        </p:nvSpPr>
        <p:spPr/>
        <p:txBody>
          <a:bodyPr/>
          <a:lstStyle/>
          <a:p>
            <a:fld id="{E30AF5A0-43BB-4336-8627-9123B9144D80}" type="slidenum">
              <a:rPr lang="en-US" dirty="0"/>
              <a:t>7</a:t>
            </a:fld>
            <a:endParaRPr lang="en-US"/>
          </a:p>
        </p:txBody>
      </p:sp>
      <p:sp>
        <p:nvSpPr>
          <p:cNvPr id="8" name="TextBox 7">
            <a:extLst>
              <a:ext uri="{FF2B5EF4-FFF2-40B4-BE49-F238E27FC236}">
                <a16:creationId xmlns:a16="http://schemas.microsoft.com/office/drawing/2014/main" id="{838ADD8D-9106-73F3-538A-15BFF409FE30}"/>
              </a:ext>
            </a:extLst>
          </p:cNvPr>
          <p:cNvSpPr txBox="1"/>
          <p:nvPr/>
        </p:nvSpPr>
        <p:spPr>
          <a:xfrm>
            <a:off x="1147123" y="824674"/>
            <a:ext cx="9893629"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002060"/>
                </a:solidFill>
              </a:rPr>
              <a:t>Attendee Features</a:t>
            </a:r>
          </a:p>
          <a:p>
            <a:pPr algn="ctr"/>
            <a:endParaRPr lang="en-US" b="1" dirty="0">
              <a:ea typeface="+mn-lt"/>
              <a:cs typeface="+mn-lt"/>
            </a:endParaRPr>
          </a:p>
          <a:p>
            <a:pPr algn="just"/>
            <a:r>
              <a:rPr lang="en-US" sz="1600" b="1" dirty="0">
                <a:ea typeface="+mn-lt"/>
                <a:cs typeface="+mn-lt"/>
              </a:rPr>
              <a:t>User Registration:</a:t>
            </a:r>
            <a:r>
              <a:rPr lang="en-US" sz="1600" dirty="0">
                <a:ea typeface="+mn-lt"/>
                <a:cs typeface="+mn-lt"/>
              </a:rPr>
              <a:t> </a:t>
            </a:r>
          </a:p>
          <a:p>
            <a:pPr algn="just"/>
            <a:r>
              <a:rPr lang="en-US" sz="1600" dirty="0">
                <a:ea typeface="+mn-lt"/>
                <a:cs typeface="+mn-lt"/>
              </a:rPr>
              <a:t>Attendees can easily sign up to access the platform and gain personalized access to event information and services.</a:t>
            </a:r>
            <a:endParaRPr lang="en-US" sz="1600" dirty="0"/>
          </a:p>
          <a:p>
            <a:pPr algn="just"/>
            <a:endParaRPr lang="en-US" sz="1600" dirty="0">
              <a:ea typeface="+mn-lt"/>
              <a:cs typeface="+mn-lt"/>
            </a:endParaRPr>
          </a:p>
          <a:p>
            <a:pPr algn="just"/>
            <a:r>
              <a:rPr lang="en-US" sz="1600" b="1" dirty="0">
                <a:ea typeface="+mn-lt"/>
                <a:cs typeface="+mn-lt"/>
              </a:rPr>
              <a:t>Event Browsing:</a:t>
            </a:r>
            <a:r>
              <a:rPr lang="en-US" sz="1600" dirty="0">
                <a:ea typeface="+mn-lt"/>
                <a:cs typeface="+mn-lt"/>
              </a:rPr>
              <a:t> </a:t>
            </a:r>
          </a:p>
          <a:p>
            <a:pPr algn="just"/>
            <a:r>
              <a:rPr lang="en-US" sz="1600" dirty="0">
                <a:ea typeface="+mn-lt"/>
                <a:cs typeface="+mn-lt"/>
              </a:rPr>
              <a:t>They can search and filter events by category, date, and location, making it simple to find events that match their interests.</a:t>
            </a:r>
            <a:endParaRPr lang="en-US" sz="1600" dirty="0"/>
          </a:p>
          <a:p>
            <a:pPr algn="just"/>
            <a:endParaRPr lang="en-US" sz="1600" dirty="0">
              <a:ea typeface="+mn-lt"/>
              <a:cs typeface="+mn-lt"/>
            </a:endParaRPr>
          </a:p>
          <a:p>
            <a:pPr algn="just"/>
            <a:r>
              <a:rPr lang="en-US" sz="1600" b="1" dirty="0">
                <a:ea typeface="+mn-lt"/>
                <a:cs typeface="+mn-lt"/>
              </a:rPr>
              <a:t>Event Booking:</a:t>
            </a:r>
            <a:r>
              <a:rPr lang="en-US" sz="1600" dirty="0">
                <a:ea typeface="+mn-lt"/>
                <a:cs typeface="+mn-lt"/>
              </a:rPr>
              <a:t> </a:t>
            </a:r>
          </a:p>
          <a:p>
            <a:pPr algn="just"/>
            <a:r>
              <a:rPr lang="en-US" sz="1600" dirty="0">
                <a:ea typeface="+mn-lt"/>
                <a:cs typeface="+mn-lt"/>
              </a:rPr>
              <a:t>Attendees can book events directly online, selecting preferred venues and services with secure payment options.</a:t>
            </a:r>
            <a:endParaRPr lang="en-US" sz="1600" dirty="0"/>
          </a:p>
          <a:p>
            <a:pPr algn="just"/>
            <a:endParaRPr lang="en-US" sz="1600" dirty="0">
              <a:ea typeface="+mn-lt"/>
              <a:cs typeface="+mn-lt"/>
            </a:endParaRPr>
          </a:p>
          <a:p>
            <a:pPr algn="just"/>
            <a:r>
              <a:rPr lang="en-US" sz="1600" b="1" dirty="0">
                <a:ea typeface="+mn-lt"/>
                <a:cs typeface="+mn-lt"/>
              </a:rPr>
              <a:t>Profile Management:</a:t>
            </a:r>
            <a:r>
              <a:rPr lang="en-US" sz="1600" dirty="0">
                <a:ea typeface="+mn-lt"/>
                <a:cs typeface="+mn-lt"/>
              </a:rPr>
              <a:t> </a:t>
            </a:r>
          </a:p>
          <a:p>
            <a:pPr algn="just"/>
            <a:r>
              <a:rPr lang="en-US" sz="1600" dirty="0">
                <a:ea typeface="+mn-lt"/>
                <a:cs typeface="+mn-lt"/>
              </a:rPr>
              <a:t>They can update their personal information, track their booking history, and manage preferences to enhance their user experience.</a:t>
            </a:r>
            <a:endParaRPr lang="en-US" sz="1600" dirty="0"/>
          </a:p>
          <a:p>
            <a:pPr algn="just"/>
            <a:endParaRPr lang="en-US" sz="1600" dirty="0">
              <a:ea typeface="+mn-lt"/>
              <a:cs typeface="+mn-lt"/>
            </a:endParaRPr>
          </a:p>
          <a:p>
            <a:pPr algn="just"/>
            <a:r>
              <a:rPr lang="en-US" sz="1600" b="1" dirty="0">
                <a:ea typeface="+mn-lt"/>
                <a:cs typeface="+mn-lt"/>
              </a:rPr>
              <a:t>Notifications:</a:t>
            </a:r>
          </a:p>
          <a:p>
            <a:pPr algn="just"/>
            <a:r>
              <a:rPr lang="en-US" sz="1600" dirty="0">
                <a:ea typeface="+mn-lt"/>
                <a:cs typeface="+mn-lt"/>
              </a:rPr>
              <a:t>Attendees receive real-time notifications about booking confirmations, payment status, event updates, and reminders to stay informed throughout the process.</a:t>
            </a:r>
            <a:endParaRPr lang="en-US" sz="1600" dirty="0"/>
          </a:p>
          <a:p>
            <a:pPr marL="285750" indent="-285750" algn="just">
              <a:buFont typeface="Arial"/>
              <a:buChar char="•"/>
            </a:pPr>
            <a:endParaRPr lang="en-US" sz="1600" dirty="0">
              <a:ea typeface="+mn-lt"/>
              <a:cs typeface="+mn-lt"/>
            </a:endParaRPr>
          </a:p>
          <a:p>
            <a:pPr algn="just"/>
            <a:endParaRPr lang="en-US" sz="1600" b="1" dirty="0"/>
          </a:p>
        </p:txBody>
      </p:sp>
    </p:spTree>
    <p:extLst>
      <p:ext uri="{BB962C8B-B14F-4D97-AF65-F5344CB8AC3E}">
        <p14:creationId xmlns:p14="http://schemas.microsoft.com/office/powerpoint/2010/main" val="129676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2E9C9A-3708-2073-0A5C-B66F313107E6}"/>
              </a:ext>
            </a:extLst>
          </p:cNvPr>
          <p:cNvSpPr>
            <a:spLocks noGrp="1"/>
          </p:cNvSpPr>
          <p:nvPr>
            <p:ph type="dt" sz="half" idx="10"/>
          </p:nvPr>
        </p:nvSpPr>
        <p:spPr/>
        <p:txBody>
          <a:bodyPr/>
          <a:lstStyle/>
          <a:p>
            <a:fld id="{F121C55C-3DB8-434F-A95A-55CFB28C65F3}" type="datetime1">
              <a:rPr lang="en-US"/>
              <a:t>7/8/2025</a:t>
            </a:fld>
            <a:endParaRPr lang="en-US"/>
          </a:p>
        </p:txBody>
      </p:sp>
      <p:sp>
        <p:nvSpPr>
          <p:cNvPr id="5" name="Footer Placeholder 4">
            <a:extLst>
              <a:ext uri="{FF2B5EF4-FFF2-40B4-BE49-F238E27FC236}">
                <a16:creationId xmlns:a16="http://schemas.microsoft.com/office/drawing/2014/main" id="{E24654AB-B111-297E-4C5A-87B6AEF11C0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7D711B7-B7C0-3555-A619-2E29BC3FBD44}"/>
              </a:ext>
            </a:extLst>
          </p:cNvPr>
          <p:cNvSpPr>
            <a:spLocks noGrp="1"/>
          </p:cNvSpPr>
          <p:nvPr>
            <p:ph type="sldNum" sz="quarter" idx="12"/>
          </p:nvPr>
        </p:nvSpPr>
        <p:spPr/>
        <p:txBody>
          <a:bodyPr/>
          <a:lstStyle/>
          <a:p>
            <a:fld id="{E30AF5A0-43BB-4336-8627-9123B9144D80}" type="slidenum">
              <a:rPr lang="en-US" dirty="0"/>
              <a:t>8</a:t>
            </a:fld>
            <a:endParaRPr lang="en-US"/>
          </a:p>
        </p:txBody>
      </p:sp>
      <p:sp>
        <p:nvSpPr>
          <p:cNvPr id="10" name="TextBox 9">
            <a:extLst>
              <a:ext uri="{FF2B5EF4-FFF2-40B4-BE49-F238E27FC236}">
                <a16:creationId xmlns:a16="http://schemas.microsoft.com/office/drawing/2014/main" id="{78E74095-5AF4-FD2D-0FDB-A5779996FFF8}"/>
              </a:ext>
            </a:extLst>
          </p:cNvPr>
          <p:cNvSpPr txBox="1"/>
          <p:nvPr/>
        </p:nvSpPr>
        <p:spPr>
          <a:xfrm>
            <a:off x="1013526" y="1320304"/>
            <a:ext cx="1016329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002060"/>
                </a:solidFill>
              </a:rPr>
              <a:t>Organizer Features in OEMS</a:t>
            </a:r>
          </a:p>
          <a:p>
            <a:pPr algn="ctr"/>
            <a:endParaRPr lang="en-US" sz="2000" b="1" dirty="0">
              <a:ea typeface="+mn-lt"/>
              <a:cs typeface="+mn-lt"/>
            </a:endParaRPr>
          </a:p>
          <a:p>
            <a:r>
              <a:rPr lang="en-US" b="1" dirty="0">
                <a:ea typeface="+mn-lt"/>
                <a:cs typeface="+mn-lt"/>
              </a:rPr>
              <a:t>Venue &amp; Event Management:</a:t>
            </a:r>
            <a:r>
              <a:rPr lang="en-US" dirty="0">
                <a:ea typeface="+mn-lt"/>
                <a:cs typeface="+mn-lt"/>
              </a:rPr>
              <a:t> </a:t>
            </a:r>
          </a:p>
          <a:p>
            <a:r>
              <a:rPr lang="en-US" dirty="0">
                <a:ea typeface="+mn-lt"/>
                <a:cs typeface="+mn-lt"/>
              </a:rPr>
              <a:t>Organizers can register to list their properties as venues and create/manage multiple events on the platform.</a:t>
            </a:r>
            <a:endParaRPr lang="en-US" dirty="0"/>
          </a:p>
          <a:p>
            <a:endParaRPr lang="en-US" dirty="0">
              <a:ea typeface="+mn-lt"/>
              <a:cs typeface="+mn-lt"/>
            </a:endParaRPr>
          </a:p>
          <a:p>
            <a:r>
              <a:rPr lang="en-US" b="1" dirty="0">
                <a:ea typeface="+mn-lt"/>
                <a:cs typeface="+mn-lt"/>
              </a:rPr>
              <a:t>Booking &amp; Record Keeping:</a:t>
            </a:r>
            <a:endParaRPr lang="en-US" dirty="0">
              <a:ea typeface="+mn-lt"/>
              <a:cs typeface="+mn-lt"/>
            </a:endParaRPr>
          </a:p>
          <a:p>
            <a:r>
              <a:rPr lang="en-US" dirty="0">
                <a:ea typeface="+mn-lt"/>
                <a:cs typeface="+mn-lt"/>
              </a:rPr>
              <a:t>They track all event bookings made for their venues and maintain detailed records to ensure efficient management.</a:t>
            </a:r>
            <a:endParaRPr lang="en-US" dirty="0"/>
          </a:p>
          <a:p>
            <a:endParaRPr lang="en-US" dirty="0">
              <a:ea typeface="+mn-lt"/>
              <a:cs typeface="+mn-lt"/>
            </a:endParaRPr>
          </a:p>
          <a:p>
            <a:r>
              <a:rPr lang="en-US" b="1" dirty="0">
                <a:ea typeface="+mn-lt"/>
                <a:cs typeface="+mn-lt"/>
              </a:rPr>
              <a:t>Smooth Operations:</a:t>
            </a:r>
            <a:endParaRPr lang="en-US" dirty="0">
              <a:ea typeface="+mn-lt"/>
              <a:cs typeface="+mn-lt"/>
            </a:endParaRPr>
          </a:p>
          <a:p>
            <a:r>
              <a:rPr lang="en-US" dirty="0">
                <a:ea typeface="+mn-lt"/>
                <a:cs typeface="+mn-lt"/>
              </a:rPr>
              <a:t>They ensure seamless event management by coordinating venue details, services, and customer interactions within the system.</a:t>
            </a:r>
            <a:endParaRPr lang="en-US" dirty="0"/>
          </a:p>
          <a:p>
            <a:pPr algn="l"/>
            <a:endParaRPr lang="en-US" dirty="0"/>
          </a:p>
        </p:txBody>
      </p:sp>
    </p:spTree>
    <p:extLst>
      <p:ext uri="{BB962C8B-B14F-4D97-AF65-F5344CB8AC3E}">
        <p14:creationId xmlns:p14="http://schemas.microsoft.com/office/powerpoint/2010/main" val="122734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86EE0AF-8394-E31F-9E2A-B9469A9C68E7}"/>
              </a:ext>
            </a:extLst>
          </p:cNvPr>
          <p:cNvSpPr>
            <a:spLocks noGrp="1"/>
          </p:cNvSpPr>
          <p:nvPr>
            <p:ph type="dt" sz="half" idx="10"/>
          </p:nvPr>
        </p:nvSpPr>
        <p:spPr/>
        <p:txBody>
          <a:bodyPr/>
          <a:lstStyle/>
          <a:p>
            <a:fld id="{877B7E64-F0B4-4CD3-ABEA-F34FF2C1C75A}" type="datetime1">
              <a:rPr lang="en-US"/>
              <a:t>7/8/2025</a:t>
            </a:fld>
            <a:endParaRPr lang="en-US"/>
          </a:p>
        </p:txBody>
      </p:sp>
      <p:sp>
        <p:nvSpPr>
          <p:cNvPr id="5" name="Footer Placeholder 4">
            <a:extLst>
              <a:ext uri="{FF2B5EF4-FFF2-40B4-BE49-F238E27FC236}">
                <a16:creationId xmlns:a16="http://schemas.microsoft.com/office/drawing/2014/main" id="{27309222-5DBB-5285-9911-F8F66BE7399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F565C7-272C-574E-F1D0-72E0C4727C54}"/>
              </a:ext>
            </a:extLst>
          </p:cNvPr>
          <p:cNvSpPr>
            <a:spLocks noGrp="1"/>
          </p:cNvSpPr>
          <p:nvPr>
            <p:ph type="sldNum" sz="quarter" idx="12"/>
          </p:nvPr>
        </p:nvSpPr>
        <p:spPr/>
        <p:txBody>
          <a:bodyPr/>
          <a:lstStyle/>
          <a:p>
            <a:fld id="{E30AF5A0-43BB-4336-8627-9123B9144D80}" type="slidenum">
              <a:rPr lang="en-US" dirty="0"/>
              <a:t>9</a:t>
            </a:fld>
            <a:endParaRPr lang="en-US"/>
          </a:p>
        </p:txBody>
      </p:sp>
      <p:sp>
        <p:nvSpPr>
          <p:cNvPr id="7" name="TextBox 6">
            <a:extLst>
              <a:ext uri="{FF2B5EF4-FFF2-40B4-BE49-F238E27FC236}">
                <a16:creationId xmlns:a16="http://schemas.microsoft.com/office/drawing/2014/main" id="{D9582045-8608-22C0-AEB7-63DFCEB991F2}"/>
              </a:ext>
            </a:extLst>
          </p:cNvPr>
          <p:cNvSpPr txBox="1"/>
          <p:nvPr/>
        </p:nvSpPr>
        <p:spPr>
          <a:xfrm>
            <a:off x="1079500" y="1448129"/>
            <a:ext cx="102820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rgbClr val="002060"/>
                </a:solidFill>
                <a:ea typeface="+mn-lt"/>
                <a:cs typeface="+mn-lt"/>
              </a:rPr>
              <a:t>Admin Module Overview</a:t>
            </a:r>
            <a:endParaRPr lang="en-US" sz="2000" b="1">
              <a:solidFill>
                <a:srgbClr val="002060"/>
              </a:solidFill>
            </a:endParaRPr>
          </a:p>
          <a:p>
            <a:pPr algn="just"/>
            <a:endParaRPr lang="en-US" b="1"/>
          </a:p>
          <a:p>
            <a:pPr algn="just"/>
            <a:r>
              <a:rPr lang="en-US" b="1">
                <a:ea typeface="+mn-lt"/>
                <a:cs typeface="+mn-lt"/>
              </a:rPr>
              <a:t>Event Management:</a:t>
            </a:r>
            <a:endParaRPr lang="en-US" b="1"/>
          </a:p>
          <a:p>
            <a:pPr algn="just"/>
            <a:r>
              <a:rPr lang="en-US">
                <a:ea typeface="+mn-lt"/>
                <a:cs typeface="+mn-lt"/>
              </a:rPr>
              <a:t>Admins can create, edit, and delete events, managing all event details to ensure accuracy and relevance on the platform.</a:t>
            </a:r>
            <a:endParaRPr lang="en-US"/>
          </a:p>
          <a:p>
            <a:pPr algn="just"/>
            <a:endParaRPr lang="en-US"/>
          </a:p>
          <a:p>
            <a:pPr algn="just"/>
            <a:r>
              <a:rPr lang="en-US" b="1">
                <a:ea typeface="+mn-lt"/>
                <a:cs typeface="+mn-lt"/>
              </a:rPr>
              <a:t>User Management:</a:t>
            </a:r>
            <a:endParaRPr lang="en-US" b="1"/>
          </a:p>
          <a:p>
            <a:pPr algn="just"/>
            <a:r>
              <a:rPr lang="en-US">
                <a:ea typeface="+mn-lt"/>
                <a:cs typeface="+mn-lt"/>
              </a:rPr>
              <a:t>The admin module includes features for managing user accounts, enabling admins to suspend or delete accounts if necessary.</a:t>
            </a:r>
            <a:endParaRPr lang="en-US"/>
          </a:p>
          <a:p>
            <a:pPr algn="just"/>
            <a:endParaRPr lang="en-US">
              <a:ea typeface="+mn-lt"/>
              <a:cs typeface="+mn-lt"/>
            </a:endParaRPr>
          </a:p>
          <a:p>
            <a:pPr algn="just"/>
            <a:r>
              <a:rPr lang="en-US" b="1">
                <a:ea typeface="+mn-lt"/>
                <a:cs typeface="+mn-lt"/>
              </a:rPr>
              <a:t>Content Moderation:</a:t>
            </a:r>
            <a:endParaRPr lang="en-US" b="1"/>
          </a:p>
          <a:p>
            <a:pPr algn="just"/>
            <a:r>
              <a:rPr lang="en-US">
                <a:ea typeface="+mn-lt"/>
                <a:cs typeface="+mn-lt"/>
              </a:rPr>
              <a:t>Admins can review and moderate user-generated content, ensuring compliance with community standards and guidelines.</a:t>
            </a:r>
            <a:endParaRPr lang="en-US"/>
          </a:p>
          <a:p>
            <a:pPr algn="just"/>
            <a:endParaRPr lang="en-US"/>
          </a:p>
        </p:txBody>
      </p:sp>
    </p:spTree>
    <p:extLst>
      <p:ext uri="{BB962C8B-B14F-4D97-AF65-F5344CB8AC3E}">
        <p14:creationId xmlns:p14="http://schemas.microsoft.com/office/powerpoint/2010/main" val="3894435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D147B0A-A3D1-43B0-B0BE-D6581D3609D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416ACBC-C288-4FE2-A121-1047B4270A61}">
  <ds:schemaRefs>
    <ds:schemaRef ds:uri="http://schemas.microsoft.com/sharepoint/v3/contenttype/forms"/>
  </ds:schemaRefs>
</ds:datastoreItem>
</file>

<file path=customXml/itemProps3.xml><?xml version="1.0" encoding="utf-8"?>
<ds:datastoreItem xmlns:ds="http://schemas.openxmlformats.org/officeDocument/2006/customXml" ds:itemID="{AA9D4D66-A82C-4C14-A5CE-108788051B7D}">
  <ds:schemaRefs>
    <ds:schemaRef ds:uri="http://schemas.microsoft.com/sharepoint/v3"/>
    <ds:schemaRef ds:uri="http://www.w3.org/XML/1998/namespace"/>
    <ds:schemaRef ds:uri="230e9df3-be65-4c73-a93b-d1236ebd677e"/>
    <ds:schemaRef ds:uri="http://schemas.microsoft.com/office/2006/metadata/properties"/>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16c05727-aa75-4e4a-9b5f-8a80a1165891"/>
    <ds:schemaRef ds:uri="71af3243-3dd4-4a8d-8c0d-dd76da1f02a5"/>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TotalTime>
  <Words>860</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Calisto MT</vt:lpstr>
      <vt:lpstr>Office Theme</vt:lpstr>
      <vt:lpstr>GROUP-1  ONLINE  EVENT  MANAGEMENT  SYSTEM </vt:lpstr>
      <vt:lpstr>PowerPoint Presentation</vt:lpstr>
      <vt:lpstr>PowerPoint Presentation</vt:lpstr>
      <vt:lpstr> ABSTRACT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 Priya</dc:creator>
  <cp:lastModifiedBy>L Priya</cp:lastModifiedBy>
  <cp:revision>26</cp:revision>
  <dcterms:created xsi:type="dcterms:W3CDTF">2025-07-07T04:02:32Z</dcterms:created>
  <dcterms:modified xsi:type="dcterms:W3CDTF">2025-07-08T04:33:53Z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