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3" r:id="rId4"/>
    <p:sldId id="270" r:id="rId5"/>
    <p:sldId id="262" r:id="rId6"/>
    <p:sldId id="271" r:id="rId7"/>
    <p:sldId id="266" r:id="rId8"/>
    <p:sldId id="268" r:id="rId9"/>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showGuides="1">
      <p:cViewPr>
        <p:scale>
          <a:sx n="50" d="100"/>
          <a:sy n="50" d="100"/>
        </p:scale>
        <p:origin x="1284" y="3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2DBBF3-8A0E-4FA3-9F77-ED98A5CBC06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1CFBE5C2-321E-41F6-A284-32A47596FCEB}">
      <dgm:prSet phldrT="[Text]"/>
      <dgm:spPr/>
      <dgm:t>
        <a:bodyPr/>
        <a:lstStyle/>
        <a:p>
          <a:r>
            <a:rPr lang="en-IN" dirty="0">
              <a:latin typeface="Times New Roman" panose="02020603050405020304" pitchFamily="18" charset="0"/>
              <a:cs typeface="Times New Roman" panose="02020603050405020304" pitchFamily="18" charset="0"/>
            </a:rPr>
            <a:t>Abstract</a:t>
          </a:r>
        </a:p>
      </dgm:t>
    </dgm:pt>
    <dgm:pt modelId="{51B33A21-F79A-400A-A754-D32FBEE8FB51}" cxnId="{6694CEF1-AD8D-43B0-8ADF-17A5E53C02DA}" type="parTrans">
      <dgm:prSet/>
      <dgm:spPr/>
      <dgm:t>
        <a:bodyPr/>
        <a:lstStyle/>
        <a:p>
          <a:endParaRPr lang="en-IN"/>
        </a:p>
      </dgm:t>
    </dgm:pt>
    <dgm:pt modelId="{382D6EBA-DA73-4115-9255-B3A1FDD67743}" cxnId="{6694CEF1-AD8D-43B0-8ADF-17A5E53C02DA}" type="sibTrans">
      <dgm:prSet/>
      <dgm:spPr/>
      <dgm:t>
        <a:bodyPr/>
        <a:lstStyle/>
        <a:p>
          <a:endParaRPr lang="en-IN"/>
        </a:p>
      </dgm:t>
    </dgm:pt>
    <dgm:pt modelId="{29BCF92C-5972-42BE-9017-DB3476E1D623}">
      <dgm:prSet phldrT="[Text]" custT="1"/>
      <dgm:spPr/>
      <dgm:t>
        <a:bodyPr/>
        <a:lstStyle/>
        <a:p>
          <a:pPr algn="l">
            <a:lnSpc>
              <a:spcPct val="100000"/>
            </a:lnSpc>
          </a:pPr>
          <a:r>
            <a:rPr lang="en-IN" sz="3200" dirty="0">
              <a:latin typeface="Times New Roman" panose="02020603050405020304" pitchFamily="18" charset="0"/>
              <a:cs typeface="Times New Roman" panose="02020603050405020304" pitchFamily="18" charset="0"/>
            </a:rPr>
            <a:t>Concise summary of the Project</a:t>
          </a:r>
        </a:p>
      </dgm:t>
    </dgm:pt>
    <dgm:pt modelId="{102F7CB3-FED9-4CBF-A1B5-9DD945C2904E}" cxnId="{EADD8DF8-05BD-423A-BDE1-0C09817C13BC}" type="parTrans">
      <dgm:prSet/>
      <dgm:spPr/>
      <dgm:t>
        <a:bodyPr/>
        <a:lstStyle/>
        <a:p>
          <a:endParaRPr lang="en-IN"/>
        </a:p>
      </dgm:t>
    </dgm:pt>
    <dgm:pt modelId="{6C6E18C2-3F94-4A16-BFB6-C553B6C5D691}" cxnId="{EADD8DF8-05BD-423A-BDE1-0C09817C13BC}" type="sibTrans">
      <dgm:prSet/>
      <dgm:spPr/>
      <dgm:t>
        <a:bodyPr/>
        <a:lstStyle/>
        <a:p>
          <a:endParaRPr lang="en-IN"/>
        </a:p>
      </dgm:t>
    </dgm:pt>
    <dgm:pt modelId="{822C0670-2C28-4857-BF6A-7A471A46D7B7}">
      <dgm:prSet phldrT="[Text]"/>
      <dgm:spPr/>
      <dgm:t>
        <a:bodyPr/>
        <a:lstStyle/>
        <a:p>
          <a:r>
            <a:rPr lang="en-IN" dirty="0">
              <a:latin typeface="Times New Roman" panose="02020603050405020304" pitchFamily="18" charset="0"/>
              <a:cs typeface="Times New Roman" panose="02020603050405020304" pitchFamily="18" charset="0"/>
            </a:rPr>
            <a:t>Introduction</a:t>
          </a:r>
        </a:p>
      </dgm:t>
    </dgm:pt>
    <dgm:pt modelId="{724F212F-9FE6-4BE8-ABF7-34DC8F455F79}" cxnId="{35956E39-D1F7-4F36-8F57-3060E24CF997}" type="parTrans">
      <dgm:prSet/>
      <dgm:spPr/>
      <dgm:t>
        <a:bodyPr/>
        <a:lstStyle/>
        <a:p>
          <a:endParaRPr lang="en-IN"/>
        </a:p>
      </dgm:t>
    </dgm:pt>
    <dgm:pt modelId="{DD47A131-598E-480C-8FDF-3D07B867ED6F}" cxnId="{35956E39-D1F7-4F36-8F57-3060E24CF997}" type="sibTrans">
      <dgm:prSet/>
      <dgm:spPr/>
      <dgm:t>
        <a:bodyPr/>
        <a:lstStyle/>
        <a:p>
          <a:endParaRPr lang="en-IN"/>
        </a:p>
      </dgm:t>
    </dgm:pt>
    <dgm:pt modelId="{66935B59-DA9F-4503-9B0D-676DD9FAA3BB}">
      <dgm:prSet phldrT="[Text]"/>
      <dgm:spPr/>
      <dgm:t>
        <a:bodyPr/>
        <a:lstStyle/>
        <a:p>
          <a:pPr algn="l"/>
          <a:r>
            <a:rPr lang="en-IN" dirty="0">
              <a:latin typeface="Times New Roman" panose="02020603050405020304" pitchFamily="18" charset="0"/>
              <a:cs typeface="Times New Roman" panose="02020603050405020304" pitchFamily="18" charset="0"/>
            </a:rPr>
            <a:t>Introduction</a:t>
          </a:r>
        </a:p>
      </dgm:t>
    </dgm:pt>
    <dgm:pt modelId="{3230EB08-2155-43EF-83BF-963B76392803}" cxnId="{1A82F51E-1455-4DC2-BEBD-7756A97787D5}" type="parTrans">
      <dgm:prSet/>
      <dgm:spPr/>
      <dgm:t>
        <a:bodyPr/>
        <a:lstStyle/>
        <a:p>
          <a:endParaRPr lang="en-IN"/>
        </a:p>
      </dgm:t>
    </dgm:pt>
    <dgm:pt modelId="{1C7DAF90-F9B1-4846-BBA9-DFC283100B44}" cxnId="{1A82F51E-1455-4DC2-BEBD-7756A97787D5}" type="sibTrans">
      <dgm:prSet/>
      <dgm:spPr/>
      <dgm:t>
        <a:bodyPr/>
        <a:lstStyle/>
        <a:p>
          <a:endParaRPr lang="en-IN"/>
        </a:p>
      </dgm:t>
    </dgm:pt>
    <dgm:pt modelId="{D79C4C48-F354-4130-8234-11CF9A22E82D}">
      <dgm:prSet phldrT="[Text]"/>
      <dgm:spPr/>
      <dgm:t>
        <a:bodyPr/>
        <a:lstStyle/>
        <a:p>
          <a:pPr algn="l"/>
          <a:r>
            <a:rPr lang="en-IN" dirty="0">
              <a:latin typeface="Times New Roman" panose="02020603050405020304" pitchFamily="18" charset="0"/>
              <a:cs typeface="Times New Roman" panose="02020603050405020304" pitchFamily="18" charset="0"/>
            </a:rPr>
            <a:t>How this is different from others!</a:t>
          </a:r>
        </a:p>
      </dgm:t>
    </dgm:pt>
    <dgm:pt modelId="{3DF69EB2-2F81-451A-9B30-FDF1517253A2}" cxnId="{A1ECE079-667B-4CC2-BACD-021AD294DB4B}" type="parTrans">
      <dgm:prSet/>
      <dgm:spPr/>
      <dgm:t>
        <a:bodyPr/>
        <a:lstStyle/>
        <a:p>
          <a:endParaRPr lang="en-IN"/>
        </a:p>
      </dgm:t>
    </dgm:pt>
    <dgm:pt modelId="{17DA7DB9-8E77-44B2-8C89-3451F9955291}" cxnId="{A1ECE079-667B-4CC2-BACD-021AD294DB4B}" type="sibTrans">
      <dgm:prSet/>
      <dgm:spPr/>
      <dgm:t>
        <a:bodyPr/>
        <a:lstStyle/>
        <a:p>
          <a:endParaRPr lang="en-IN"/>
        </a:p>
      </dgm:t>
    </dgm:pt>
    <dgm:pt modelId="{70B5022F-50DD-450E-A6DB-1ADDAD1B8E73}">
      <dgm:prSet phldrT="[Text]"/>
      <dgm:spPr/>
      <dgm:t>
        <a:bodyPr/>
        <a:lstStyle/>
        <a:p>
          <a:r>
            <a:rPr lang="en-IN" dirty="0">
              <a:latin typeface="Times New Roman" panose="02020603050405020304" pitchFamily="18" charset="0"/>
              <a:cs typeface="Times New Roman" panose="02020603050405020304" pitchFamily="18" charset="0"/>
            </a:rPr>
            <a:t>References</a:t>
          </a:r>
        </a:p>
      </dgm:t>
    </dgm:pt>
    <dgm:pt modelId="{23B4CD0C-5404-49F4-A4F5-38C9F237700D}" cxnId="{727D69FF-A2E5-4B7C-B96F-9628AA552786}" type="parTrans">
      <dgm:prSet/>
      <dgm:spPr/>
      <dgm:t>
        <a:bodyPr/>
        <a:lstStyle/>
        <a:p>
          <a:endParaRPr lang="en-IN"/>
        </a:p>
      </dgm:t>
    </dgm:pt>
    <dgm:pt modelId="{3B644D13-FDB3-470E-B418-378A129D843F}" cxnId="{727D69FF-A2E5-4B7C-B96F-9628AA552786}" type="sibTrans">
      <dgm:prSet/>
      <dgm:spPr/>
      <dgm:t>
        <a:bodyPr/>
        <a:lstStyle/>
        <a:p>
          <a:endParaRPr lang="en-IN"/>
        </a:p>
      </dgm:t>
    </dgm:pt>
    <dgm:pt modelId="{F94E4A17-E016-4B5F-9060-A7C7489967CF}">
      <dgm:prSet phldrT="[Text]"/>
      <dgm:spPr/>
      <dgm:t>
        <a:bodyPr/>
        <a:lstStyle/>
        <a:p>
          <a:pPr algn="l"/>
          <a:r>
            <a:rPr lang="en-IN" dirty="0">
              <a:latin typeface="Times New Roman" panose="02020603050405020304" pitchFamily="18" charset="0"/>
              <a:cs typeface="Times New Roman" panose="02020603050405020304" pitchFamily="18" charset="0"/>
            </a:rPr>
            <a:t>Base Paper Reference</a:t>
          </a:r>
        </a:p>
      </dgm:t>
    </dgm:pt>
    <dgm:pt modelId="{840B8B9E-A774-4C2F-AE04-42D1A2FC1F6C}" cxnId="{032443C0-9096-4D2B-8235-9ED38DBE6B62}" type="parTrans">
      <dgm:prSet/>
      <dgm:spPr/>
      <dgm:t>
        <a:bodyPr/>
        <a:lstStyle/>
        <a:p>
          <a:endParaRPr lang="en-IN"/>
        </a:p>
      </dgm:t>
    </dgm:pt>
    <dgm:pt modelId="{CA357695-D58A-4DC6-A5CF-EE8474F76F4D}" cxnId="{032443C0-9096-4D2B-8235-9ED38DBE6B62}" type="sibTrans">
      <dgm:prSet/>
      <dgm:spPr/>
      <dgm:t>
        <a:bodyPr/>
        <a:lstStyle/>
        <a:p>
          <a:endParaRPr lang="en-IN"/>
        </a:p>
      </dgm:t>
    </dgm:pt>
    <dgm:pt modelId="{8D49B759-A7A0-4128-8F20-01D3E65D8811}">
      <dgm:prSet phldrT="[Text]"/>
      <dgm:spPr/>
      <dgm:t>
        <a:bodyPr/>
        <a:lstStyle/>
        <a:p>
          <a:pPr algn="l"/>
          <a:r>
            <a:rPr lang="en-IN" dirty="0">
              <a:latin typeface="Times New Roman" panose="02020603050405020304" pitchFamily="18" charset="0"/>
              <a:cs typeface="Times New Roman" panose="02020603050405020304" pitchFamily="18" charset="0"/>
            </a:rPr>
            <a:t>Literature Survey</a:t>
          </a:r>
        </a:p>
      </dgm:t>
    </dgm:pt>
    <dgm:pt modelId="{FD77BBF8-CAA0-4CC1-B6DD-B0C92A9FC819}" cxnId="{AEBB641F-2661-49F4-851F-83FE7C6B8109}" type="parTrans">
      <dgm:prSet/>
      <dgm:spPr/>
      <dgm:t>
        <a:bodyPr/>
        <a:lstStyle/>
        <a:p>
          <a:endParaRPr lang="en-IN"/>
        </a:p>
      </dgm:t>
    </dgm:pt>
    <dgm:pt modelId="{FB110E11-563D-4864-A78B-68C7BF14B6EA}" cxnId="{AEBB641F-2661-49F4-851F-83FE7C6B8109}" type="sibTrans">
      <dgm:prSet/>
      <dgm:spPr/>
      <dgm:t>
        <a:bodyPr/>
        <a:lstStyle/>
        <a:p>
          <a:endParaRPr lang="en-IN"/>
        </a:p>
      </dgm:t>
    </dgm:pt>
    <dgm:pt modelId="{4394E239-A9CA-4D11-8EA5-0BDD7BE38B4A}" type="pres">
      <dgm:prSet presAssocID="{B82DBBF3-8A0E-4FA3-9F77-ED98A5CBC06A}" presName="Name0" presStyleCnt="0">
        <dgm:presLayoutVars>
          <dgm:dir/>
          <dgm:animLvl val="lvl"/>
          <dgm:resizeHandles val="exact"/>
        </dgm:presLayoutVars>
      </dgm:prSet>
      <dgm:spPr/>
    </dgm:pt>
    <dgm:pt modelId="{016E2B5F-C246-45F3-83D3-DAB8C8CB0137}" type="pres">
      <dgm:prSet presAssocID="{B82DBBF3-8A0E-4FA3-9F77-ED98A5CBC06A}" presName="tSp" presStyleCnt="0"/>
      <dgm:spPr/>
    </dgm:pt>
    <dgm:pt modelId="{84C0498A-D5EF-41A6-85AC-D18406A59770}" type="pres">
      <dgm:prSet presAssocID="{B82DBBF3-8A0E-4FA3-9F77-ED98A5CBC06A}" presName="bSp" presStyleCnt="0"/>
      <dgm:spPr/>
    </dgm:pt>
    <dgm:pt modelId="{693C1760-78E0-44B0-82DC-357FBCF83999}" type="pres">
      <dgm:prSet presAssocID="{B82DBBF3-8A0E-4FA3-9F77-ED98A5CBC06A}" presName="process" presStyleCnt="0"/>
      <dgm:spPr/>
    </dgm:pt>
    <dgm:pt modelId="{BDD5F425-1C98-4F0D-8183-1C0B0DC2E99C}" type="pres">
      <dgm:prSet presAssocID="{1CFBE5C2-321E-41F6-A284-32A47596FCEB}" presName="composite1" presStyleCnt="0"/>
      <dgm:spPr/>
    </dgm:pt>
    <dgm:pt modelId="{BC1FBD48-351A-497B-8E5B-A02901461CA1}" type="pres">
      <dgm:prSet presAssocID="{1CFBE5C2-321E-41F6-A284-32A47596FCEB}" presName="dummyNode1" presStyleLbl="node1" presStyleIdx="0" presStyleCnt="3"/>
      <dgm:spPr/>
    </dgm:pt>
    <dgm:pt modelId="{25996419-6C87-41D2-B026-1F18B06BC798}" type="pres">
      <dgm:prSet presAssocID="{1CFBE5C2-321E-41F6-A284-32A47596FCEB}" presName="childNode1" presStyleLbl="bgAcc1" presStyleIdx="0" presStyleCnt="3">
        <dgm:presLayoutVars>
          <dgm:bulletEnabled val="1"/>
        </dgm:presLayoutVars>
      </dgm:prSet>
      <dgm:spPr/>
    </dgm:pt>
    <dgm:pt modelId="{32AA7AA0-9380-4C9E-8B02-1DD5ED61365D}" type="pres">
      <dgm:prSet presAssocID="{1CFBE5C2-321E-41F6-A284-32A47596FCEB}" presName="childNode1tx" presStyleLbl="bgAcc1" presStyleIdx="0" presStyleCnt="3">
        <dgm:presLayoutVars>
          <dgm:bulletEnabled val="1"/>
        </dgm:presLayoutVars>
      </dgm:prSet>
      <dgm:spPr/>
    </dgm:pt>
    <dgm:pt modelId="{0D1E30D1-15E1-48CD-8040-99CAD30B0CBF}" type="pres">
      <dgm:prSet presAssocID="{1CFBE5C2-321E-41F6-A284-32A47596FCEB}" presName="parentNode1" presStyleLbl="node1" presStyleIdx="0" presStyleCnt="3">
        <dgm:presLayoutVars>
          <dgm:chMax val="1"/>
          <dgm:bulletEnabled val="1"/>
        </dgm:presLayoutVars>
      </dgm:prSet>
      <dgm:spPr/>
    </dgm:pt>
    <dgm:pt modelId="{63C2B468-03BF-4A97-B1EF-78D93CDFC5CE}" type="pres">
      <dgm:prSet presAssocID="{1CFBE5C2-321E-41F6-A284-32A47596FCEB}" presName="connSite1" presStyleCnt="0"/>
      <dgm:spPr/>
    </dgm:pt>
    <dgm:pt modelId="{83A24EA6-6D82-4371-8592-0B6225ADE574}" type="pres">
      <dgm:prSet presAssocID="{382D6EBA-DA73-4115-9255-B3A1FDD67743}" presName="Name9" presStyleLbl="sibTrans2D1" presStyleIdx="0" presStyleCnt="2"/>
      <dgm:spPr/>
    </dgm:pt>
    <dgm:pt modelId="{DC5E0F97-8522-414E-A9D0-F453E6C4EEFB}" type="pres">
      <dgm:prSet presAssocID="{822C0670-2C28-4857-BF6A-7A471A46D7B7}" presName="composite2" presStyleCnt="0"/>
      <dgm:spPr/>
    </dgm:pt>
    <dgm:pt modelId="{7102684C-AB3A-4BAD-9F39-A1AF2CA492F8}" type="pres">
      <dgm:prSet presAssocID="{822C0670-2C28-4857-BF6A-7A471A46D7B7}" presName="dummyNode2" presStyleLbl="node1" presStyleIdx="0" presStyleCnt="3"/>
      <dgm:spPr/>
    </dgm:pt>
    <dgm:pt modelId="{D6F0066A-F1B9-476B-BB11-D6D6E75CFCCF}" type="pres">
      <dgm:prSet presAssocID="{822C0670-2C28-4857-BF6A-7A471A46D7B7}" presName="childNode2" presStyleLbl="bgAcc1" presStyleIdx="1" presStyleCnt="3">
        <dgm:presLayoutVars>
          <dgm:bulletEnabled val="1"/>
        </dgm:presLayoutVars>
      </dgm:prSet>
      <dgm:spPr/>
    </dgm:pt>
    <dgm:pt modelId="{09DF8C3D-3752-47AF-AAFB-F9BB64E35AED}" type="pres">
      <dgm:prSet presAssocID="{822C0670-2C28-4857-BF6A-7A471A46D7B7}" presName="childNode2tx" presStyleLbl="bgAcc1" presStyleIdx="1" presStyleCnt="3">
        <dgm:presLayoutVars>
          <dgm:bulletEnabled val="1"/>
        </dgm:presLayoutVars>
      </dgm:prSet>
      <dgm:spPr/>
    </dgm:pt>
    <dgm:pt modelId="{480CAA4A-2CE5-4C29-984D-3C4EED1B1985}" type="pres">
      <dgm:prSet presAssocID="{822C0670-2C28-4857-BF6A-7A471A46D7B7}" presName="parentNode2" presStyleLbl="node1" presStyleIdx="1" presStyleCnt="3">
        <dgm:presLayoutVars>
          <dgm:chMax val="0"/>
          <dgm:bulletEnabled val="1"/>
        </dgm:presLayoutVars>
      </dgm:prSet>
      <dgm:spPr/>
    </dgm:pt>
    <dgm:pt modelId="{34495340-E0EF-4CAC-8E17-F4FC73F90D3C}" type="pres">
      <dgm:prSet presAssocID="{822C0670-2C28-4857-BF6A-7A471A46D7B7}" presName="connSite2" presStyleCnt="0"/>
      <dgm:spPr/>
    </dgm:pt>
    <dgm:pt modelId="{2830CDE3-4094-49B7-845F-2AC333BCB5CB}" type="pres">
      <dgm:prSet presAssocID="{DD47A131-598E-480C-8FDF-3D07B867ED6F}" presName="Name18" presStyleLbl="sibTrans2D1" presStyleIdx="1" presStyleCnt="2"/>
      <dgm:spPr/>
    </dgm:pt>
    <dgm:pt modelId="{3B49238B-FE5E-4475-B4C7-FDF6ABB997BA}" type="pres">
      <dgm:prSet presAssocID="{70B5022F-50DD-450E-A6DB-1ADDAD1B8E73}" presName="composite1" presStyleCnt="0"/>
      <dgm:spPr/>
    </dgm:pt>
    <dgm:pt modelId="{68A6B674-ADD3-4F7D-9512-43CE3386CF66}" type="pres">
      <dgm:prSet presAssocID="{70B5022F-50DD-450E-A6DB-1ADDAD1B8E73}" presName="dummyNode1" presStyleLbl="node1" presStyleIdx="1" presStyleCnt="3"/>
      <dgm:spPr/>
    </dgm:pt>
    <dgm:pt modelId="{64A96C95-9559-409C-BAC9-19B7C71DFA92}" type="pres">
      <dgm:prSet presAssocID="{70B5022F-50DD-450E-A6DB-1ADDAD1B8E73}" presName="childNode1" presStyleLbl="bgAcc1" presStyleIdx="2" presStyleCnt="3">
        <dgm:presLayoutVars>
          <dgm:bulletEnabled val="1"/>
        </dgm:presLayoutVars>
      </dgm:prSet>
      <dgm:spPr/>
    </dgm:pt>
    <dgm:pt modelId="{A228FEFC-3776-4C08-B139-89F801241E96}" type="pres">
      <dgm:prSet presAssocID="{70B5022F-50DD-450E-A6DB-1ADDAD1B8E73}" presName="childNode1tx" presStyleLbl="bgAcc1" presStyleIdx="2" presStyleCnt="3">
        <dgm:presLayoutVars>
          <dgm:bulletEnabled val="1"/>
        </dgm:presLayoutVars>
      </dgm:prSet>
      <dgm:spPr/>
    </dgm:pt>
    <dgm:pt modelId="{026DCEC4-BCB6-4F61-8291-AA944F180790}" type="pres">
      <dgm:prSet presAssocID="{70B5022F-50DD-450E-A6DB-1ADDAD1B8E73}" presName="parentNode1" presStyleLbl="node1" presStyleIdx="2" presStyleCnt="3">
        <dgm:presLayoutVars>
          <dgm:chMax val="1"/>
          <dgm:bulletEnabled val="1"/>
        </dgm:presLayoutVars>
      </dgm:prSet>
      <dgm:spPr/>
    </dgm:pt>
    <dgm:pt modelId="{5AC9DC17-769B-4A63-8314-3ECC2B35DB20}" type="pres">
      <dgm:prSet presAssocID="{70B5022F-50DD-450E-A6DB-1ADDAD1B8E73}" presName="connSite1" presStyleCnt="0"/>
      <dgm:spPr/>
    </dgm:pt>
  </dgm:ptLst>
  <dgm:cxnLst>
    <dgm:cxn modelId="{8F96A103-A936-4856-BC27-F14DC505EFE1}" type="presOf" srcId="{B82DBBF3-8A0E-4FA3-9F77-ED98A5CBC06A}" destId="{4394E239-A9CA-4D11-8EA5-0BDD7BE38B4A}" srcOrd="0" destOrd="0" presId="urn:microsoft.com/office/officeart/2005/8/layout/hProcess4"/>
    <dgm:cxn modelId="{A17CF31C-3435-40A4-8632-696C063B39BC}" type="presOf" srcId="{8D49B759-A7A0-4128-8F20-01D3E65D8811}" destId="{A228FEFC-3776-4C08-B139-89F801241E96}" srcOrd="1" destOrd="1" presId="urn:microsoft.com/office/officeart/2005/8/layout/hProcess4"/>
    <dgm:cxn modelId="{1A82F51E-1455-4DC2-BEBD-7756A97787D5}" srcId="{822C0670-2C28-4857-BF6A-7A471A46D7B7}" destId="{66935B59-DA9F-4503-9B0D-676DD9FAA3BB}" srcOrd="0" destOrd="0" parTransId="{3230EB08-2155-43EF-83BF-963B76392803}" sibTransId="{1C7DAF90-F9B1-4846-BBA9-DFC283100B44}"/>
    <dgm:cxn modelId="{AEBB641F-2661-49F4-851F-83FE7C6B8109}" srcId="{70B5022F-50DD-450E-A6DB-1ADDAD1B8E73}" destId="{8D49B759-A7A0-4128-8F20-01D3E65D8811}" srcOrd="1" destOrd="0" parTransId="{FD77BBF8-CAA0-4CC1-B6DD-B0C92A9FC819}" sibTransId="{FB110E11-563D-4864-A78B-68C7BF14B6EA}"/>
    <dgm:cxn modelId="{35956E39-D1F7-4F36-8F57-3060E24CF997}" srcId="{B82DBBF3-8A0E-4FA3-9F77-ED98A5CBC06A}" destId="{822C0670-2C28-4857-BF6A-7A471A46D7B7}" srcOrd="1" destOrd="0" parTransId="{724F212F-9FE6-4BE8-ABF7-34DC8F455F79}" sibTransId="{DD47A131-598E-480C-8FDF-3D07B867ED6F}"/>
    <dgm:cxn modelId="{0E360E3E-C305-40E2-A4C3-4782B7823D2F}" type="presOf" srcId="{F94E4A17-E016-4B5F-9060-A7C7489967CF}" destId="{64A96C95-9559-409C-BAC9-19B7C71DFA92}" srcOrd="0" destOrd="0" presId="urn:microsoft.com/office/officeart/2005/8/layout/hProcess4"/>
    <dgm:cxn modelId="{01EEC579-3595-4178-A08D-930173CC7898}" type="presOf" srcId="{382D6EBA-DA73-4115-9255-B3A1FDD67743}" destId="{83A24EA6-6D82-4371-8592-0B6225ADE574}" srcOrd="0" destOrd="0" presId="urn:microsoft.com/office/officeart/2005/8/layout/hProcess4"/>
    <dgm:cxn modelId="{A1ECE079-667B-4CC2-BACD-021AD294DB4B}" srcId="{822C0670-2C28-4857-BF6A-7A471A46D7B7}" destId="{D79C4C48-F354-4130-8234-11CF9A22E82D}" srcOrd="1" destOrd="0" parTransId="{3DF69EB2-2F81-451A-9B30-FDF1517253A2}" sibTransId="{17DA7DB9-8E77-44B2-8C89-3451F9955291}"/>
    <dgm:cxn modelId="{594C687B-C732-4423-993F-49336DC75031}" type="presOf" srcId="{1CFBE5C2-321E-41F6-A284-32A47596FCEB}" destId="{0D1E30D1-15E1-48CD-8040-99CAD30B0CBF}" srcOrd="0" destOrd="0" presId="urn:microsoft.com/office/officeart/2005/8/layout/hProcess4"/>
    <dgm:cxn modelId="{691FCD81-929E-4545-9B11-041F8BE8B56A}" type="presOf" srcId="{29BCF92C-5972-42BE-9017-DB3476E1D623}" destId="{25996419-6C87-41D2-B026-1F18B06BC798}" srcOrd="0" destOrd="0" presId="urn:microsoft.com/office/officeart/2005/8/layout/hProcess4"/>
    <dgm:cxn modelId="{C8219483-69BE-429B-B012-2ABBCDF9C8D1}" type="presOf" srcId="{66935B59-DA9F-4503-9B0D-676DD9FAA3BB}" destId="{D6F0066A-F1B9-476B-BB11-D6D6E75CFCCF}" srcOrd="0" destOrd="0" presId="urn:microsoft.com/office/officeart/2005/8/layout/hProcess4"/>
    <dgm:cxn modelId="{A2163C9B-A83E-4C07-AFA0-8C0AD06AE563}" type="presOf" srcId="{29BCF92C-5972-42BE-9017-DB3476E1D623}" destId="{32AA7AA0-9380-4C9E-8B02-1DD5ED61365D}" srcOrd="1" destOrd="0" presId="urn:microsoft.com/office/officeart/2005/8/layout/hProcess4"/>
    <dgm:cxn modelId="{E39897A3-874A-4427-8C00-A82918218EF9}" type="presOf" srcId="{822C0670-2C28-4857-BF6A-7A471A46D7B7}" destId="{480CAA4A-2CE5-4C29-984D-3C4EED1B1985}" srcOrd="0" destOrd="0" presId="urn:microsoft.com/office/officeart/2005/8/layout/hProcess4"/>
    <dgm:cxn modelId="{46FF77B1-1C46-4A64-82C9-252E76EEFA9C}" type="presOf" srcId="{D79C4C48-F354-4130-8234-11CF9A22E82D}" destId="{D6F0066A-F1B9-476B-BB11-D6D6E75CFCCF}" srcOrd="0" destOrd="1" presId="urn:microsoft.com/office/officeart/2005/8/layout/hProcess4"/>
    <dgm:cxn modelId="{CC5474BA-48D7-49DB-9C5D-8148E3173A09}" type="presOf" srcId="{D79C4C48-F354-4130-8234-11CF9A22E82D}" destId="{09DF8C3D-3752-47AF-AAFB-F9BB64E35AED}" srcOrd="1" destOrd="1" presId="urn:microsoft.com/office/officeart/2005/8/layout/hProcess4"/>
    <dgm:cxn modelId="{032443C0-9096-4D2B-8235-9ED38DBE6B62}" srcId="{70B5022F-50DD-450E-A6DB-1ADDAD1B8E73}" destId="{F94E4A17-E016-4B5F-9060-A7C7489967CF}" srcOrd="0" destOrd="0" parTransId="{840B8B9E-A774-4C2F-AE04-42D1A2FC1F6C}" sibTransId="{CA357695-D58A-4DC6-A5CF-EE8474F76F4D}"/>
    <dgm:cxn modelId="{03E5EDCD-6CEF-4F90-9A70-6511E3787C03}" type="presOf" srcId="{8D49B759-A7A0-4128-8F20-01D3E65D8811}" destId="{64A96C95-9559-409C-BAC9-19B7C71DFA92}" srcOrd="0" destOrd="1" presId="urn:microsoft.com/office/officeart/2005/8/layout/hProcess4"/>
    <dgm:cxn modelId="{E53D17D8-9D2D-4A7C-9292-899A790FB5FF}" type="presOf" srcId="{66935B59-DA9F-4503-9B0D-676DD9FAA3BB}" destId="{09DF8C3D-3752-47AF-AAFB-F9BB64E35AED}" srcOrd="1" destOrd="0" presId="urn:microsoft.com/office/officeart/2005/8/layout/hProcess4"/>
    <dgm:cxn modelId="{EDE3C1E7-0C11-4194-AB92-AE06054DFD74}" type="presOf" srcId="{DD47A131-598E-480C-8FDF-3D07B867ED6F}" destId="{2830CDE3-4094-49B7-845F-2AC333BCB5CB}" srcOrd="0" destOrd="0" presId="urn:microsoft.com/office/officeart/2005/8/layout/hProcess4"/>
    <dgm:cxn modelId="{CBFDB1F1-F8C9-4EED-ADCD-67821CA989A1}" type="presOf" srcId="{70B5022F-50DD-450E-A6DB-1ADDAD1B8E73}" destId="{026DCEC4-BCB6-4F61-8291-AA944F180790}" srcOrd="0" destOrd="0" presId="urn:microsoft.com/office/officeart/2005/8/layout/hProcess4"/>
    <dgm:cxn modelId="{6694CEF1-AD8D-43B0-8ADF-17A5E53C02DA}" srcId="{B82DBBF3-8A0E-4FA3-9F77-ED98A5CBC06A}" destId="{1CFBE5C2-321E-41F6-A284-32A47596FCEB}" srcOrd="0" destOrd="0" parTransId="{51B33A21-F79A-400A-A754-D32FBEE8FB51}" sibTransId="{382D6EBA-DA73-4115-9255-B3A1FDD67743}"/>
    <dgm:cxn modelId="{EADD8DF8-05BD-423A-BDE1-0C09817C13BC}" srcId="{1CFBE5C2-321E-41F6-A284-32A47596FCEB}" destId="{29BCF92C-5972-42BE-9017-DB3476E1D623}" srcOrd="0" destOrd="0" parTransId="{102F7CB3-FED9-4CBF-A1B5-9DD945C2904E}" sibTransId="{6C6E18C2-3F94-4A16-BFB6-C553B6C5D691}"/>
    <dgm:cxn modelId="{298A83FE-82CE-4121-A5AC-26D9005892E0}" type="presOf" srcId="{F94E4A17-E016-4B5F-9060-A7C7489967CF}" destId="{A228FEFC-3776-4C08-B139-89F801241E96}" srcOrd="1" destOrd="0" presId="urn:microsoft.com/office/officeart/2005/8/layout/hProcess4"/>
    <dgm:cxn modelId="{727D69FF-A2E5-4B7C-B96F-9628AA552786}" srcId="{B82DBBF3-8A0E-4FA3-9F77-ED98A5CBC06A}" destId="{70B5022F-50DD-450E-A6DB-1ADDAD1B8E73}" srcOrd="2" destOrd="0" parTransId="{23B4CD0C-5404-49F4-A4F5-38C9F237700D}" sibTransId="{3B644D13-FDB3-470E-B418-378A129D843F}"/>
    <dgm:cxn modelId="{47A0653C-42FD-4D37-92A6-0CA15B790866}" type="presParOf" srcId="{4394E239-A9CA-4D11-8EA5-0BDD7BE38B4A}" destId="{016E2B5F-C246-45F3-83D3-DAB8C8CB0137}" srcOrd="0" destOrd="0" presId="urn:microsoft.com/office/officeart/2005/8/layout/hProcess4"/>
    <dgm:cxn modelId="{A77F1CC1-A25F-4A55-9AE5-9FF9D93F17BE}" type="presParOf" srcId="{4394E239-A9CA-4D11-8EA5-0BDD7BE38B4A}" destId="{84C0498A-D5EF-41A6-85AC-D18406A59770}" srcOrd="1" destOrd="0" presId="urn:microsoft.com/office/officeart/2005/8/layout/hProcess4"/>
    <dgm:cxn modelId="{A6202422-FBA4-4232-844A-E469C41E28A3}" type="presParOf" srcId="{4394E239-A9CA-4D11-8EA5-0BDD7BE38B4A}" destId="{693C1760-78E0-44B0-82DC-357FBCF83999}" srcOrd="2" destOrd="0" presId="urn:microsoft.com/office/officeart/2005/8/layout/hProcess4"/>
    <dgm:cxn modelId="{9E1FD190-E7EA-4F30-B8B0-B2679E6AA464}" type="presParOf" srcId="{693C1760-78E0-44B0-82DC-357FBCF83999}" destId="{BDD5F425-1C98-4F0D-8183-1C0B0DC2E99C}" srcOrd="0" destOrd="0" presId="urn:microsoft.com/office/officeart/2005/8/layout/hProcess4"/>
    <dgm:cxn modelId="{D090A5F6-CB95-4553-9229-D05CAB356A72}" type="presParOf" srcId="{BDD5F425-1C98-4F0D-8183-1C0B0DC2E99C}" destId="{BC1FBD48-351A-497B-8E5B-A02901461CA1}" srcOrd="0" destOrd="0" presId="urn:microsoft.com/office/officeart/2005/8/layout/hProcess4"/>
    <dgm:cxn modelId="{811D3224-94EE-4283-BB80-70F0D1FA7779}" type="presParOf" srcId="{BDD5F425-1C98-4F0D-8183-1C0B0DC2E99C}" destId="{25996419-6C87-41D2-B026-1F18B06BC798}" srcOrd="1" destOrd="0" presId="urn:microsoft.com/office/officeart/2005/8/layout/hProcess4"/>
    <dgm:cxn modelId="{9CB23ED1-D3FC-43B2-9E7C-E1510247B35A}" type="presParOf" srcId="{BDD5F425-1C98-4F0D-8183-1C0B0DC2E99C}" destId="{32AA7AA0-9380-4C9E-8B02-1DD5ED61365D}" srcOrd="2" destOrd="0" presId="urn:microsoft.com/office/officeart/2005/8/layout/hProcess4"/>
    <dgm:cxn modelId="{A573B731-6578-4AF4-AC33-2AB7504345AE}" type="presParOf" srcId="{BDD5F425-1C98-4F0D-8183-1C0B0DC2E99C}" destId="{0D1E30D1-15E1-48CD-8040-99CAD30B0CBF}" srcOrd="3" destOrd="0" presId="urn:microsoft.com/office/officeart/2005/8/layout/hProcess4"/>
    <dgm:cxn modelId="{0FF6BE6C-CE1D-4592-8569-14E7967C887B}" type="presParOf" srcId="{BDD5F425-1C98-4F0D-8183-1C0B0DC2E99C}" destId="{63C2B468-03BF-4A97-B1EF-78D93CDFC5CE}" srcOrd="4" destOrd="0" presId="urn:microsoft.com/office/officeart/2005/8/layout/hProcess4"/>
    <dgm:cxn modelId="{407EB41D-5A58-49B7-9DCF-69C18AD7AAD3}" type="presParOf" srcId="{693C1760-78E0-44B0-82DC-357FBCF83999}" destId="{83A24EA6-6D82-4371-8592-0B6225ADE574}" srcOrd="1" destOrd="0" presId="urn:microsoft.com/office/officeart/2005/8/layout/hProcess4"/>
    <dgm:cxn modelId="{6513306F-55B8-4331-A971-6B8FB4E31DB4}" type="presParOf" srcId="{693C1760-78E0-44B0-82DC-357FBCF83999}" destId="{DC5E0F97-8522-414E-A9D0-F453E6C4EEFB}" srcOrd="2" destOrd="0" presId="urn:microsoft.com/office/officeart/2005/8/layout/hProcess4"/>
    <dgm:cxn modelId="{BA7AE46B-8A5B-4E9D-B4E4-92305284F46C}" type="presParOf" srcId="{DC5E0F97-8522-414E-A9D0-F453E6C4EEFB}" destId="{7102684C-AB3A-4BAD-9F39-A1AF2CA492F8}" srcOrd="0" destOrd="0" presId="urn:microsoft.com/office/officeart/2005/8/layout/hProcess4"/>
    <dgm:cxn modelId="{F3BC2B40-C04F-4728-A37A-272D8FF122B6}" type="presParOf" srcId="{DC5E0F97-8522-414E-A9D0-F453E6C4EEFB}" destId="{D6F0066A-F1B9-476B-BB11-D6D6E75CFCCF}" srcOrd="1" destOrd="0" presId="urn:microsoft.com/office/officeart/2005/8/layout/hProcess4"/>
    <dgm:cxn modelId="{441AFF35-CF1E-4C36-8C82-EB0BE5D0DBEC}" type="presParOf" srcId="{DC5E0F97-8522-414E-A9D0-F453E6C4EEFB}" destId="{09DF8C3D-3752-47AF-AAFB-F9BB64E35AED}" srcOrd="2" destOrd="0" presId="urn:microsoft.com/office/officeart/2005/8/layout/hProcess4"/>
    <dgm:cxn modelId="{99AD2FF0-691B-4301-9416-34D6F52A7DCD}" type="presParOf" srcId="{DC5E0F97-8522-414E-A9D0-F453E6C4EEFB}" destId="{480CAA4A-2CE5-4C29-984D-3C4EED1B1985}" srcOrd="3" destOrd="0" presId="urn:microsoft.com/office/officeart/2005/8/layout/hProcess4"/>
    <dgm:cxn modelId="{20726DF6-294E-4CED-BB10-BEA1137A57D2}" type="presParOf" srcId="{DC5E0F97-8522-414E-A9D0-F453E6C4EEFB}" destId="{34495340-E0EF-4CAC-8E17-F4FC73F90D3C}" srcOrd="4" destOrd="0" presId="urn:microsoft.com/office/officeart/2005/8/layout/hProcess4"/>
    <dgm:cxn modelId="{979B0EAE-EAF8-4E26-9BEA-F2C328F43494}" type="presParOf" srcId="{693C1760-78E0-44B0-82DC-357FBCF83999}" destId="{2830CDE3-4094-49B7-845F-2AC333BCB5CB}" srcOrd="3" destOrd="0" presId="urn:microsoft.com/office/officeart/2005/8/layout/hProcess4"/>
    <dgm:cxn modelId="{D65CAC7E-59CF-4F44-A882-45EF04904FA9}" type="presParOf" srcId="{693C1760-78E0-44B0-82DC-357FBCF83999}" destId="{3B49238B-FE5E-4475-B4C7-FDF6ABB997BA}" srcOrd="4" destOrd="0" presId="urn:microsoft.com/office/officeart/2005/8/layout/hProcess4"/>
    <dgm:cxn modelId="{AC65345C-58AE-4A79-9FC6-8272BF045FBB}" type="presParOf" srcId="{3B49238B-FE5E-4475-B4C7-FDF6ABB997BA}" destId="{68A6B674-ADD3-4F7D-9512-43CE3386CF66}" srcOrd="0" destOrd="0" presId="urn:microsoft.com/office/officeart/2005/8/layout/hProcess4"/>
    <dgm:cxn modelId="{5D1202EF-1FD7-46C2-8E01-6090D488DA2C}" type="presParOf" srcId="{3B49238B-FE5E-4475-B4C7-FDF6ABB997BA}" destId="{64A96C95-9559-409C-BAC9-19B7C71DFA92}" srcOrd="1" destOrd="0" presId="urn:microsoft.com/office/officeart/2005/8/layout/hProcess4"/>
    <dgm:cxn modelId="{2DC777BF-CC6D-450F-971D-C8F419088EA9}" type="presParOf" srcId="{3B49238B-FE5E-4475-B4C7-FDF6ABB997BA}" destId="{A228FEFC-3776-4C08-B139-89F801241E96}" srcOrd="2" destOrd="0" presId="urn:microsoft.com/office/officeart/2005/8/layout/hProcess4"/>
    <dgm:cxn modelId="{B976B4FE-65A9-46E4-B5D9-E02023D59F9B}" type="presParOf" srcId="{3B49238B-FE5E-4475-B4C7-FDF6ABB997BA}" destId="{026DCEC4-BCB6-4F61-8291-AA944F180790}" srcOrd="3" destOrd="0" presId="urn:microsoft.com/office/officeart/2005/8/layout/hProcess4"/>
    <dgm:cxn modelId="{C2FFCA14-DEF9-4F40-B43D-F9DBFB4AA3A6}" type="presParOf" srcId="{3B49238B-FE5E-4475-B4C7-FDF6ABB997BA}" destId="{5AC9DC17-769B-4A63-8314-3ECC2B35DB20}"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70691" cy="4292600"/>
        <a:chOff x="0" y="0"/>
        <a:chExt cx="9570691" cy="4292600"/>
      </a:xfrm>
    </dsp:grpSpPr>
    <dsp:sp modelId="{25996419-6C87-41D2-B026-1F18B06BC798}">
      <dsp:nvSpPr>
        <dsp:cNvPr id="4" name="Rounded Rectangle 3"/>
        <dsp:cNvSpPr/>
      </dsp:nvSpPr>
      <dsp:spPr bwMode="white">
        <a:xfrm>
          <a:off x="84559" y="1094926"/>
          <a:ext cx="2549431" cy="2102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285750" lvl="1" indent="-285750" algn="l">
            <a:lnSpc>
              <a:spcPct val="100000"/>
            </a:lnSpc>
            <a:spcBef>
              <a:spcPct val="0"/>
            </a:spcBef>
            <a:spcAft>
              <a:spcPct val="15000"/>
            </a:spcAft>
            <a:buChar char="•"/>
          </a:pPr>
          <a:r>
            <a:rPr lang="en-IN" sz="3200" dirty="0">
              <a:solidFill>
                <a:schemeClr val="dk1"/>
              </a:solidFill>
              <a:latin typeface="Times New Roman" panose="02020603050405020304" pitchFamily="18" charset="0"/>
              <a:cs typeface="Times New Roman" panose="02020603050405020304" pitchFamily="18" charset="0"/>
            </a:rPr>
            <a:t>Concise summary of the Project</a:t>
          </a:r>
          <a:endParaRPr>
            <a:solidFill>
              <a:schemeClr val="dk1"/>
            </a:solidFill>
          </a:endParaRPr>
        </a:p>
      </dsp:txBody>
      <dsp:txXfrm>
        <a:off x="84559" y="1094926"/>
        <a:ext cx="2549431" cy="2102747"/>
      </dsp:txXfrm>
    </dsp:sp>
    <dsp:sp modelId="{83A24EA6-6D82-4371-8592-0B6225ADE574}">
      <dsp:nvSpPr>
        <dsp:cNvPr id="6" name="Shape 5"/>
        <dsp:cNvSpPr/>
      </dsp:nvSpPr>
      <dsp:spPr bwMode="white">
        <a:xfrm>
          <a:off x="1465371" y="1521030"/>
          <a:ext cx="2944819" cy="2944819"/>
        </a:xfrm>
        <a:prstGeom prst="leftCircularArrow">
          <a:avLst>
            <a:gd name="adj1" fmla="val 5000"/>
            <a:gd name="adj2" fmla="val -360000"/>
            <a:gd name="adj3" fmla="val 2136177"/>
            <a:gd name="adj4" fmla="val 902515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465371" y="1521030"/>
        <a:ext cx="2944819" cy="2944819"/>
      </dsp:txXfrm>
    </dsp:sp>
    <dsp:sp modelId="{0D1E30D1-15E1-48CD-8040-99CAD30B0CBF}">
      <dsp:nvSpPr>
        <dsp:cNvPr id="5" name="Rounded Rectangle 4"/>
        <dsp:cNvSpPr/>
      </dsp:nvSpPr>
      <dsp:spPr bwMode="white">
        <a:xfrm>
          <a:off x="651099" y="2747085"/>
          <a:ext cx="2266161" cy="90117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2865" tIns="41910" rIns="62865" bIns="41910"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IN" dirty="0">
              <a:latin typeface="Times New Roman" panose="02020603050405020304" pitchFamily="18" charset="0"/>
              <a:cs typeface="Times New Roman" panose="02020603050405020304" pitchFamily="18" charset="0"/>
            </a:rPr>
            <a:t>Abstract</a:t>
          </a:r>
        </a:p>
      </dsp:txBody>
      <dsp:txXfrm>
        <a:off x="651099" y="2747085"/>
        <a:ext cx="2266161" cy="901177"/>
      </dsp:txXfrm>
    </dsp:sp>
    <dsp:sp modelId="{D6F0066A-F1B9-476B-BB11-D6D6E75CFCCF}">
      <dsp:nvSpPr>
        <dsp:cNvPr id="8" name="Rounded Rectangle 7"/>
        <dsp:cNvSpPr/>
      </dsp:nvSpPr>
      <dsp:spPr bwMode="white">
        <a:xfrm>
          <a:off x="3368573" y="1094613"/>
          <a:ext cx="2550191" cy="210337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3815" tIns="43815" rIns="43815" bIns="43815"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gn="l">
            <a:lnSpc>
              <a:spcPct val="100000"/>
            </a:lnSpc>
            <a:spcBef>
              <a:spcPct val="0"/>
            </a:spcBef>
            <a:spcAft>
              <a:spcPct val="15000"/>
            </a:spcAft>
            <a:buChar char="•"/>
          </a:pPr>
          <a:r>
            <a:rPr lang="en-IN" dirty="0">
              <a:solidFill>
                <a:schemeClr val="dk1"/>
              </a:solidFill>
              <a:latin typeface="Times New Roman" panose="02020603050405020304" pitchFamily="18" charset="0"/>
              <a:cs typeface="Times New Roman" panose="02020603050405020304" pitchFamily="18" charset="0"/>
            </a:rPr>
            <a:t>Introduction</a:t>
          </a:r>
          <a:endParaRPr lang="en-IN" dirty="0">
            <a:solidFill>
              <a:schemeClr val="dk1"/>
            </a:solidFill>
            <a:latin typeface="Times New Roman" panose="02020603050405020304" pitchFamily="18" charset="0"/>
            <a:cs typeface="Times New Roman" panose="02020603050405020304" pitchFamily="18" charset="0"/>
          </a:endParaRPr>
        </a:p>
        <a:p>
          <a:pPr lvl="1" algn="l">
            <a:lnSpc>
              <a:spcPct val="100000"/>
            </a:lnSpc>
            <a:spcBef>
              <a:spcPct val="0"/>
            </a:spcBef>
            <a:spcAft>
              <a:spcPct val="15000"/>
            </a:spcAft>
            <a:buChar char="•"/>
          </a:pPr>
          <a:r>
            <a:rPr lang="en-IN" dirty="0">
              <a:solidFill>
                <a:schemeClr val="dk1"/>
              </a:solidFill>
              <a:latin typeface="Times New Roman" panose="02020603050405020304" pitchFamily="18" charset="0"/>
              <a:cs typeface="Times New Roman" panose="02020603050405020304" pitchFamily="18" charset="0"/>
            </a:rPr>
            <a:t>How this is different from others!</a:t>
          </a:r>
          <a:endParaRPr>
            <a:solidFill>
              <a:schemeClr val="dk1"/>
            </a:solidFill>
          </a:endParaRPr>
        </a:p>
      </dsp:txBody>
      <dsp:txXfrm>
        <a:off x="3368573" y="1094613"/>
        <a:ext cx="2550191" cy="2103374"/>
      </dsp:txXfrm>
    </dsp:sp>
    <dsp:sp modelId="{2830CDE3-4094-49B7-845F-2AC333BCB5CB}">
      <dsp:nvSpPr>
        <dsp:cNvPr id="10" name="Circular Arrow 9"/>
        <dsp:cNvSpPr/>
      </dsp:nvSpPr>
      <dsp:spPr bwMode="white">
        <a:xfrm>
          <a:off x="4710458" y="-273656"/>
          <a:ext cx="3306569" cy="3306569"/>
        </a:xfrm>
        <a:prstGeom prst="circularArrow">
          <a:avLst>
            <a:gd name="adj1" fmla="val 5000"/>
            <a:gd name="adj2" fmla="val 360000"/>
            <a:gd name="adj3" fmla="val 19465083"/>
            <a:gd name="adj4" fmla="val 12576104"/>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4710458" y="-273656"/>
        <a:ext cx="3306569" cy="3306569"/>
      </dsp:txXfrm>
    </dsp:sp>
    <dsp:sp modelId="{480CAA4A-2CE5-4C29-984D-3C4EED1B1985}">
      <dsp:nvSpPr>
        <dsp:cNvPr id="9" name="Rounded Rectangle 8"/>
        <dsp:cNvSpPr/>
      </dsp:nvSpPr>
      <dsp:spPr bwMode="white">
        <a:xfrm>
          <a:off x="3935282" y="643890"/>
          <a:ext cx="2266836" cy="90144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2865" tIns="41910" rIns="62865" bIns="41910"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IN" dirty="0">
              <a:latin typeface="Times New Roman" panose="02020603050405020304" pitchFamily="18" charset="0"/>
              <a:cs typeface="Times New Roman" panose="02020603050405020304" pitchFamily="18" charset="0"/>
            </a:rPr>
            <a:t>Introduction</a:t>
          </a:r>
        </a:p>
      </dsp:txBody>
      <dsp:txXfrm>
        <a:off x="3935282" y="643890"/>
        <a:ext cx="2266836" cy="901446"/>
      </dsp:txXfrm>
    </dsp:sp>
    <dsp:sp modelId="{64A96C95-9559-409C-BAC9-19B7C71DFA92}">
      <dsp:nvSpPr>
        <dsp:cNvPr id="12" name="Rounded Rectangle 11"/>
        <dsp:cNvSpPr/>
      </dsp:nvSpPr>
      <dsp:spPr bwMode="white">
        <a:xfrm>
          <a:off x="6653431" y="1094926"/>
          <a:ext cx="2549431" cy="2102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3815" tIns="43815" rIns="43815" bIns="43815"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gn="l">
            <a:lnSpc>
              <a:spcPct val="100000"/>
            </a:lnSpc>
            <a:spcBef>
              <a:spcPct val="0"/>
            </a:spcBef>
            <a:spcAft>
              <a:spcPct val="15000"/>
            </a:spcAft>
            <a:buChar char="•"/>
          </a:pPr>
          <a:r>
            <a:rPr lang="en-IN" dirty="0">
              <a:solidFill>
                <a:schemeClr val="dk1"/>
              </a:solidFill>
              <a:latin typeface="Times New Roman" panose="02020603050405020304" pitchFamily="18" charset="0"/>
              <a:cs typeface="Times New Roman" panose="02020603050405020304" pitchFamily="18" charset="0"/>
            </a:rPr>
            <a:t>Base Paper Reference</a:t>
          </a:r>
          <a:endParaRPr lang="en-IN" dirty="0">
            <a:solidFill>
              <a:schemeClr val="dk1"/>
            </a:solidFill>
            <a:latin typeface="Times New Roman" panose="02020603050405020304" pitchFamily="18" charset="0"/>
            <a:cs typeface="Times New Roman" panose="02020603050405020304" pitchFamily="18" charset="0"/>
          </a:endParaRPr>
        </a:p>
        <a:p>
          <a:pPr lvl="1" algn="l">
            <a:lnSpc>
              <a:spcPct val="100000"/>
            </a:lnSpc>
            <a:spcBef>
              <a:spcPct val="0"/>
            </a:spcBef>
            <a:spcAft>
              <a:spcPct val="15000"/>
            </a:spcAft>
            <a:buChar char="•"/>
          </a:pPr>
          <a:r>
            <a:rPr lang="en-IN" dirty="0">
              <a:solidFill>
                <a:schemeClr val="dk1"/>
              </a:solidFill>
              <a:latin typeface="Times New Roman" panose="02020603050405020304" pitchFamily="18" charset="0"/>
              <a:cs typeface="Times New Roman" panose="02020603050405020304" pitchFamily="18" charset="0"/>
            </a:rPr>
            <a:t>Literature Survey</a:t>
          </a:r>
          <a:endParaRPr>
            <a:solidFill>
              <a:schemeClr val="dk1"/>
            </a:solidFill>
          </a:endParaRPr>
        </a:p>
      </dsp:txBody>
      <dsp:txXfrm>
        <a:off x="6653431" y="1094926"/>
        <a:ext cx="2549431" cy="2102747"/>
      </dsp:txXfrm>
    </dsp:sp>
    <dsp:sp modelId="{026DCEC4-BCB6-4F61-8291-AA944F180790}">
      <dsp:nvSpPr>
        <dsp:cNvPr id="13" name="Rounded Rectangle 12"/>
        <dsp:cNvSpPr/>
      </dsp:nvSpPr>
      <dsp:spPr bwMode="white">
        <a:xfrm>
          <a:off x="7219971" y="2747085"/>
          <a:ext cx="2266161" cy="90117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2865" tIns="41910" rIns="62865" bIns="41910"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IN" dirty="0">
              <a:latin typeface="Times New Roman" panose="02020603050405020304" pitchFamily="18" charset="0"/>
              <a:cs typeface="Times New Roman" panose="02020603050405020304" pitchFamily="18" charset="0"/>
            </a:rPr>
            <a:t>References</a:t>
          </a:r>
        </a:p>
      </dsp:txBody>
      <dsp:txXfrm>
        <a:off x="7219971" y="2747085"/>
        <a:ext cx="2266161" cy="901177"/>
      </dsp:txXfrm>
    </dsp:sp>
    <dsp:sp modelId="{BC1FBD48-351A-497B-8E5B-A02901461CA1}">
      <dsp:nvSpPr>
        <dsp:cNvPr id="3" name="Rectangles 2" hidden="1"/>
        <dsp:cNvSpPr/>
      </dsp:nvSpPr>
      <dsp:spPr>
        <a:xfrm>
          <a:off x="84559" y="644338"/>
          <a:ext cx="2832701" cy="3003925"/>
        </a:xfrm>
        <a:prstGeom prst="rect">
          <a:avLst/>
        </a:prstGeom>
      </dsp:spPr>
      <dsp:txXfrm>
        <a:off x="84559" y="644338"/>
        <a:ext cx="2832701" cy="3003925"/>
      </dsp:txXfrm>
    </dsp:sp>
    <dsp:sp modelId="{7102684C-AB3A-4BAD-9F39-A1AF2CA492F8}">
      <dsp:nvSpPr>
        <dsp:cNvPr id="7" name="Rectangles 6" hidden="1"/>
        <dsp:cNvSpPr/>
      </dsp:nvSpPr>
      <dsp:spPr>
        <a:xfrm>
          <a:off x="3368573" y="643890"/>
          <a:ext cx="2833545" cy="3004820"/>
        </a:xfrm>
        <a:prstGeom prst="rect">
          <a:avLst/>
        </a:prstGeom>
      </dsp:spPr>
      <dsp:txXfrm>
        <a:off x="3368573" y="643890"/>
        <a:ext cx="2833545" cy="3004820"/>
      </dsp:txXfrm>
    </dsp:sp>
    <dsp:sp modelId="{68A6B674-ADD3-4F7D-9512-43CE3386CF66}">
      <dsp:nvSpPr>
        <dsp:cNvPr id="11" name="Rectangles 10" hidden="1"/>
        <dsp:cNvSpPr/>
      </dsp:nvSpPr>
      <dsp:spPr>
        <a:xfrm>
          <a:off x="6653431" y="644338"/>
          <a:ext cx="2832701" cy="3003925"/>
        </a:xfrm>
        <a:prstGeom prst="rect">
          <a:avLst/>
        </a:prstGeom>
      </dsp:spPr>
      <dsp:txXfrm>
        <a:off x="6653431" y="644338"/>
        <a:ext cx="2832701" cy="30039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1"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1" y="3602038"/>
            <a:ext cx="91440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4854923-DF6B-4C26-AF62-67B729080E7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854923-DF6B-4C26-AF62-67B729080E7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854923-DF6B-4C26-AF62-67B729080E7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854923-DF6B-4C26-AF62-67B729080E7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854923-DF6B-4C26-AF62-67B729080E7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4854923-DF6B-4C26-AF62-67B729080E7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4854923-DF6B-4C26-AF62-67B729080E72}"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4854923-DF6B-4C26-AF62-67B729080E72}"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54923-DF6B-4C26-AF62-67B729080E72}"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9"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854923-DF6B-4C26-AF62-67B729080E7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9"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854923-DF6B-4C26-AF62-67B729080E7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2C31C-3C18-4805-A54B-8D47535AEF7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54923-DF6B-4C26-AF62-67B729080E72}" type="datetimeFigureOut">
              <a:rPr lang="en-US" smtClean="0"/>
            </a:fld>
            <a:endParaRPr lang="en-US" dirty="0"/>
          </a:p>
        </p:txBody>
      </p:sp>
      <p:sp>
        <p:nvSpPr>
          <p:cNvPr id="5" name="Footer Placeholder 4"/>
          <p:cNvSpPr>
            <a:spLocks noGrp="1"/>
          </p:cNvSpPr>
          <p:nvPr>
            <p:ph type="ftr" sz="quarter" idx="3"/>
          </p:nvPr>
        </p:nvSpPr>
        <p:spPr>
          <a:xfrm>
            <a:off x="4038601"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2C31C-3C18-4805-A54B-8D47535AEF7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117671" y="514095"/>
            <a:ext cx="10149016" cy="954107"/>
          </a:xfrm>
          <a:prstGeom prst="rect">
            <a:avLst/>
          </a:prstGeom>
          <a:noFill/>
        </p:spPr>
        <p:txBody>
          <a:bodyPr wrap="square" rtlCol="0">
            <a:spAutoFit/>
          </a:bodyPr>
          <a:lstStyle/>
          <a:p>
            <a:pPr algn="ctr"/>
            <a:r>
              <a:rPr lang="en-IN" sz="2800" b="1" dirty="0" err="1">
                <a:latin typeface="Times New Roman" panose="02020603050405020304" pitchFamily="18" charset="0"/>
                <a:cs typeface="Times New Roman" panose="02020603050405020304" pitchFamily="18" charset="0"/>
              </a:rPr>
              <a:t>Spatio</a:t>
            </a:r>
            <a:r>
              <a:rPr lang="en-IN" sz="2800" b="1" dirty="0">
                <a:latin typeface="Times New Roman" panose="02020603050405020304" pitchFamily="18" charset="0"/>
                <a:cs typeface="Times New Roman" panose="02020603050405020304" pitchFamily="18" charset="0"/>
              </a:rPr>
              <a:t>-temporal Encoder-Based Anomaly Detection</a:t>
            </a:r>
            <a:endParaRPr lang="en-IN"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3480051" y="1042507"/>
            <a:ext cx="5424257" cy="923330"/>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BATCH: A6</a:t>
            </a:r>
            <a:endParaRPr lang="en-US" b="1" dirty="0">
              <a:latin typeface="Times New Roman" panose="02020603050405020304" pitchFamily="18" charset="0"/>
              <a:cs typeface="Times New Roman" panose="02020603050405020304" pitchFamily="18" charset="0"/>
            </a:endParaRPr>
          </a:p>
          <a:p>
            <a:pPr algn="ctr">
              <a:buNone/>
            </a:pPr>
            <a:r>
              <a:rPr lang="en-US" dirty="0">
                <a:latin typeface="Times New Roman" panose="02020603050405020304" pitchFamily="18" charset="0"/>
                <a:cs typeface="Times New Roman" panose="02020603050405020304" pitchFamily="18" charset="0"/>
              </a:rPr>
              <a:t>Guided by </a:t>
            </a:r>
            <a:r>
              <a:rPr lang="en-US" b="1" dirty="0">
                <a:latin typeface="Times New Roman" panose="02020603050405020304" pitchFamily="18" charset="0"/>
                <a:cs typeface="Times New Roman" panose="02020603050405020304" pitchFamily="18" charset="0"/>
              </a:rPr>
              <a:t>: Mrs. D. Indu</a:t>
            </a:r>
            <a:endParaRPr lang="en-US" b="1" dirty="0">
              <a:latin typeface="Times New Roman" panose="02020603050405020304" pitchFamily="18" charset="0"/>
              <a:cs typeface="Times New Roman" panose="02020603050405020304" pitchFamily="18" charset="0"/>
            </a:endParaRPr>
          </a:p>
          <a:p>
            <a:pPr algn="ctr">
              <a:buNone/>
            </a:pPr>
            <a:r>
              <a:rPr lang="en-US" dirty="0">
                <a:latin typeface="Times New Roman" panose="02020603050405020304" pitchFamily="18" charset="0"/>
                <a:cs typeface="Times New Roman" panose="02020603050405020304" pitchFamily="18" charset="0"/>
              </a:rPr>
              <a:t>     Asst.Professor., Department of CSE, GVPCEW</a:t>
            </a:r>
            <a:endParaRPr lang="en-US"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982133" y="3801306"/>
            <a:ext cx="10284554" cy="2769989"/>
          </a:xfrm>
          <a:prstGeom prst="rect">
            <a:avLst/>
          </a:prstGeom>
          <a:noFill/>
        </p:spPr>
        <p:txBody>
          <a:bodyPr wrap="square" rtlCol="0">
            <a:spAutoFit/>
          </a:bodyPr>
          <a:lstStyle/>
          <a:p>
            <a:pPr>
              <a:buNone/>
            </a:pPr>
            <a:r>
              <a:rPr lang="en-US" dirty="0"/>
              <a:t>		                                        </a:t>
            </a:r>
            <a:endParaRPr lang="en-US" dirty="0"/>
          </a:p>
          <a:p>
            <a:pPr algn="ctr">
              <a:buNone/>
            </a:pPr>
            <a:r>
              <a:rPr lang="en-US" dirty="0"/>
              <a:t>   </a:t>
            </a:r>
            <a:r>
              <a:rPr lang="en-US" b="1" dirty="0">
                <a:latin typeface="Times New Roman" panose="02020603050405020304" pitchFamily="18" charset="0"/>
                <a:cs typeface="Times New Roman" panose="02020603050405020304" pitchFamily="18" charset="0"/>
              </a:rPr>
              <a:t>TEAM MEMBERS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 Pallavi</a:t>
            </a:r>
            <a:r>
              <a:rPr lang="en-US" dirty="0">
                <a:latin typeface="Times New Roman" panose="02020603050405020304" pitchFamily="18" charset="0"/>
                <a:cs typeface="Times New Roman" panose="02020603050405020304" pitchFamily="18" charset="0"/>
              </a:rPr>
              <a:t>(20JG1A0502)                                     </a:t>
            </a:r>
            <a:r>
              <a:rPr lang="en-US" b="1" dirty="0">
                <a:latin typeface="Times New Roman" panose="02020603050405020304" pitchFamily="18" charset="0"/>
                <a:cs typeface="Times New Roman" panose="02020603050405020304" pitchFamily="18" charset="0"/>
              </a:rPr>
              <a:t>K. Sneha Latha</a:t>
            </a:r>
            <a:r>
              <a:rPr lang="en-US" dirty="0">
                <a:latin typeface="Times New Roman" panose="02020603050405020304" pitchFamily="18" charset="0"/>
                <a:cs typeface="Times New Roman" panose="02020603050405020304" pitchFamily="18" charset="0"/>
              </a:rPr>
              <a:t>(20JG1A0545)</a:t>
            </a: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J. Varsha Priya</a:t>
            </a:r>
            <a:r>
              <a:rPr lang="en-US" dirty="0">
                <a:latin typeface="Times New Roman" panose="02020603050405020304" pitchFamily="18" charset="0"/>
                <a:cs typeface="Times New Roman" panose="02020603050405020304" pitchFamily="18" charset="0"/>
              </a:rPr>
              <a:t>(20JG1A0529)</a:t>
            </a:r>
            <a:r>
              <a:rPr lang="en-US" b="1" dirty="0">
                <a:latin typeface="Times New Roman" panose="02020603050405020304" pitchFamily="18" charset="0"/>
                <a:cs typeface="Times New Roman" panose="02020603050405020304" pitchFamily="18" charset="0"/>
              </a:rPr>
              <a:t>                           M.V. S. </a:t>
            </a:r>
            <a:r>
              <a:rPr lang="en-US" b="1" dirty="0" err="1">
                <a:latin typeface="Times New Roman" panose="02020603050405020304" pitchFamily="18" charset="0"/>
                <a:cs typeface="Times New Roman" panose="02020603050405020304" pitchFamily="18" charset="0"/>
              </a:rPr>
              <a:t>Dhruthi</a:t>
            </a:r>
            <a:r>
              <a:rPr lang="en-US" dirty="0">
                <a:latin typeface="Times New Roman" panose="02020603050405020304" pitchFamily="18" charset="0"/>
                <a:cs typeface="Times New Roman" panose="02020603050405020304" pitchFamily="18" charset="0"/>
              </a:rPr>
              <a:t>(20JG1A0563) </a:t>
            </a: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algn="ctr">
              <a:buNone/>
            </a:pPr>
            <a:r>
              <a:rPr lang="en-US" b="1" dirty="0">
                <a:latin typeface="Times New Roman" panose="02020603050405020304" pitchFamily="18" charset="0"/>
                <a:cs typeface="Times New Roman" panose="02020603050405020304" pitchFamily="18" charset="0"/>
              </a:rPr>
              <a:t> Department of Computer Science and Engineering</a:t>
            </a:r>
            <a:endParaRPr lang="en-US"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GAYATRI VIDYA PARISHAD COLLEGE OF ENGINEERING FOR WOMEN</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2" name="Picture 1"/>
          <p:cNvPicPr>
            <a:picLocks noChangeAspect="1"/>
          </p:cNvPicPr>
          <p:nvPr/>
        </p:nvPicPr>
        <p:blipFill>
          <a:blip r:embed="rId1"/>
          <a:stretch>
            <a:fillRect/>
          </a:stretch>
        </p:blipFill>
        <p:spPr>
          <a:xfrm>
            <a:off x="5110498" y="1996614"/>
            <a:ext cx="2188689" cy="18358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1028700" y="527316"/>
            <a:ext cx="9888191"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PRESENTATION OUTLINE </a:t>
            </a:r>
            <a:endParaRPr lang="en-US" sz="3000" dirty="0">
              <a:latin typeface="Times New Roman" panose="02020603050405020304" pitchFamily="18" charset="0"/>
              <a:cs typeface="Times New Roman" panose="02020603050405020304" pitchFamily="18" charset="0"/>
            </a:endParaRPr>
          </a:p>
        </p:txBody>
      </p:sp>
      <p:graphicFrame>
        <p:nvGraphicFramePr>
          <p:cNvPr id="7" name="Diagram 6"/>
          <p:cNvGraphicFramePr/>
          <p:nvPr/>
        </p:nvGraphicFramePr>
        <p:xfrm>
          <a:off x="1346200" y="1511301"/>
          <a:ext cx="9570691" cy="429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482660" y="1737877"/>
            <a:ext cx="8913491" cy="646331"/>
          </a:xfrm>
          <a:prstGeom prst="rect">
            <a:avLst/>
          </a:prstGeom>
          <a:noFill/>
        </p:spPr>
        <p:txBody>
          <a:bodyPr wrap="square" rtlCol="0">
            <a:spAutoFit/>
          </a:bodyPr>
          <a:lstStyle/>
          <a:p>
            <a:endParaRPr lang="en-IN" dirty="0"/>
          </a:p>
          <a:p>
            <a:endParaRPr lang="en-US" dirty="0"/>
          </a:p>
        </p:txBody>
      </p:sp>
      <p:sp>
        <p:nvSpPr>
          <p:cNvPr id="3" name="TextBox 2"/>
          <p:cNvSpPr txBox="1"/>
          <p:nvPr/>
        </p:nvSpPr>
        <p:spPr>
          <a:xfrm>
            <a:off x="1206141" y="651388"/>
            <a:ext cx="9691171"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ABSTRACT</a:t>
            </a:r>
            <a:endParaRPr lang="en-US" sz="3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06141" y="1720681"/>
            <a:ext cx="9843214" cy="4154170"/>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this presentation, we introduce a novel approach for detecting anomalies in videos employing </a:t>
            </a:r>
            <a:r>
              <a:rPr lang="en-US" sz="2200" dirty="0" err="1">
                <a:latin typeface="Times New Roman" panose="02020603050405020304" pitchFamily="18" charset="0"/>
                <a:cs typeface="Times New Roman" panose="02020603050405020304" pitchFamily="18" charset="0"/>
              </a:rPr>
              <a:t>spatio</a:t>
            </a:r>
            <a:r>
              <a:rPr lang="en-US" sz="2200" dirty="0">
                <a:latin typeface="Times New Roman" panose="02020603050405020304" pitchFamily="18" charset="0"/>
                <a:cs typeface="Times New Roman" panose="02020603050405020304" pitchFamily="18" charset="0"/>
              </a:rPr>
              <a:t>-temporal autoencoders.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Our method involves a multi-step process: first, videos are converted into frames using </a:t>
            </a:r>
            <a:r>
              <a:rPr lang="en-US" sz="2200" dirty="0" err="1">
                <a:latin typeface="Times New Roman" panose="02020603050405020304" pitchFamily="18" charset="0"/>
                <a:cs typeface="Times New Roman" panose="02020603050405020304" pitchFamily="18" charset="0"/>
              </a:rPr>
              <a:t>FFmpeg</a:t>
            </a:r>
            <a:r>
              <a:rPr lang="en-US" sz="2200" dirty="0">
                <a:latin typeface="Times New Roman" panose="02020603050405020304" pitchFamily="18" charset="0"/>
                <a:cs typeface="Times New Roman" panose="02020603050405020304" pitchFamily="18" charset="0"/>
              </a:rPr>
              <a:t>, and then each frame is further converted into cuboids, which are organized into separate folders. Subsequently, a </a:t>
            </a:r>
            <a:r>
              <a:rPr lang="en-US" sz="2200" dirty="0" err="1">
                <a:latin typeface="Times New Roman" panose="02020603050405020304" pitchFamily="18" charset="0"/>
                <a:cs typeface="Times New Roman" panose="02020603050405020304" pitchFamily="18" charset="0"/>
              </a:rPr>
              <a:t>spatio</a:t>
            </a:r>
            <a:r>
              <a:rPr lang="en-US" sz="2200" dirty="0">
                <a:latin typeface="Times New Roman" panose="02020603050405020304" pitchFamily="18" charset="0"/>
                <a:cs typeface="Times New Roman" panose="02020603050405020304" pitchFamily="18" charset="0"/>
              </a:rPr>
              <a:t>-temporal autoencoder is trained for each cuboid folder individually. During the testing phase, videos are once again converted into frames and then cuboids, which are then tested with their corresponding autoencoder models. By comparing the recreated cuboids with the input cuboids and calculating the loss, anomalies are identified if the loss exceeds a predefined threshold.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methodology enables the precise identification of anomalous areas within specific frames, offering a robust solution for anomaly detection in video data.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066800" y="685799"/>
            <a:ext cx="938686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INTRODUCTION</a:t>
            </a:r>
            <a:endParaRPr lang="en-US" sz="3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1152960"/>
            <a:ext cx="10174241" cy="4492625"/>
          </a:xfrm>
          <a:prstGeom prst="rect">
            <a:avLst/>
          </a:prstGeom>
          <a:noFill/>
        </p:spPr>
        <p:txBody>
          <a:bodyPr wrap="square" rtlCol="0">
            <a:spAutoFit/>
          </a:bodyPr>
          <a:lstStyle/>
          <a:p>
            <a:pPr algn="just"/>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The widespread adoption of video surveillance systems across sectors like public safety, traffic management, and industrial production has led to a surge in video data. Effective analysis of this data is crucial for enhancing safety and efficiency. Anomaly detection in videos, vital for identifying potential threats or malfunctions, has garnered significant interest. </a:t>
            </a:r>
            <a:endParaRPr lang="en-US" sz="2200" b="0" i="0" dirty="0">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Traditional methods relying on handcrafted features have limitations in capturing the intricate spatial and temporal patterns in video data. To address this, a novel approach using spatiotemporal autoencoders and cuboid-based representation is proposed. </a:t>
            </a:r>
            <a:endParaRPr lang="en-US" sz="2200" b="0" i="0" dirty="0">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This involves converting videos into frames, dividing frames into cuboids, and training separate autoencoders for each cuboid folder. During testing, cuboids are reconstructed and compared against trained models, with anomalies detected based on a predefined threshold.</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090761" y="651388"/>
            <a:ext cx="8715632" cy="983615"/>
          </a:xfrm>
          <a:prstGeom prst="rect">
            <a:avLst/>
          </a:prstGeom>
          <a:noFill/>
        </p:spPr>
        <p:txBody>
          <a:bodyPr wrap="square" rtlCol="0">
            <a:spAutoFit/>
          </a:bodyPr>
          <a:lstStyle/>
          <a:p>
            <a:r>
              <a:rPr lang="en-IN" altLang="en-US" sz="3000" b="1" dirty="0">
                <a:latin typeface="Times New Roman" panose="02020603050405020304" pitchFamily="18" charset="0"/>
                <a:cs typeface="Times New Roman" panose="02020603050405020304" pitchFamily="18" charset="0"/>
              </a:rPr>
              <a:t>OUR APPROACH</a:t>
            </a:r>
            <a:r>
              <a:rPr lang="en-IN" altLang="en-US" sz="2800" b="1" dirty="0">
                <a:latin typeface="Times New Roman" panose="02020603050405020304" pitchFamily="18" charset="0"/>
                <a:cs typeface="Times New Roman" panose="02020603050405020304" pitchFamily="18" charset="0"/>
              </a:rPr>
              <a:t> </a:t>
            </a:r>
            <a:endParaRPr lang="en-IN" altLang="en-US" sz="2800" b="1" dirty="0">
              <a:latin typeface="Times New Roman" panose="02020603050405020304" pitchFamily="18" charset="0"/>
              <a:cs typeface="Times New Roman" panose="02020603050405020304" pitchFamily="18" charset="0"/>
            </a:endParaRPr>
          </a:p>
          <a:p>
            <a:endParaRPr lang="en-IN" alt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1127" y="1152960"/>
            <a:ext cx="10489914" cy="769441"/>
          </a:xfrm>
          <a:prstGeom prst="rect">
            <a:avLst/>
          </a:prstGeom>
          <a:noFill/>
        </p:spPr>
        <p:txBody>
          <a:bodyPr wrap="square" rtlCol="0">
            <a:spAutoFit/>
          </a:bodyPr>
          <a:lstStyle/>
          <a:p>
            <a:pPr algn="just"/>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06500" y="1773044"/>
            <a:ext cx="9654788"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Firstly, the use of cuboids for processing the frames, which helps in capturing the </a:t>
            </a:r>
            <a:r>
              <a:rPr lang="en-US" sz="2200" dirty="0" err="1">
                <a:latin typeface="Times New Roman" panose="02020603050405020304" pitchFamily="18" charset="0"/>
                <a:cs typeface="Times New Roman" panose="02020603050405020304" pitchFamily="18" charset="0"/>
              </a:rPr>
              <a:t>spatio</a:t>
            </a:r>
            <a:r>
              <a:rPr lang="en-US" sz="2200" dirty="0">
                <a:latin typeface="Times New Roman" panose="02020603050405020304" pitchFamily="18" charset="0"/>
                <a:cs typeface="Times New Roman" panose="02020603050405020304" pitchFamily="18" charset="0"/>
              </a:rPr>
              <a:t>-temporal features of the frames more accurately.</a:t>
            </a: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Secondly, train a separate autoencoder model for each folder of cuboids, which aids in detecting anomalies more effectively.</a:t>
            </a: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Thirdly, employ a threshold-based approach to detect anomalies, which assists in reducing false positives and improving detection accuracy.</a:t>
            </a: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Lastly, our modular approach allows for better adaptability to different types of videos and scenarios, making it more versatile and applicable in various real-world situations.</a:t>
            </a:r>
            <a:endParaRPr lang="en-US"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165210" y="1155700"/>
            <a:ext cx="934819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BASE PAPER DETAILS</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65210" y="2304463"/>
            <a:ext cx="10469366" cy="3077766"/>
          </a:xfrm>
          <a:prstGeom prst="rect">
            <a:avLst/>
          </a:prstGeom>
          <a:noFill/>
        </p:spPr>
        <p:txBody>
          <a:bodyPr wrap="square" rtlCol="0">
            <a:spAutoFit/>
          </a:bodyPr>
          <a:lstStyle/>
          <a:p>
            <a:r>
              <a:rPr lang="en-US" sz="2200" dirty="0">
                <a:solidFill>
                  <a:srgbClr val="000000"/>
                </a:solidFill>
                <a:effectLst/>
                <a:latin typeface="Times New Roman" panose="02020603050405020304" pitchFamily="18" charset="0"/>
                <a:cs typeface="Times New Roman" panose="02020603050405020304" pitchFamily="18" charset="0"/>
              </a:rPr>
              <a:t>TITLE: </a:t>
            </a:r>
            <a:r>
              <a:rPr lang="en-US" sz="2200" b="1" dirty="0">
                <a:solidFill>
                  <a:srgbClr val="1F1F1F"/>
                </a:solidFill>
                <a:effectLst/>
                <a:latin typeface="Times New Roman" panose="02020603050405020304" pitchFamily="18" charset="0"/>
                <a:cs typeface="Times New Roman" panose="02020603050405020304" pitchFamily="18" charset="0"/>
              </a:rPr>
              <a:t>Video anomaly detection with </a:t>
            </a:r>
            <a:r>
              <a:rPr lang="en-US" sz="2200" b="1" dirty="0" err="1">
                <a:solidFill>
                  <a:srgbClr val="1F1F1F"/>
                </a:solidFill>
                <a:effectLst/>
                <a:latin typeface="Times New Roman" panose="02020603050405020304" pitchFamily="18" charset="0"/>
                <a:cs typeface="Times New Roman" panose="02020603050405020304" pitchFamily="18" charset="0"/>
              </a:rPr>
              <a:t>spatio</a:t>
            </a:r>
            <a:r>
              <a:rPr lang="en-US" sz="2200" b="1" dirty="0">
                <a:solidFill>
                  <a:srgbClr val="1F1F1F"/>
                </a:solidFill>
                <a:effectLst/>
                <a:latin typeface="Times New Roman" panose="02020603050405020304" pitchFamily="18" charset="0"/>
                <a:cs typeface="Times New Roman" panose="02020603050405020304" pitchFamily="18" charset="0"/>
              </a:rPr>
              <a:t>-temporal dissociation </a:t>
            </a:r>
            <a:endParaRPr lang="en-US" sz="2200" dirty="0">
              <a:latin typeface="Times New Roman" panose="02020603050405020304" pitchFamily="18" charset="0"/>
              <a:cs typeface="Times New Roman" panose="02020603050405020304" pitchFamily="18" charset="0"/>
            </a:endParaRPr>
          </a:p>
          <a:p>
            <a:r>
              <a:rPr lang="en-US" sz="2200" dirty="0">
                <a:solidFill>
                  <a:srgbClr val="000000"/>
                </a:solidFill>
                <a:effectLst/>
                <a:latin typeface="Times New Roman" panose="02020603050405020304" pitchFamily="18" charset="0"/>
                <a:cs typeface="Times New Roman" panose="02020603050405020304" pitchFamily="18" charset="0"/>
              </a:rPr>
              <a:t>PUBLISHED YEAR: 2022 </a:t>
            </a:r>
            <a:endParaRPr lang="en-US" sz="2200" dirty="0">
              <a:latin typeface="Times New Roman" panose="02020603050405020304" pitchFamily="18" charset="0"/>
              <a:cs typeface="Times New Roman" panose="02020603050405020304" pitchFamily="18" charset="0"/>
            </a:endParaRPr>
          </a:p>
          <a:p>
            <a:r>
              <a:rPr lang="en-US" sz="2200" dirty="0">
                <a:solidFill>
                  <a:srgbClr val="000000"/>
                </a:solidFill>
                <a:effectLst/>
                <a:latin typeface="Times New Roman" panose="02020603050405020304" pitchFamily="18" charset="0"/>
                <a:cs typeface="Times New Roman" panose="02020603050405020304" pitchFamily="18" charset="0"/>
              </a:rPr>
              <a:t>JOURNAL NAME: </a:t>
            </a:r>
            <a:r>
              <a:rPr lang="en-US" sz="2200" b="1" dirty="0" err="1">
                <a:solidFill>
                  <a:srgbClr val="1F1F1F"/>
                </a:solidFill>
                <a:latin typeface="Times New Roman" panose="02020603050405020304" pitchFamily="18" charset="0"/>
                <a:cs typeface="Times New Roman" panose="02020603050405020304" pitchFamily="18" charset="0"/>
              </a:rPr>
              <a:t>Elseveir</a:t>
            </a:r>
            <a:r>
              <a:rPr lang="en-US" sz="2200" b="1" dirty="0">
                <a:solidFill>
                  <a:srgbClr val="1F1F1F"/>
                </a:solidFill>
                <a:latin typeface="Times New Roman" panose="02020603050405020304" pitchFamily="18" charset="0"/>
                <a:cs typeface="Times New Roman" panose="02020603050405020304" pitchFamily="18" charset="0"/>
              </a:rPr>
              <a:t> (Pattern Recognition)</a:t>
            </a:r>
            <a:endParaRPr lang="en-US" sz="2200" b="1" dirty="0">
              <a:solidFill>
                <a:srgbClr val="1F1F1F"/>
              </a:solidFill>
              <a:latin typeface="Times New Roman" panose="02020603050405020304" pitchFamily="18" charset="0"/>
              <a:cs typeface="Times New Roman" panose="02020603050405020304" pitchFamily="18" charset="0"/>
            </a:endParaRPr>
          </a:p>
          <a:p>
            <a:endParaRPr lang="en-US" sz="2200" b="1" dirty="0">
              <a:solidFill>
                <a:srgbClr val="1F1F1F"/>
              </a:solidFill>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This </a:t>
            </a:r>
            <a:r>
              <a:rPr lang="en-US" sz="2200" b="1" i="0" dirty="0">
                <a:effectLst/>
                <a:latin typeface="Times New Roman" panose="02020603050405020304" pitchFamily="18" charset="0"/>
                <a:cs typeface="Times New Roman" panose="02020603050405020304" pitchFamily="18" charset="0"/>
              </a:rPr>
              <a:t>presents a novel approach for detecting anomalies in videos by dissociating spatial and temporal information. This method aims to improve anomaly detection accuracy by separating spatial and temporal features, enhancing the system's ability to identify unusual events or behaviors in video data.</a:t>
            </a:r>
            <a:endParaRPr lang="en-US" sz="2200" b="1" dirty="0">
              <a:solidFill>
                <a:srgbClr val="1F1F1F"/>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565355" y="165426"/>
            <a:ext cx="10270607" cy="523220"/>
          </a:xfrm>
          <a:prstGeom prst="rect">
            <a:avLst/>
          </a:prstGeom>
          <a:noFill/>
        </p:spPr>
        <p:txBody>
          <a:bodyPr wrap="square" rtlCol="0">
            <a:spAutoFit/>
          </a:bodyPr>
          <a:lstStyle/>
          <a:p>
            <a:r>
              <a:rPr lang="en-US" sz="2800" dirty="0"/>
              <a:t> </a:t>
            </a:r>
            <a:r>
              <a:rPr lang="en-US" sz="2800" b="1" dirty="0">
                <a:latin typeface="Times New Roman" panose="02020603050405020304" pitchFamily="18" charset="0"/>
                <a:cs typeface="Times New Roman" panose="02020603050405020304" pitchFamily="18" charset="0"/>
              </a:rPr>
              <a:t>LITERATURE SURVEY</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527255" y="810723"/>
          <a:ext cx="11137188" cy="5911593"/>
        </p:xfrm>
        <a:graphic>
          <a:graphicData uri="http://schemas.openxmlformats.org/drawingml/2006/table">
            <a:tbl>
              <a:tblPr firstRow="1" bandRow="1">
                <a:tableStyleId>{BDBED569-4797-4DF1-A0F4-6AAB3CD982D8}</a:tableStyleId>
              </a:tblPr>
              <a:tblGrid>
                <a:gridCol w="1856198"/>
                <a:gridCol w="1856198"/>
                <a:gridCol w="1856198"/>
                <a:gridCol w="1856198"/>
                <a:gridCol w="1856198"/>
                <a:gridCol w="1856198"/>
              </a:tblGrid>
              <a:tr h="943353">
                <a:tc>
                  <a:txBody>
                    <a:bodyPr/>
                    <a:lstStyle/>
                    <a:p>
                      <a:r>
                        <a:rPr lang="en-IN" dirty="0"/>
                        <a:t>TITLE &amp; AUTHOR</a:t>
                      </a:r>
                      <a:endParaRPr lang="en-IN" dirty="0"/>
                    </a:p>
                  </a:txBody>
                  <a:tcPr/>
                </a:tc>
                <a:tc>
                  <a:txBody>
                    <a:bodyPr/>
                    <a:lstStyle/>
                    <a:p>
                      <a:r>
                        <a:rPr lang="en-IN" dirty="0"/>
                        <a:t>JOURNAL &amp; YEAR</a:t>
                      </a:r>
                      <a:endParaRPr lang="en-IN" dirty="0"/>
                    </a:p>
                  </a:txBody>
                  <a:tcPr/>
                </a:tc>
                <a:tc>
                  <a:txBody>
                    <a:bodyPr/>
                    <a:lstStyle/>
                    <a:p>
                      <a:r>
                        <a:rPr lang="en-IN" dirty="0"/>
                        <a:t>DATASET</a:t>
                      </a:r>
                      <a:endParaRPr lang="en-IN" dirty="0"/>
                    </a:p>
                  </a:txBody>
                  <a:tcPr/>
                </a:tc>
                <a:tc>
                  <a:txBody>
                    <a:bodyPr/>
                    <a:lstStyle/>
                    <a:p>
                      <a:r>
                        <a:rPr lang="en-IN" dirty="0"/>
                        <a:t>APPROACH</a:t>
                      </a:r>
                      <a:endParaRPr lang="en-IN" dirty="0"/>
                    </a:p>
                  </a:txBody>
                  <a:tcPr/>
                </a:tc>
                <a:tc>
                  <a:txBody>
                    <a:bodyPr/>
                    <a:lstStyle/>
                    <a:p>
                      <a:r>
                        <a:rPr lang="en-IN" dirty="0"/>
                        <a:t>OUTCOME</a:t>
                      </a:r>
                      <a:endParaRPr lang="en-IN" dirty="0"/>
                    </a:p>
                  </a:txBody>
                  <a:tcPr/>
                </a:tc>
                <a:tc>
                  <a:txBody>
                    <a:bodyPr/>
                    <a:lstStyle/>
                    <a:p>
                      <a:r>
                        <a:rPr lang="en-IN" dirty="0"/>
                        <a:t>LIMITATIONS</a:t>
                      </a:r>
                      <a:endParaRPr lang="en-IN" dirty="0"/>
                    </a:p>
                  </a:txBody>
                  <a:tcPr/>
                </a:tc>
              </a:tr>
              <a:tr h="1731918">
                <a:tc>
                  <a:txBody>
                    <a:bodyPr/>
                    <a:lstStyle/>
                    <a:p>
                      <a:pPr algn="l"/>
                      <a:r>
                        <a:rPr lang="en-US" sz="1400" kern="1200" dirty="0">
                          <a:effectLst/>
                        </a:rPr>
                        <a:t>Proposed System for Criminal Detection and </a:t>
                      </a:r>
                      <a:endParaRPr lang="en-US" sz="1400" dirty="0"/>
                    </a:p>
                    <a:p>
                      <a:pPr algn="l"/>
                      <a:r>
                        <a:rPr lang="en-US" sz="1400" kern="1200" dirty="0">
                          <a:effectLst/>
                        </a:rPr>
                        <a:t>Recognition on CCTV Data Using Cloud and </a:t>
                      </a:r>
                      <a:endParaRPr lang="en-US" sz="1400" dirty="0"/>
                    </a:p>
                    <a:p>
                      <a:pPr algn="l"/>
                      <a:r>
                        <a:rPr lang="en-US" sz="1400" kern="1200" dirty="0">
                          <a:effectLst/>
                        </a:rPr>
                        <a:t>Machine Learning, </a:t>
                      </a:r>
                      <a:r>
                        <a:rPr lang="en-IN" sz="1400" kern="1200" dirty="0">
                          <a:effectLst/>
                        </a:rPr>
                        <a:t>Pratiksha </a:t>
                      </a:r>
                      <a:r>
                        <a:rPr lang="en-IN" sz="1400" kern="1200" dirty="0" err="1">
                          <a:effectLst/>
                        </a:rPr>
                        <a:t>Shetgaonkar</a:t>
                      </a:r>
                      <a:r>
                        <a:rPr lang="en-IN" sz="1400" kern="1200" dirty="0">
                          <a:effectLst/>
                        </a:rPr>
                        <a:t>.</a:t>
                      </a:r>
                      <a:r>
                        <a:rPr lang="en-US" sz="1400" kern="1200" dirty="0">
                          <a:effectLst/>
                        </a:rPr>
                        <a:t> </a:t>
                      </a:r>
                      <a:endParaRPr lang="en-US" sz="1400" kern="1200" dirty="0">
                        <a:effectLst/>
                      </a:endParaRPr>
                    </a:p>
                  </a:txBody>
                  <a:tcPr/>
                </a:tc>
                <a:tc>
                  <a:txBody>
                    <a:bodyPr/>
                    <a:lstStyle/>
                    <a:p>
                      <a:pPr algn="l"/>
                      <a:r>
                        <a:rPr lang="en-IN" sz="1400" dirty="0"/>
                        <a:t>IEEE, 2019</a:t>
                      </a:r>
                      <a:endParaRPr lang="en-IN" sz="1400" dirty="0"/>
                    </a:p>
                  </a:txBody>
                  <a:tcPr/>
                </a:tc>
                <a:tc>
                  <a:txBody>
                    <a:bodyPr/>
                    <a:lstStyle/>
                    <a:p>
                      <a:pPr algn="l"/>
                      <a:r>
                        <a:rPr lang="en-IN" sz="1400" kern="1200" dirty="0">
                          <a:effectLst/>
                        </a:rPr>
                        <a:t>Available CCTV dataset</a:t>
                      </a:r>
                      <a:endParaRPr lang="en-IN" sz="1400" kern="1200" dirty="0">
                        <a:effectLst/>
                      </a:endParaRPr>
                    </a:p>
                  </a:txBody>
                  <a:tcPr/>
                </a:tc>
                <a:tc>
                  <a:txBody>
                    <a:bodyPr/>
                    <a:lstStyle/>
                    <a:p>
                      <a:pPr algn="l"/>
                      <a:r>
                        <a:rPr lang="en-IN" sz="1400" dirty="0"/>
                        <a:t>Mainly CNN &amp; SVM</a:t>
                      </a:r>
                      <a:endParaRPr lang="en-IN" sz="1400" dirty="0"/>
                    </a:p>
                  </a:txBody>
                  <a:tcPr/>
                </a:tc>
                <a:tc>
                  <a:txBody>
                    <a:bodyPr/>
                    <a:lstStyle/>
                    <a:p>
                      <a:pPr algn="l"/>
                      <a:r>
                        <a:rPr lang="en-US" sz="1400" kern="1200" dirty="0">
                          <a:effectLst/>
                        </a:rPr>
                        <a:t>Efficient and effective criminal detection and recognition on CCTV data.</a:t>
                      </a:r>
                      <a:endParaRPr lang="en-US" sz="1400" kern="1200" dirty="0">
                        <a:effectLst/>
                      </a:endParaRPr>
                    </a:p>
                  </a:txBody>
                  <a:tcPr/>
                </a:tc>
                <a:tc>
                  <a:txBody>
                    <a:bodyPr/>
                    <a:lstStyle/>
                    <a:p>
                      <a:pPr algn="l"/>
                      <a:r>
                        <a:rPr lang="en-US" sz="1400" kern="1200" dirty="0">
                          <a:effectLst/>
                        </a:rPr>
                        <a:t>Privacy concerns, data quality dependencies, and biases in machine learning models.</a:t>
                      </a:r>
                      <a:endParaRPr lang="en-US" sz="1400" kern="1200" dirty="0">
                        <a:effectLst/>
                      </a:endParaRPr>
                    </a:p>
                  </a:txBody>
                  <a:tcPr/>
                </a:tc>
              </a:tr>
              <a:tr h="1731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effectLst/>
                        </a:rPr>
                        <a:t>Anomaly Detection using Convolutional Spatiotemporal Autoencoder, Hemant Dhole</a:t>
                      </a:r>
                      <a:endParaRPr lang="en-US" sz="1400" kern="1200" dirty="0">
                        <a:effectLst/>
                      </a:endParaRPr>
                    </a:p>
                    <a:p>
                      <a:pPr algn="l"/>
                      <a:endParaRPr lang="en-US" sz="1400" kern="1200" dirty="0">
                        <a:effectLst/>
                      </a:endParaRPr>
                    </a:p>
                  </a:txBody>
                  <a:tcPr/>
                </a:tc>
                <a:tc>
                  <a:txBody>
                    <a:bodyPr/>
                    <a:lstStyle/>
                    <a:p>
                      <a:pPr algn="l"/>
                      <a:r>
                        <a:rPr lang="en-IN" sz="1400" dirty="0"/>
                        <a:t>IEEE, 2019</a:t>
                      </a:r>
                      <a:endParaRPr lang="en-IN" sz="1400" dirty="0"/>
                    </a:p>
                  </a:txBody>
                  <a:tcPr/>
                </a:tc>
                <a:tc>
                  <a:txBody>
                    <a:bodyPr/>
                    <a:lstStyle/>
                    <a:p>
                      <a:pPr algn="l"/>
                      <a:r>
                        <a:rPr lang="en-IN" sz="1400" kern="1200" dirty="0">
                          <a:effectLst/>
                        </a:rPr>
                        <a:t>Avenue and UCSD</a:t>
                      </a:r>
                      <a:endParaRPr lang="en-IN" sz="1400" kern="1200" dirty="0">
                        <a:effectLst/>
                      </a:endParaRPr>
                    </a:p>
                  </a:txBody>
                  <a:tcPr/>
                </a:tc>
                <a:tc>
                  <a:txBody>
                    <a:bodyPr/>
                    <a:lstStyle/>
                    <a:p>
                      <a:pPr algn="l"/>
                      <a:r>
                        <a:rPr lang="en-IN" sz="1400" dirty="0" err="1"/>
                        <a:t>Spatio</a:t>
                      </a:r>
                      <a:r>
                        <a:rPr lang="en-IN" sz="1400" dirty="0"/>
                        <a:t>-temporal Autoencoders, CNN</a:t>
                      </a:r>
                      <a:endParaRPr lang="en-IN" sz="1400" dirty="0"/>
                    </a:p>
                  </a:txBody>
                  <a:tcPr/>
                </a:tc>
                <a:tc>
                  <a:txBody>
                    <a:bodyPr/>
                    <a:lstStyle/>
                    <a:p>
                      <a:pPr algn="l"/>
                      <a:r>
                        <a:rPr lang="en-US" sz="1400" kern="1200" dirty="0">
                          <a:effectLst/>
                        </a:rPr>
                        <a:t>Effectively identified anomalies in video data with high accuracy and low false positive rates, showcased robustness across various datasets.</a:t>
                      </a:r>
                      <a:endParaRPr lang="en-US" sz="1400" kern="1200" dirty="0">
                        <a:effectLst/>
                      </a:endParaRPr>
                    </a:p>
                  </a:txBody>
                  <a:tcPr/>
                </a:tc>
                <a:tc>
                  <a:txBody>
                    <a:bodyPr/>
                    <a:lstStyle/>
                    <a:p>
                      <a:pPr algn="l"/>
                      <a:r>
                        <a:rPr lang="en-IN" sz="1400" kern="1200" dirty="0">
                          <a:effectLst/>
                        </a:rPr>
                        <a:t>Scalability and generalization to diverse scenarios.</a:t>
                      </a:r>
                      <a:endParaRPr lang="en-IN" sz="1400" kern="1200" dirty="0">
                        <a:effectLst/>
                      </a:endParaRPr>
                    </a:p>
                  </a:txBody>
                  <a:tcPr/>
                </a:tc>
              </a:tr>
              <a:tr h="1320955">
                <a:tc>
                  <a:txBody>
                    <a:bodyPr/>
                    <a:lstStyle/>
                    <a:p>
                      <a:pPr algn="l"/>
                      <a:r>
                        <a:rPr lang="en-US" sz="1400" kern="1200" dirty="0">
                          <a:effectLst/>
                        </a:rPr>
                        <a:t>Video anomaly detection with </a:t>
                      </a:r>
                      <a:r>
                        <a:rPr lang="en-US" sz="1400" kern="1200" dirty="0" err="1">
                          <a:effectLst/>
                        </a:rPr>
                        <a:t>spatio</a:t>
                      </a:r>
                      <a:r>
                        <a:rPr lang="en-US" sz="1400" kern="1200" dirty="0">
                          <a:effectLst/>
                        </a:rPr>
                        <a:t>-temporal dissociation, </a:t>
                      </a:r>
                      <a:r>
                        <a:rPr lang="en-IN" sz="1400" kern="1200" dirty="0" err="1">
                          <a:effectLst/>
                        </a:rPr>
                        <a:t>Yunpeng</a:t>
                      </a:r>
                      <a:r>
                        <a:rPr lang="en-IN" sz="1400" kern="1200" dirty="0">
                          <a:effectLst/>
                        </a:rPr>
                        <a:t> Changa.</a:t>
                      </a:r>
                      <a:endParaRPr lang="en-IN" sz="1400" kern="1200" dirty="0">
                        <a:effectLst/>
                      </a:endParaRPr>
                    </a:p>
                  </a:txBody>
                  <a:tcPr/>
                </a:tc>
                <a:tc>
                  <a:txBody>
                    <a:bodyPr/>
                    <a:lstStyle/>
                    <a:p>
                      <a:pPr algn="l"/>
                      <a:r>
                        <a:rPr lang="en-IN" sz="1400" dirty="0"/>
                        <a:t>ELSEVEIR, 2022</a:t>
                      </a:r>
                      <a:endParaRPr lang="en-IN" sz="1400" dirty="0"/>
                    </a:p>
                  </a:txBody>
                  <a:tcPr/>
                </a:tc>
                <a:tc>
                  <a:txBody>
                    <a:bodyPr/>
                    <a:lstStyle/>
                    <a:p>
                      <a:pPr algn="l"/>
                      <a:r>
                        <a:rPr lang="en-IN" sz="1400" dirty="0"/>
                        <a:t>Avenue Benchmark Dataset</a:t>
                      </a:r>
                      <a:endParaRPr lang="en-IN" sz="1400" dirty="0"/>
                    </a:p>
                  </a:txBody>
                  <a:tcPr/>
                </a:tc>
                <a:tc>
                  <a:txBody>
                    <a:bodyPr/>
                    <a:lstStyle/>
                    <a:p>
                      <a:pPr algn="l"/>
                      <a:r>
                        <a:rPr lang="en-IN" sz="1400" kern="1200" dirty="0" err="1">
                          <a:effectLst/>
                        </a:rPr>
                        <a:t>Spatio</a:t>
                      </a:r>
                      <a:r>
                        <a:rPr lang="en-IN" sz="1400" kern="1200" dirty="0">
                          <a:effectLst/>
                        </a:rPr>
                        <a:t>-temporal dissociation, CNN</a:t>
                      </a:r>
                      <a:endParaRPr lang="en-IN" sz="1400" kern="1200" dirty="0">
                        <a:effectLst/>
                      </a:endParaRPr>
                    </a:p>
                  </a:txBody>
                  <a:tcPr/>
                </a:tc>
                <a:tc>
                  <a:txBody>
                    <a:bodyPr/>
                    <a:lstStyle/>
                    <a:p>
                      <a:pPr algn="l"/>
                      <a:r>
                        <a:rPr lang="en-US" sz="1400" kern="1200" dirty="0">
                          <a:effectLst/>
                        </a:rPr>
                        <a:t>Achieved a higher true positive rate and a lower false positive rate, indicating high effectiveness.</a:t>
                      </a:r>
                      <a:endParaRPr lang="en-US" sz="1400" kern="1200" dirty="0">
                        <a:effectLst/>
                      </a:endParaRPr>
                    </a:p>
                  </a:txBody>
                  <a:tcPr/>
                </a:tc>
                <a:tc>
                  <a:txBody>
                    <a:bodyPr/>
                    <a:lstStyle/>
                    <a:p>
                      <a:pPr algn="l"/>
                      <a:r>
                        <a:rPr lang="en-US" sz="1400" kern="1200" dirty="0">
                          <a:effectLst/>
                        </a:rPr>
                        <a:t>Complexity and computational demands due to dissociating spatial and temporal information.</a:t>
                      </a:r>
                      <a:endParaRPr lang="en-US" sz="1400" kern="1200" dirty="0">
                        <a:effectLst/>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a:off x="30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p:cNvSpPr>
            <a:spLocks noGrp="1" noRot="1" noChangeAspect="1" noMove="1" noResize="1" noEditPoints="1" noAdjustHandles="1" noChangeArrowheads="1" noChangeShapeType="1" noTextEdit="1"/>
          </p:cNvSpPr>
          <p:nvPr/>
        </p:nvSpPr>
        <p:spPr>
          <a:xfrm>
            <a:off x="2"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18230" y="-43336"/>
            <a:ext cx="5163047" cy="2657478"/>
            <a:chOff x="6867015" y="-1"/>
            <a:chExt cx="5324985" cy="3251912"/>
          </a:xfrm>
          <a:solidFill>
            <a:schemeClr val="bg1">
              <a:alpha val="30000"/>
            </a:schemeClr>
          </a:solidFill>
        </p:grpSpPr>
        <p:sp>
          <p:nvSpPr>
            <p:cNvPr id="15" name="Freeform: Shape 14"/>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a:grpSpLocks noGrp="1" noRot="1" noChangeAspect="1" noMove="1" noResize="1" noUngrp="1"/>
          </p:cNvGrpSpPr>
          <p:nvPr/>
        </p:nvGrpSpPr>
        <p:grpSpPr>
          <a:xfrm rot="10800000">
            <a:off x="9058275" y="4146314"/>
            <a:ext cx="3142400" cy="2716805"/>
            <a:chOff x="-305" y="-4155"/>
            <a:chExt cx="2514948" cy="2174333"/>
          </a:xfrm>
          <a:solidFill>
            <a:schemeClr val="bg1">
              <a:alpha val="30000"/>
            </a:schemeClr>
          </a:solidFill>
        </p:grpSpPr>
        <p:sp>
          <p:nvSpPr>
            <p:cNvPr id="21" name="Freeform: Shape 20"/>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397000" y="3060700"/>
            <a:ext cx="8857432" cy="1015663"/>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0</TotalTime>
  <Words>4480</Words>
  <Application>WPS Presentation</Application>
  <PresentationFormat>Widescreen</PresentationFormat>
  <Paragraphs>107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bontu</dc:creator>
  <cp:lastModifiedBy>palla</cp:lastModifiedBy>
  <cp:revision>45</cp:revision>
  <dcterms:created xsi:type="dcterms:W3CDTF">2020-12-05T07:02:00Z</dcterms:created>
  <dcterms:modified xsi:type="dcterms:W3CDTF">2024-02-01T05:32:35Z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1D8ADE43DFDD495F972DDE092F1DCC37_12</vt:lpwstr>
  </property>
  <property fmtid="{D5CDD505-2E9C-101B-9397-08002B2CF9AE}" pid="3" name="KSOProductBuildVer">
    <vt:lpwstr>1033-12.2.0.13431</vt:lpwstr>
  </property>
</Properties>
</file>