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1" r:id="rId15"/>
    <p:sldId id="2146847072" r:id="rId16"/>
    <p:sldId id="2146847074" r:id="rId17"/>
    <p:sldId id="2146847073" r:id="rId18"/>
    <p:sldId id="2146847079" r:id="rId19"/>
    <p:sldId id="2146847068" r:id="rId20"/>
    <p:sldId id="2146847075" r:id="rId21"/>
    <p:sldId id="2146847076" r:id="rId22"/>
    <p:sldId id="2146847077" r:id="rId23"/>
    <p:sldId id="2146847078" r:id="rId24"/>
    <p:sldId id="2146847062" r:id="rId25"/>
    <p:sldId id="2146847055" r:id="rId26"/>
    <p:sldId id="2146847059" r:id="rId27"/>
    <p:sldId id="2146847069" r:id="rId28"/>
    <p:sldId id="2146847070"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Project_template_for_AI_Agent_case_study_(1)%5b1%5d.ppt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a:cs typeface="Arial"/>
              </a:rPr>
              <a:t>TripMind_Agent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3935916"/>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Pallavi Ramesh Bansi</a:t>
            </a:r>
          </a:p>
          <a:p>
            <a:r>
              <a:rPr lang="en-US" sz="2000" b="1" dirty="0">
                <a:solidFill>
                  <a:schemeClr val="accent1">
                    <a:lumMod val="75000"/>
                  </a:schemeClr>
                </a:solidFill>
                <a:latin typeface="Arial" pitchFamily="34" charset="0"/>
                <a:cs typeface="Arial" pitchFamily="34" charset="0"/>
              </a:rPr>
              <a:t>Student name :Pallavi Ramesh Bansi</a:t>
            </a:r>
          </a:p>
          <a:p>
            <a:r>
              <a:rPr lang="en-US" sz="2000" b="1" dirty="0">
                <a:solidFill>
                  <a:schemeClr val="accent1">
                    <a:lumMod val="75000"/>
                  </a:schemeClr>
                </a:solidFill>
                <a:latin typeface="Arial"/>
                <a:cs typeface="Arial"/>
              </a:rPr>
              <a:t>College Name: MIT Academy of Engineering ,</a:t>
            </a:r>
            <a:r>
              <a:rPr lang="en-US" sz="2000" b="1" dirty="0" err="1">
                <a:solidFill>
                  <a:schemeClr val="accent1">
                    <a:lumMod val="75000"/>
                  </a:schemeClr>
                </a:solidFill>
                <a:latin typeface="Arial"/>
                <a:cs typeface="Arial"/>
              </a:rPr>
              <a:t>Alandi</a:t>
            </a:r>
            <a:r>
              <a:rPr lang="en-US" sz="2000" b="1" dirty="0">
                <a:solidFill>
                  <a:schemeClr val="accent1">
                    <a:lumMod val="75000"/>
                  </a:schemeClr>
                </a:solidFill>
                <a:latin typeface="Arial"/>
                <a:cs typeface="Arial"/>
              </a:rPr>
              <a:t> Pune</a:t>
            </a:r>
          </a:p>
          <a:p>
            <a:r>
              <a:rPr lang="en-US" sz="2000" b="1" dirty="0">
                <a:solidFill>
                  <a:schemeClr val="accent1">
                    <a:lumMod val="75000"/>
                  </a:schemeClr>
                </a:solidFill>
                <a:latin typeface="Arial"/>
                <a:cs typeface="Arial"/>
              </a:rPr>
              <a:t> Department : Electronics &amp; </a:t>
            </a:r>
            <a:r>
              <a:rPr lang="en-IN" sz="2000" b="1" dirty="0">
                <a:solidFill>
                  <a:schemeClr val="accent1">
                    <a:lumMod val="75000"/>
                  </a:schemeClr>
                </a:solidFill>
                <a:latin typeface="Arial"/>
                <a:cs typeface="Arial"/>
              </a:rPr>
              <a:t>Telecommunication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50666C7F-6589-4138-9BDD-E87CD7C2A438}"/>
              </a:ext>
            </a:extLst>
          </p:cNvPr>
          <p:cNvPicPr>
            <a:picLocks noChangeAspect="1"/>
          </p:cNvPicPr>
          <p:nvPr/>
        </p:nvPicPr>
        <p:blipFill>
          <a:blip r:embed="rId2"/>
          <a:stretch>
            <a:fillRect/>
          </a:stretch>
        </p:blipFill>
        <p:spPr>
          <a:xfrm>
            <a:off x="885218" y="1395167"/>
            <a:ext cx="10421564" cy="4990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265F564F-ECE8-4474-8FD9-70A2352DD657}"/>
              </a:ext>
            </a:extLst>
          </p:cNvPr>
          <p:cNvPicPr>
            <a:picLocks noChangeAspect="1"/>
          </p:cNvPicPr>
          <p:nvPr/>
        </p:nvPicPr>
        <p:blipFill>
          <a:blip r:embed="rId2"/>
          <a:stretch>
            <a:fillRect/>
          </a:stretch>
        </p:blipFill>
        <p:spPr>
          <a:xfrm>
            <a:off x="690383" y="1386863"/>
            <a:ext cx="10668916" cy="50343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61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21739D89-41F7-4423-943B-607C7BA7173C}"/>
              </a:ext>
            </a:extLst>
          </p:cNvPr>
          <p:cNvPicPr>
            <a:picLocks noChangeAspect="1"/>
          </p:cNvPicPr>
          <p:nvPr/>
        </p:nvPicPr>
        <p:blipFill>
          <a:blip r:embed="rId2"/>
          <a:stretch>
            <a:fillRect/>
          </a:stretch>
        </p:blipFill>
        <p:spPr>
          <a:xfrm>
            <a:off x="764225" y="1357460"/>
            <a:ext cx="10663549" cy="5048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204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90D11777-AD9F-4A7A-8CE6-F7F0255B330F}"/>
              </a:ext>
            </a:extLst>
          </p:cNvPr>
          <p:cNvPicPr>
            <a:picLocks noChangeAspect="1"/>
          </p:cNvPicPr>
          <p:nvPr/>
        </p:nvPicPr>
        <p:blipFill>
          <a:blip r:embed="rId2"/>
          <a:stretch>
            <a:fillRect/>
          </a:stretch>
        </p:blipFill>
        <p:spPr>
          <a:xfrm>
            <a:off x="647181" y="1334019"/>
            <a:ext cx="10533010" cy="5044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9548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C7B1BC7B-ACB6-41CC-99DA-BBEFA67F4F65}"/>
              </a:ext>
            </a:extLst>
          </p:cNvPr>
          <p:cNvPicPr>
            <a:picLocks noChangeAspect="1"/>
          </p:cNvPicPr>
          <p:nvPr/>
        </p:nvPicPr>
        <p:blipFill>
          <a:blip r:embed="rId2"/>
          <a:stretch>
            <a:fillRect/>
          </a:stretch>
        </p:blipFill>
        <p:spPr>
          <a:xfrm>
            <a:off x="763571" y="1285080"/>
            <a:ext cx="10580016" cy="50585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0265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9E36294-E22C-4147-8E7A-CD9299CC0641}"/>
              </a:ext>
            </a:extLst>
          </p:cNvPr>
          <p:cNvPicPr>
            <a:picLocks noChangeAspect="1"/>
          </p:cNvPicPr>
          <p:nvPr/>
        </p:nvPicPr>
        <p:blipFill>
          <a:blip r:embed="rId2"/>
          <a:stretch>
            <a:fillRect/>
          </a:stretch>
        </p:blipFill>
        <p:spPr>
          <a:xfrm>
            <a:off x="829559" y="1306927"/>
            <a:ext cx="10532946" cy="50196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727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825234" y="111052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B126D36F-F2A8-4DD5-BF85-922E1C4D0094}"/>
              </a:ext>
            </a:extLst>
          </p:cNvPr>
          <p:cNvPicPr>
            <a:picLocks noChangeAspect="1"/>
          </p:cNvPicPr>
          <p:nvPr/>
        </p:nvPicPr>
        <p:blipFill>
          <a:blip r:embed="rId2"/>
          <a:stretch>
            <a:fillRect/>
          </a:stretch>
        </p:blipFill>
        <p:spPr>
          <a:xfrm>
            <a:off x="1020073" y="1640817"/>
            <a:ext cx="9962154" cy="47787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630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825234" y="111052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a:extLst>
              <a:ext uri="{FF2B5EF4-FFF2-40B4-BE49-F238E27FC236}">
                <a16:creationId xmlns:a16="http://schemas.microsoft.com/office/drawing/2014/main" id="{E362B3F0-C03E-41ED-8EBB-982EEAE74D76}"/>
              </a:ext>
            </a:extLst>
          </p:cNvPr>
          <p:cNvPicPr>
            <a:picLocks noChangeAspect="1"/>
          </p:cNvPicPr>
          <p:nvPr/>
        </p:nvPicPr>
        <p:blipFill>
          <a:blip r:embed="rId2"/>
          <a:stretch>
            <a:fillRect/>
          </a:stretch>
        </p:blipFill>
        <p:spPr>
          <a:xfrm>
            <a:off x="980388" y="1633740"/>
            <a:ext cx="9982985" cy="47575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4293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825234" y="111052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EAB35874-FE81-4FFD-B8A3-4256FCEC12F5}"/>
              </a:ext>
            </a:extLst>
          </p:cNvPr>
          <p:cNvPicPr>
            <a:picLocks noChangeAspect="1"/>
          </p:cNvPicPr>
          <p:nvPr/>
        </p:nvPicPr>
        <p:blipFill>
          <a:blip r:embed="rId2"/>
          <a:stretch>
            <a:fillRect/>
          </a:stretch>
        </p:blipFill>
        <p:spPr>
          <a:xfrm>
            <a:off x="1055802" y="1633741"/>
            <a:ext cx="9774426" cy="4658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9158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825234" y="111052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2EE78E5-5870-4010-8513-DAEEE24D8432}"/>
              </a:ext>
            </a:extLst>
          </p:cNvPr>
          <p:cNvPicPr>
            <a:picLocks noChangeAspect="1"/>
          </p:cNvPicPr>
          <p:nvPr/>
        </p:nvPicPr>
        <p:blipFill>
          <a:blip r:embed="rId2"/>
          <a:stretch>
            <a:fillRect/>
          </a:stretch>
        </p:blipFill>
        <p:spPr>
          <a:xfrm>
            <a:off x="1018095" y="1633741"/>
            <a:ext cx="9885319" cy="46569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5428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825234" y="111052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a:extLst>
              <a:ext uri="{FF2B5EF4-FFF2-40B4-BE49-F238E27FC236}">
                <a16:creationId xmlns:a16="http://schemas.microsoft.com/office/drawing/2014/main" id="{AEB8D759-82CB-484D-9AC6-8CA2441349A0}"/>
              </a:ext>
            </a:extLst>
          </p:cNvPr>
          <p:cNvPicPr>
            <a:picLocks noChangeAspect="1"/>
          </p:cNvPicPr>
          <p:nvPr/>
        </p:nvPicPr>
        <p:blipFill>
          <a:blip r:embed="rId2"/>
          <a:stretch>
            <a:fillRect/>
          </a:stretch>
        </p:blipFill>
        <p:spPr>
          <a:xfrm>
            <a:off x="1048208" y="1640817"/>
            <a:ext cx="9868032" cy="47027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069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F032B038-3584-4EBD-AA97-7EA11392150E}"/>
              </a:ext>
            </a:extLst>
          </p:cNvPr>
          <p:cNvSpPr>
            <a:spLocks noGrp="1" noChangeArrowheads="1"/>
          </p:cNvSpPr>
          <p:nvPr>
            <p:ph idx="1"/>
          </p:nvPr>
        </p:nvSpPr>
        <p:spPr bwMode="auto">
          <a:xfrm>
            <a:off x="568044" y="1752231"/>
            <a:ext cx="1105591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err="1">
                <a:ln>
                  <a:noFill/>
                </a:ln>
                <a:solidFill>
                  <a:schemeClr val="tx1"/>
                </a:solidFill>
                <a:effectLst/>
                <a:latin typeface="Arial" panose="020B0604020202020204" pitchFamily="34" charset="0"/>
              </a:rPr>
              <a:t>TripMind_Agent</a:t>
            </a:r>
            <a:r>
              <a:rPr kumimoji="0" lang="en-US" altLang="en-US" sz="2000" b="0" i="0" u="none" strike="noStrike" cap="none" normalizeH="0" baseline="0" dirty="0">
                <a:ln>
                  <a:noFill/>
                </a:ln>
                <a:solidFill>
                  <a:schemeClr val="tx1"/>
                </a:solidFill>
                <a:effectLst/>
                <a:latin typeface="Arial" panose="020B0604020202020204" pitchFamily="34" charset="0"/>
              </a:rPr>
              <a:t> transforms </a:t>
            </a:r>
            <a:r>
              <a:rPr kumimoji="0" lang="en-US" altLang="en-US" sz="2000" b="1" i="0" u="none" strike="noStrike" cap="none" normalizeH="0" baseline="0" dirty="0">
                <a:ln>
                  <a:noFill/>
                </a:ln>
                <a:solidFill>
                  <a:schemeClr val="tx1"/>
                </a:solidFill>
                <a:effectLst/>
                <a:latin typeface="Arial" panose="020B0604020202020204" pitchFamily="34" charset="0"/>
              </a:rPr>
              <a:t>travel planning</a:t>
            </a:r>
            <a:r>
              <a:rPr kumimoji="0" lang="en-US" altLang="en-US" sz="2000" b="0" i="0" u="none" strike="noStrike" cap="none" normalizeH="0" baseline="0" dirty="0">
                <a:ln>
                  <a:noFill/>
                </a:ln>
                <a:solidFill>
                  <a:schemeClr val="tx1"/>
                </a:solidFill>
                <a:effectLst/>
                <a:latin typeface="Arial" panose="020B0604020202020204" pitchFamily="34" charset="0"/>
              </a:rPr>
              <a:t> by leveraging </a:t>
            </a:r>
            <a:r>
              <a:rPr kumimoji="0" lang="en-US" altLang="en-US" sz="2000" b="1" i="0" u="none" strike="noStrike" cap="none" normalizeH="0" baseline="0" dirty="0">
                <a:ln>
                  <a:noFill/>
                </a:ln>
                <a:solidFill>
                  <a:schemeClr val="tx1"/>
                </a:solidFill>
                <a:effectLst/>
                <a:latin typeface="Arial" panose="020B0604020202020204" pitchFamily="34" charset="0"/>
              </a:rPr>
              <a:t>AI</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cloud technologies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Arial" panose="020B0604020202020204" pitchFamily="34" charset="0"/>
              </a:rPr>
              <a:t>Combines all </a:t>
            </a:r>
            <a:r>
              <a:rPr kumimoji="0" lang="en-US" altLang="en-US" sz="2000" b="1" i="0" u="none" strike="noStrike" cap="none" normalizeH="0" baseline="0" dirty="0">
                <a:ln>
                  <a:noFill/>
                </a:ln>
                <a:solidFill>
                  <a:schemeClr val="tx1"/>
                </a:solidFill>
                <a:effectLst/>
                <a:latin typeface="Arial" panose="020B0604020202020204" pitchFamily="34" charset="0"/>
              </a:rPr>
              <a:t>trip-related tasks</a:t>
            </a:r>
            <a:r>
              <a:rPr kumimoji="0" lang="en-US" altLang="en-US" sz="2000" b="0" i="0" u="none" strike="noStrike" cap="none" normalizeH="0" baseline="0" dirty="0">
                <a:ln>
                  <a:noFill/>
                </a:ln>
                <a:solidFill>
                  <a:schemeClr val="tx1"/>
                </a:solidFill>
                <a:effectLst/>
                <a:latin typeface="Arial" panose="020B0604020202020204" pitchFamily="34" charset="0"/>
              </a:rPr>
              <a:t> into one </a:t>
            </a:r>
            <a:r>
              <a:rPr kumimoji="0" lang="en-US" altLang="en-US" sz="2000" b="1" i="0" u="none" strike="noStrike" cap="none" normalizeH="0" baseline="0" dirty="0">
                <a:ln>
                  <a:noFill/>
                </a:ln>
                <a:solidFill>
                  <a:schemeClr val="tx1"/>
                </a:solidFill>
                <a:effectLst/>
                <a:latin typeface="Arial" panose="020B0604020202020204" pitchFamily="34" charset="0"/>
              </a:rPr>
              <a:t>intelligent</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unified platform</a:t>
            </a:r>
            <a:r>
              <a:rPr lang="en-US" altLang="en-US" sz="2000" dirty="0">
                <a:solidFill>
                  <a:schemeClr val="tx1"/>
                </a:solidFill>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Arial" panose="020B0604020202020204" pitchFamily="34" charset="0"/>
              </a:rPr>
              <a:t>Provides </a:t>
            </a:r>
            <a:r>
              <a:rPr kumimoji="0" lang="en-US" altLang="en-US" sz="2000" b="1" i="0" u="none" strike="noStrike" cap="none" normalizeH="0" baseline="0" dirty="0">
                <a:ln>
                  <a:noFill/>
                </a:ln>
                <a:solidFill>
                  <a:schemeClr val="tx1"/>
                </a:solidFill>
                <a:effectLst/>
                <a:latin typeface="Arial" panose="020B0604020202020204" pitchFamily="34" charset="0"/>
              </a:rPr>
              <a:t>personalized itineraries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real-time travel updates</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smart recommendations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via a </a:t>
            </a:r>
            <a:r>
              <a:rPr kumimoji="0" lang="en-US" altLang="en-US" sz="2000" b="1" i="0" u="none" strike="noStrike" cap="none" normalizeH="0" baseline="0" dirty="0">
                <a:ln>
                  <a:noFill/>
                </a:ln>
                <a:solidFill>
                  <a:schemeClr val="tx1"/>
                </a:solidFill>
                <a:effectLst/>
                <a:latin typeface="Arial" panose="020B0604020202020204" pitchFamily="34" charset="0"/>
              </a:rPr>
              <a:t>conversational interface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Arial" panose="020B0604020202020204" pitchFamily="34" charset="0"/>
              </a:rPr>
              <a:t>Eliminates the need to use </a:t>
            </a:r>
            <a:r>
              <a:rPr kumimoji="0" lang="en-US" altLang="en-US" sz="2000" b="1" i="0" u="none" strike="noStrike" cap="none" normalizeH="0" baseline="0" dirty="0">
                <a:ln>
                  <a:noFill/>
                </a:ln>
                <a:solidFill>
                  <a:schemeClr val="tx1"/>
                </a:solidFill>
                <a:effectLst/>
                <a:latin typeface="Arial" panose="020B0604020202020204" pitchFamily="34" charset="0"/>
              </a:rPr>
              <a:t>multiple websites or apps</a:t>
            </a:r>
            <a:r>
              <a:rPr kumimoji="0" lang="en-US" altLang="en-US" sz="2000" b="0" i="0" u="none" strike="noStrike" cap="none" normalizeH="0" baseline="0" dirty="0">
                <a:ln>
                  <a:noFill/>
                </a:ln>
                <a:solidFill>
                  <a:schemeClr val="tx1"/>
                </a:solidFill>
                <a:effectLst/>
                <a:latin typeface="Arial" panose="020B0604020202020204" pitchFamily="34" charset="0"/>
              </a:rPr>
              <a:t> during trip planning.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Arial" panose="020B0604020202020204" pitchFamily="34" charset="0"/>
              </a:rPr>
              <a:t>Helps users plan more </a:t>
            </a:r>
            <a:r>
              <a:rPr kumimoji="0" lang="en-US" altLang="en-US" sz="2000" b="1" i="0" u="none" strike="noStrike" cap="none" normalizeH="0" baseline="0" dirty="0">
                <a:ln>
                  <a:noFill/>
                </a:ln>
                <a:solidFill>
                  <a:schemeClr val="tx1"/>
                </a:solidFill>
                <a:effectLst/>
                <a:latin typeface="Arial" panose="020B0604020202020204" pitchFamily="34" charset="0"/>
              </a:rPr>
              <a:t>efficiently</a:t>
            </a:r>
            <a:r>
              <a:rPr kumimoji="0" lang="en-US" altLang="en-US" sz="2000" b="0" i="0" u="none" strike="noStrike" cap="none" normalizeH="0" baseline="0" dirty="0">
                <a:ln>
                  <a:noFill/>
                </a:ln>
                <a:solidFill>
                  <a:schemeClr val="tx1"/>
                </a:solidFill>
                <a:effectLst/>
                <a:latin typeface="Arial" panose="020B0604020202020204" pitchFamily="34" charset="0"/>
              </a:rPr>
              <a:t>, save </a:t>
            </a:r>
            <a:r>
              <a:rPr kumimoji="0" lang="en-US" altLang="en-US" sz="2000" b="1" i="0" u="none" strike="noStrike" cap="none" normalizeH="0" baseline="0" dirty="0">
                <a:ln>
                  <a:noFill/>
                </a:ln>
                <a:solidFill>
                  <a:schemeClr val="tx1"/>
                </a:solidFill>
                <a:effectLst/>
                <a:latin typeface="Arial" panose="020B0604020202020204" pitchFamily="34" charset="0"/>
              </a:rPr>
              <a:t>time</a:t>
            </a:r>
            <a:r>
              <a:rPr kumimoji="0" lang="en-US" altLang="en-US" sz="2000" b="0" i="0" u="none" strike="noStrike" cap="none" normalizeH="0" baseline="0" dirty="0">
                <a:ln>
                  <a:noFill/>
                </a:ln>
                <a:solidFill>
                  <a:schemeClr val="tx1"/>
                </a:solidFill>
                <a:effectLst/>
                <a:latin typeface="Arial" panose="020B0604020202020204" pitchFamily="34" charset="0"/>
              </a:rPr>
              <a:t>, and reduce </a:t>
            </a:r>
            <a:r>
              <a:rPr kumimoji="0" lang="en-US" altLang="en-US" sz="2000" b="1" i="0" u="none" strike="noStrike" cap="none" normalizeH="0" baseline="0" dirty="0">
                <a:ln>
                  <a:noFill/>
                </a:ln>
                <a:solidFill>
                  <a:schemeClr val="tx1"/>
                </a:solidFill>
                <a:effectLst/>
                <a:latin typeface="Arial" panose="020B0604020202020204" pitchFamily="34" charset="0"/>
              </a:rPr>
              <a:t>travel-related stress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Arial" panose="020B0604020202020204" pitchFamily="34" charset="0"/>
              </a:rPr>
              <a:t>Serves as a valuable solution for </a:t>
            </a:r>
            <a:r>
              <a:rPr kumimoji="0" lang="en-US" altLang="en-US" sz="2000" b="1" i="0" u="none" strike="noStrike" cap="none" normalizeH="0" baseline="0" dirty="0">
                <a:ln>
                  <a:noFill/>
                </a:ln>
                <a:solidFill>
                  <a:schemeClr val="tx1"/>
                </a:solidFill>
                <a:effectLst/>
                <a:latin typeface="Arial" panose="020B0604020202020204" pitchFamily="34" charset="0"/>
              </a:rPr>
              <a:t>individual travelers</a:t>
            </a:r>
            <a:r>
              <a:rPr kumimoji="0" lang="en-US" altLang="en-US" sz="2000" b="0" i="0" u="none" strike="noStrike" cap="none" normalizeH="0" baseline="0" dirty="0">
                <a:ln>
                  <a:noFill/>
                </a:ln>
                <a:solidFill>
                  <a:schemeClr val="tx1"/>
                </a:solidFill>
                <a:effectLst/>
                <a:latin typeface="Arial" panose="020B0604020202020204" pitchFamily="34" charset="0"/>
              </a:rPr>
              <a:t> as well as </a:t>
            </a:r>
            <a:r>
              <a:rPr kumimoji="0" lang="en-US" altLang="en-US" sz="2000" b="1" i="0" u="none" strike="noStrike" cap="none" normalizeH="0" baseline="0" dirty="0">
                <a:ln>
                  <a:noFill/>
                </a:ln>
                <a:solidFill>
                  <a:schemeClr val="tx1"/>
                </a:solidFill>
                <a:effectLst/>
                <a:latin typeface="Arial" panose="020B0604020202020204" pitchFamily="34" charset="0"/>
              </a:rPr>
              <a:t>travel agencies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and </a:t>
            </a:r>
            <a:r>
              <a:rPr kumimoji="0" lang="en-US" altLang="en-US" sz="2000" b="1" i="0" u="none" strike="noStrike" cap="none" normalizeH="0" baseline="0" dirty="0">
                <a:ln>
                  <a:noFill/>
                </a:ln>
                <a:solidFill>
                  <a:schemeClr val="tx1"/>
                </a:solidFill>
                <a:effectLst/>
                <a:latin typeface="Arial" panose="020B0604020202020204" pitchFamily="34" charset="0"/>
              </a:rPr>
              <a:t>professionals</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23388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7D3DF5A7-8220-4A3A-89C2-5C3B3BC9DBAA}"/>
              </a:ext>
            </a:extLst>
          </p:cNvPr>
          <p:cNvSpPr>
            <a:spLocks noGrp="1" noChangeArrowheads="1"/>
          </p:cNvSpPr>
          <p:nvPr>
            <p:ph idx="1"/>
          </p:nvPr>
        </p:nvSpPr>
        <p:spPr bwMode="auto">
          <a:xfrm>
            <a:off x="581191" y="1938547"/>
            <a:ext cx="97411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Integration with more travel service providers for diverse booking options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Predictive analytics to anticipate delays and price changes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Support for group trip planning with collaborative features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Sustainable travel suggestions promoting eco-friendly choices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Health and safety alerts for informed travel decisions</a:t>
            </a:r>
          </a:p>
        </p:txBody>
      </p:sp>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20937" y="-536201"/>
            <a:ext cx="11029615" cy="4673324"/>
          </a:xfrm>
        </p:spPr>
        <p:txBody>
          <a:bodyPr/>
          <a:lstStyle/>
          <a:p>
            <a:pPr marL="0" indent="0">
              <a:buNone/>
            </a:pPr>
            <a:r>
              <a:rPr lang="en-IN" dirty="0"/>
              <a:t>Screenshot/ </a:t>
            </a:r>
            <a:r>
              <a:rPr lang="en-IN" dirty="0" err="1"/>
              <a:t>credly</a:t>
            </a:r>
            <a:r>
              <a:rPr lang="en-IN" dirty="0"/>
              <a:t> certificate( getting started with AI)</a:t>
            </a:r>
          </a:p>
          <a:p>
            <a:pPr marL="0" indent="0">
              <a:buNone/>
            </a:pPr>
            <a:endParaRPr lang="en-IN" dirty="0"/>
          </a:p>
        </p:txBody>
      </p:sp>
      <p:pic>
        <p:nvPicPr>
          <p:cNvPr id="4" name="Picture 3">
            <a:extLst>
              <a:ext uri="{FF2B5EF4-FFF2-40B4-BE49-F238E27FC236}">
                <a16:creationId xmlns:a16="http://schemas.microsoft.com/office/drawing/2014/main" id="{E4D4BC44-452E-495F-A003-9E5F73495735}"/>
              </a:ext>
            </a:extLst>
          </p:cNvPr>
          <p:cNvPicPr>
            <a:picLocks noChangeAspect="1"/>
          </p:cNvPicPr>
          <p:nvPr/>
        </p:nvPicPr>
        <p:blipFill>
          <a:blip r:embed="rId2"/>
          <a:stretch>
            <a:fillRect/>
          </a:stretch>
        </p:blipFill>
        <p:spPr>
          <a:xfrm>
            <a:off x="2762632" y="1882958"/>
            <a:ext cx="6210380" cy="467332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4357" y="760037"/>
            <a:ext cx="3758401" cy="369332"/>
          </a:xfrm>
          <a:prstGeom prst="rect">
            <a:avLst/>
          </a:prstGeom>
        </p:spPr>
        <p:txBody>
          <a:bodyPr wrap="none">
            <a:spAutoFit/>
          </a:bodyPr>
          <a:lstStyle/>
          <a:p>
            <a:r>
              <a:rPr lang="en-IN" dirty="0"/>
              <a:t>Attach your  RAG LAB certificate here</a:t>
            </a:r>
          </a:p>
        </p:txBody>
      </p:sp>
      <p:pic>
        <p:nvPicPr>
          <p:cNvPr id="2" name="Picture 1">
            <a:extLst>
              <a:ext uri="{FF2B5EF4-FFF2-40B4-BE49-F238E27FC236}">
                <a16:creationId xmlns:a16="http://schemas.microsoft.com/office/drawing/2014/main" id="{CB2E1531-6BED-4581-B3CC-CBB65DD60775}"/>
              </a:ext>
            </a:extLst>
          </p:cNvPr>
          <p:cNvPicPr>
            <a:picLocks noChangeAspect="1"/>
          </p:cNvPicPr>
          <p:nvPr/>
        </p:nvPicPr>
        <p:blipFill>
          <a:blip r:embed="rId2"/>
          <a:stretch>
            <a:fillRect/>
          </a:stretch>
        </p:blipFill>
        <p:spPr>
          <a:xfrm>
            <a:off x="1741912" y="1272619"/>
            <a:ext cx="8307591" cy="551229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9630" y="3059667"/>
            <a:ext cx="7915364" cy="1200329"/>
          </a:xfrm>
          <a:prstGeom prst="rect">
            <a:avLst/>
          </a:prstGeom>
        </p:spPr>
        <p:txBody>
          <a:bodyPr wrap="square">
            <a:spAutoFit/>
          </a:bodyPr>
          <a:lstStyle/>
          <a:p>
            <a:r>
              <a:rPr lang="en-IN" sz="2400" dirty="0" err="1"/>
              <a:t>Github</a:t>
            </a:r>
            <a:r>
              <a:rPr lang="en-IN" sz="2400" dirty="0"/>
              <a:t> Link: </a:t>
            </a:r>
            <a:r>
              <a:rPr lang="en-IN" sz="2400" dirty="0">
                <a:hlinkClick r:id="rId2" action="ppaction://hlinkpres?slideindex=1&amp;slidetitle="/>
              </a:rPr>
              <a:t>https://github.com/PallaviBansi/tripmind_agent_smart_travel-</a:t>
            </a:r>
            <a:endParaRPr lang="en-IN" sz="2400" dirty="0"/>
          </a:p>
        </p:txBody>
      </p:sp>
    </p:spTree>
    <p:extLst>
      <p:ext uri="{BB962C8B-B14F-4D97-AF65-F5344CB8AC3E}">
        <p14:creationId xmlns:p14="http://schemas.microsoft.com/office/powerpoint/2010/main" val="1098887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2977" y="1548716"/>
            <a:ext cx="11029615" cy="4673324"/>
          </a:xfrm>
        </p:spPr>
        <p:txBody>
          <a:bodyPr>
            <a:normAutofit fontScale="85000" lnSpcReduction="20000"/>
          </a:bodyPr>
          <a:lstStyle/>
          <a:p>
            <a:pPr>
              <a:buFont typeface="Wingdings" panose="05000000000000000000" pitchFamily="2" charset="2"/>
              <a:buChar char="v"/>
            </a:pPr>
            <a:r>
              <a:rPr lang="en-US" sz="2800" dirty="0">
                <a:latin typeface="Arial" panose="020B0604020202020204" pitchFamily="34" charset="0"/>
                <a:cs typeface="Arial" panose="020B0604020202020204" pitchFamily="34" charset="0"/>
              </a:rPr>
              <a:t>Modern travelers face an overwhelming task — switching between apps and websites to plan every part of their trip. From finding the right destinations to booking stays, tracking weather, and managing last-minute changes, the process is chaotic, time-consuming, and often confusing. Personalization is rare, and real-time updates are scattered.</a:t>
            </a:r>
          </a:p>
          <a:p>
            <a:pPr marL="0" indent="0">
              <a:buNone/>
            </a:pPr>
            <a:endParaRPr lang="en-US" sz="2800" dirty="0"/>
          </a:p>
          <a:p>
            <a:pPr>
              <a:buFont typeface="Wingdings" panose="05000000000000000000" pitchFamily="2" charset="2"/>
              <a:buChar char="v"/>
            </a:pPr>
            <a:r>
              <a:rPr lang="en-US" sz="2800" b="1" u="sng" dirty="0">
                <a:solidFill>
                  <a:schemeClr val="accent1">
                    <a:lumMod val="60000"/>
                    <a:lumOff val="40000"/>
                  </a:schemeClr>
                </a:solidFill>
                <a:latin typeface="Arial" panose="020B0604020202020204" pitchFamily="34" charset="0"/>
                <a:ea typeface="+mn-lt"/>
                <a:cs typeface="Arial" panose="020B0604020202020204" pitchFamily="34" charset="0"/>
              </a:rPr>
              <a:t>Proposed Solution:</a:t>
            </a:r>
          </a:p>
          <a:p>
            <a:pPr marL="0" indent="0">
              <a:buNone/>
            </a:pPr>
            <a:r>
              <a:rPr lang="en-US" sz="2800" dirty="0" err="1">
                <a:latin typeface="Arial" panose="020B0604020202020204" pitchFamily="34" charset="0"/>
                <a:cs typeface="Arial" panose="020B0604020202020204" pitchFamily="34" charset="0"/>
              </a:rPr>
              <a:t>TripMind_Agent</a:t>
            </a:r>
            <a:r>
              <a:rPr lang="en-US" sz="2800" dirty="0">
                <a:latin typeface="Arial" panose="020B0604020202020204" pitchFamily="34" charset="0"/>
                <a:cs typeface="Arial" panose="020B0604020202020204" pitchFamily="34" charset="0"/>
              </a:rPr>
              <a:t> is an intelligent travel planning assistant that brings everything together in one place. Using AI and real-time data, it builds tailored travel itineraries, suggests transport and lodging options, tracks live weather and maps, handles bookings, and updates plans on the go — turning a stressful process into a seamless experience.</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sz="2400" dirty="0"/>
              <a:t> </a:t>
            </a:r>
            <a:r>
              <a:rPr lang="en-US" sz="2400" dirty="0">
                <a:latin typeface="Arial" panose="020B0604020202020204" pitchFamily="34" charset="0"/>
                <a:cs typeface="Arial" panose="020B0604020202020204" pitchFamily="34" charset="0"/>
              </a:rPr>
              <a:t>IBM Watson Assistant – Conversational AI for travel queries </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 IBM Cloud Services – Hosting and integration </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IBM Granite model</a:t>
            </a:r>
            <a:endParaRPr lang="en-US" sz="2400" dirty="0">
              <a:solidFill>
                <a:srgbClr val="00000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latin typeface="Arial" panose="020B0604020202020204" pitchFamily="34" charset="0"/>
                <a:cs typeface="Arial" panose="020B0604020202020204" pitchFamily="34" charset="0"/>
              </a:rPr>
              <a:t>IBM Cloud Watsonx AI Studio</a:t>
            </a:r>
          </a:p>
          <a:p>
            <a:pPr marL="305435" indent="-305435"/>
            <a:r>
              <a:rPr lang="en-IN" sz="2400" dirty="0">
                <a:latin typeface="Arial" panose="020B0604020202020204" pitchFamily="34" charset="0"/>
                <a:cs typeface="Arial" panose="020B0604020202020204" pitchFamily="34" charset="0"/>
              </a:rPr>
              <a:t>IBM Cloud </a:t>
            </a:r>
            <a:r>
              <a:rPr lang="en-IN" sz="2400" dirty="0" err="1">
                <a:latin typeface="Arial" panose="020B0604020202020204" pitchFamily="34" charset="0"/>
                <a:cs typeface="Arial" panose="020B0604020202020204" pitchFamily="34" charset="0"/>
              </a:rPr>
              <a:t>Watsonx</a:t>
            </a:r>
            <a:r>
              <a:rPr lang="en-IN" sz="2400" dirty="0">
                <a:latin typeface="Arial" panose="020B0604020202020204" pitchFamily="34" charset="0"/>
                <a:cs typeface="Arial" panose="020B0604020202020204" pitchFamily="34" charset="0"/>
              </a:rPr>
              <a:t> AI runtime</a:t>
            </a:r>
          </a:p>
          <a:p>
            <a:pPr marL="305435" indent="-305435"/>
            <a:r>
              <a:rPr lang="en-IN" sz="2400" dirty="0">
                <a:latin typeface="Arial" panose="020B0604020202020204" pitchFamily="34" charset="0"/>
                <a:cs typeface="Arial" panose="020B0604020202020204" pitchFamily="34" charset="0"/>
              </a:rPr>
              <a:t>IBM Cloud Agent Lab</a:t>
            </a:r>
          </a:p>
          <a:p>
            <a:pPr marL="305435" indent="-305435"/>
            <a:r>
              <a:rPr lang="en-IN" sz="2400" dirty="0">
                <a:latin typeface="Arial" panose="020B0604020202020204" pitchFamily="34" charset="0"/>
                <a:cs typeface="Arial" panose="020B060402020202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3907" y="1203045"/>
            <a:ext cx="11126900" cy="5391005"/>
          </a:xfrm>
        </p:spPr>
        <p:txBody>
          <a:bodyPr>
            <a:normAutofit/>
          </a:bodyPr>
          <a:lstStyle/>
          <a:p>
            <a:pPr>
              <a:buFont typeface="Wingdings" panose="05000000000000000000" pitchFamily="2" charset="2"/>
              <a:buChar char="Ø"/>
            </a:pPr>
            <a:endParaRPr lang="en-US" sz="2000" dirty="0"/>
          </a:p>
          <a:p>
            <a:pPr marL="0" indent="0">
              <a:buNone/>
            </a:pPr>
            <a:endParaRPr lang="en-US" sz="2000" dirty="0"/>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This intelligent travel assistant transforms the way journeys are organized by streamlining the entire itinerary process. It empowers users to plan effectively, stick to their budget, and explore new destinations with confidence through smart, real-time suggestions.</a:t>
            </a:r>
          </a:p>
          <a:p>
            <a:pPr marL="0" indent="0">
              <a:buNone/>
            </a:pPr>
            <a:endParaRPr lang="en-IN" sz="2000" dirty="0">
              <a:solidFill>
                <a:srgbClr val="0F0F0F"/>
              </a:solidFill>
              <a:latin typeface="Arial" panose="020B0604020202020204" pitchFamily="34" charset="0"/>
              <a:ea typeface="Calibri"/>
              <a:cs typeface="Arial" panose="020B0604020202020204" pitchFamily="34" charset="0"/>
            </a:endParaRPr>
          </a:p>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Key Features &amp; Capabilities:</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cs typeface="Arial" panose="020B0604020202020204" pitchFamily="34" charset="0"/>
              </a:rPr>
              <a:t>Builds customized travel itineraries based on your budget, trip length, and personal interests</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cs typeface="Arial" panose="020B0604020202020204" pitchFamily="34" charset="0"/>
              </a:rPr>
              <a:t>Provides live weather and travel insights to support smarter decisions</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cs typeface="Arial" panose="020B0604020202020204" pitchFamily="34" charset="0"/>
              </a:rPr>
              <a:t>Recommends destinations and activities that align with user preferences</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cs typeface="Arial" panose="020B0604020202020204" pitchFamily="34" charset="0"/>
              </a:rPr>
              <a:t>Integrates flight and hotel booking options through connected APIs</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cs typeface="Arial" panose="020B0604020202020204" pitchFamily="34" charset="0"/>
              </a:rPr>
              <a:t>Tracks and manages travel expenses with precision and cost-saving tips</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cs typeface="Arial" panose="020B0604020202020204" pitchFamily="34" charset="0"/>
              </a:rPr>
              <a:t>Enables smooth interactions using natural, multilingual communication for broader accessibility</a:t>
            </a:r>
          </a:p>
          <a:p>
            <a:pPr marL="0" indent="0">
              <a:buNone/>
            </a:pPr>
            <a:endParaRPr lang="en-US" sz="2000" b="1" dirty="0"/>
          </a:p>
          <a:p>
            <a:pPr marL="0" indent="0">
              <a:buNone/>
            </a:pPr>
            <a:endParaRPr lang="en-US" sz="2000" b="1" dirty="0"/>
          </a:p>
          <a:p>
            <a:pPr>
              <a:buFont typeface="Wingdings" panose="05000000000000000000" pitchFamily="2" charset="2"/>
              <a:buChar char="Ø"/>
            </a:pPr>
            <a:endParaRPr lang="en-IN" sz="28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A1DD25CF-88A6-44D1-9F65-4A7EC9F33ED2}"/>
              </a:ext>
            </a:extLst>
          </p:cNvPr>
          <p:cNvSpPr>
            <a:spLocks noGrp="1" noChangeArrowheads="1"/>
          </p:cNvSpPr>
          <p:nvPr>
            <p:ph idx="1"/>
          </p:nvPr>
        </p:nvSpPr>
        <p:spPr bwMode="auto">
          <a:xfrm>
            <a:off x="581192" y="1862947"/>
            <a:ext cx="789350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Individual Travelers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Travel Agencies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Tourism Companies</a:t>
            </a:r>
          </a:p>
          <a:p>
            <a:pPr defTabSz="914400" eaLnBrk="0" fontAlgn="base" hangingPunct="0">
              <a:lnSpc>
                <a:spcPct val="100000"/>
              </a:lnSpc>
              <a:spcBef>
                <a:spcPct val="0"/>
              </a:spcBef>
              <a:spcAft>
                <a:spcPct val="0"/>
              </a:spcAft>
              <a:buClrTx/>
              <a:buSzTx/>
              <a:buFont typeface="Wingdings" panose="05000000000000000000" pitchFamily="2" charset="2"/>
              <a:buChar char="q"/>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Corporate Event Planners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5725B61-C287-454E-8D7B-80B35501B06C}"/>
              </a:ext>
            </a:extLst>
          </p:cNvPr>
          <p:cNvPicPr>
            <a:picLocks noChangeAspect="1"/>
          </p:cNvPicPr>
          <p:nvPr/>
        </p:nvPicPr>
        <p:blipFill>
          <a:blip r:embed="rId2"/>
          <a:stretch>
            <a:fillRect/>
          </a:stretch>
        </p:blipFill>
        <p:spPr>
          <a:xfrm>
            <a:off x="999242" y="1479898"/>
            <a:ext cx="10001838" cy="4703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C08F8A6B-6AF9-4BA7-953D-07DFABD30AC4}"/>
              </a:ext>
            </a:extLst>
          </p:cNvPr>
          <p:cNvPicPr>
            <a:picLocks noGrp="1" noChangeAspect="1"/>
          </p:cNvPicPr>
          <p:nvPr>
            <p:ph idx="1"/>
          </p:nvPr>
        </p:nvPicPr>
        <p:blipFill>
          <a:blip r:embed="rId2"/>
          <a:stretch>
            <a:fillRect/>
          </a:stretch>
        </p:blipFill>
        <p:spPr>
          <a:xfrm>
            <a:off x="846483" y="1482243"/>
            <a:ext cx="10418548" cy="4948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openxmlformats.org/package/2006/metadata/core-properties"/>
    <ds:schemaRef ds:uri="http://purl.org/dc/elements/1.1/"/>
    <ds:schemaRef ds:uri="http://www.w3.org/XML/1998/namespace"/>
    <ds:schemaRef ds:uri="http://schemas.microsoft.com/office/infopath/2007/PartnerControls"/>
    <ds:schemaRef ds:uri="http://purl.org/dc/terms/"/>
    <ds:schemaRef ds:uri="fadb41d3-f9cb-40fb-903c-8cacaba95bb5"/>
    <ds:schemaRef ds:uri="http://schemas.microsoft.com/office/2006/documentManagement/typ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1294</TotalTime>
  <Words>517</Words>
  <Application>Microsoft Office PowerPoint</Application>
  <PresentationFormat>Widescreen</PresentationFormat>
  <Paragraphs>99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Franklin Gothic Book</vt:lpstr>
      <vt:lpstr>Franklin Gothic Demi</vt:lpstr>
      <vt:lpstr>Wingdings</vt:lpstr>
      <vt:lpstr>Wingdings 2</vt:lpstr>
      <vt:lpstr>DividendVTI</vt:lpstr>
      <vt:lpstr>TripMind_Agent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Pallavi Bansi</cp:lastModifiedBy>
  <cp:revision>152</cp:revision>
  <dcterms:created xsi:type="dcterms:W3CDTF">2021-05-26T16:50:10Z</dcterms:created>
  <dcterms:modified xsi:type="dcterms:W3CDTF">2025-08-03T03:12:58Z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