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7" r:id="rId3"/>
    <p:sldId id="269" r:id="rId4"/>
    <p:sldId id="268" r:id="rId5"/>
    <p:sldId id="272" r:id="rId6"/>
    <p:sldId id="258" r:id="rId7"/>
    <p:sldId id="260" r:id="rId8"/>
    <p:sldId id="261" r:id="rId9"/>
    <p:sldId id="263" r:id="rId10"/>
    <p:sldId id="264" r:id="rId11"/>
    <p:sldId id="270" r:id="rId12"/>
    <p:sldId id="281" r:id="rId13"/>
    <p:sldId id="28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2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5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0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138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99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91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5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8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7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5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2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Seismic Simulation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Simulation of aftershock </a:t>
            </a:r>
            <a:r>
              <a:rPr lang="en-IN" dirty="0" smtClean="0"/>
              <a:t>using a </a:t>
            </a:r>
            <a:r>
              <a:rPr lang="en-IN" dirty="0"/>
              <a:t>wavelet-based description of the </a:t>
            </a:r>
            <a:r>
              <a:rPr lang="en-IN" dirty="0" smtClean="0"/>
              <a:t>time frequency characteristics</a:t>
            </a:r>
            <a:r>
              <a:rPr lang="en-IN" dirty="0"/>
              <a:t> </a:t>
            </a:r>
            <a:r>
              <a:rPr lang="en-IN" dirty="0" smtClean="0"/>
              <a:t>of </a:t>
            </a:r>
            <a:r>
              <a:rPr lang="en-IN" dirty="0"/>
              <a:t>a class of </a:t>
            </a:r>
            <a:r>
              <a:rPr lang="en-IN" dirty="0" smtClean="0"/>
              <a:t>earthquake </a:t>
            </a:r>
            <a:r>
              <a:rPr lang="en-IN" dirty="0" err="1" smtClean="0"/>
              <a:t>accelerograms</a:t>
            </a:r>
            <a:r>
              <a:rPr lang="en-IN" dirty="0" smtClean="0"/>
              <a:t> </a:t>
            </a:r>
            <a:r>
              <a:rPr lang="en-IN" dirty="0"/>
              <a:t>and proposes three-parameter models for </a:t>
            </a:r>
            <a:r>
              <a:rPr lang="en-IN" dirty="0" smtClean="0"/>
              <a:t>the modulation of wavelet </a:t>
            </a:r>
            <a:r>
              <a:rPr lang="en-IN" dirty="0"/>
              <a:t>coefficient envelopes of different </a:t>
            </a:r>
            <a:r>
              <a:rPr lang="en-IN" dirty="0" smtClean="0"/>
              <a:t>frequency bands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Wavelet Coefficients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finally reach the wavelet equation, which when solved,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Leaves us with the wavelet coefficients.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can be calculated as follows: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2666999"/>
            <a:ext cx="5781675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975" y="3919171"/>
            <a:ext cx="1885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8892"/>
            <a:ext cx="10018713" cy="1752599"/>
          </a:xfrm>
        </p:spPr>
        <p:txBody>
          <a:bodyPr/>
          <a:lstStyle/>
          <a:p>
            <a:r>
              <a:rPr lang="en-US" dirty="0" smtClean="0"/>
              <a:t>Generating the Wavelet Coefficients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1" y="3275719"/>
                <a:ext cx="10018713" cy="31242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Upon experimentation it was found out that the above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Equation for wavelet coefficients gives us a better result,</a:t>
                </a:r>
              </a:p>
              <a:p>
                <a:pPr marL="0" indent="0">
                  <a:buNone/>
                </a:pPr>
                <a:r>
                  <a:rPr lang="en-US" dirty="0" smtClean="0"/>
                  <a:t> which when solved, leaves us with the wavelet coefficients.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can be calculated as follows: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3275719"/>
                <a:ext cx="10018713" cy="3124201"/>
              </a:xfrm>
              <a:blipFill rotWithShape="0"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975" y="3919171"/>
            <a:ext cx="1885950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202" y="2087878"/>
            <a:ext cx="55245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880" y="2506978"/>
            <a:ext cx="1285875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327" y="1810626"/>
            <a:ext cx="5238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CALCULATION OF PHASE ANGLES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510" y="2438399"/>
            <a:ext cx="10018713" cy="3124201"/>
          </a:xfrm>
        </p:spPr>
        <p:txBody>
          <a:bodyPr/>
          <a:lstStyle/>
          <a:p>
            <a:r>
              <a:rPr lang="en-IN" dirty="0" smtClean="0"/>
              <a:t>The value of the phase angles is calculated such that one </a:t>
            </a:r>
            <a:r>
              <a:rPr lang="en-IN" dirty="0"/>
              <a:t>of the peaks of both sin(ω1jb + φ1j) and | sin(ω2jb + φ2j</a:t>
            </a:r>
            <a:r>
              <a:rPr lang="en-IN" dirty="0" smtClean="0"/>
              <a:t>)| coincides </a:t>
            </a:r>
            <a:r>
              <a:rPr lang="en-IN" dirty="0"/>
              <a:t>with the peak in the idealized </a:t>
            </a:r>
            <a:r>
              <a:rPr lang="en-IN" dirty="0" err="1"/>
              <a:t>uj</a:t>
            </a:r>
            <a:r>
              <a:rPr lang="en-IN" dirty="0"/>
              <a:t>(b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9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 OF j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81248"/>
            <a:ext cx="10018713" cy="3267075"/>
          </a:xfrm>
        </p:spPr>
        <p:txBody>
          <a:bodyPr>
            <a:normAutofit/>
          </a:bodyPr>
          <a:lstStyle/>
          <a:p>
            <a:r>
              <a:rPr lang="en-IN" dirty="0" smtClean="0"/>
              <a:t>For levels 7, 8, 9, 10 it is observed that </a:t>
            </a:r>
            <a:r>
              <a:rPr lang="en-IN" dirty="0" err="1" smtClean="0"/>
              <a:t>uj</a:t>
            </a:r>
            <a:r>
              <a:rPr lang="en-IN" dirty="0" smtClean="0"/>
              <a:t>(b</a:t>
            </a:r>
            <a:r>
              <a:rPr lang="en-IN" dirty="0"/>
              <a:t>)/</a:t>
            </a:r>
            <a:r>
              <a:rPr lang="en-IN" dirty="0" err="1"/>
              <a:t>Wj</a:t>
            </a:r>
            <a:r>
              <a:rPr lang="en-IN" dirty="0"/>
              <a:t> may be approximated as unity. </a:t>
            </a:r>
            <a:r>
              <a:rPr lang="en-IN" dirty="0" smtClean="0"/>
              <a:t>The energy </a:t>
            </a:r>
            <a:r>
              <a:rPr lang="en-IN" dirty="0"/>
              <a:t>usually available in the component time-histories at </a:t>
            </a:r>
            <a:r>
              <a:rPr lang="en-IN" dirty="0" smtClean="0"/>
              <a:t>these levels </a:t>
            </a:r>
            <a:r>
              <a:rPr lang="en-IN" dirty="0"/>
              <a:t>is too small for this approximation to significantly affect </a:t>
            </a:r>
            <a:r>
              <a:rPr lang="en-IN" dirty="0" smtClean="0"/>
              <a:t>the decaying </a:t>
            </a:r>
            <a:r>
              <a:rPr lang="en-IN" dirty="0"/>
              <a:t>nature of the reconstructed </a:t>
            </a:r>
            <a:r>
              <a:rPr lang="en-IN" dirty="0" err="1"/>
              <a:t>accelerogram</a:t>
            </a:r>
            <a:r>
              <a:rPr lang="en-IN" dirty="0"/>
              <a:t> at both ends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Therefore for </a:t>
            </a:r>
            <a:r>
              <a:rPr lang="en-IN" dirty="0"/>
              <a:t>levels, j = 7, 8, 9 and 10, since there is no </a:t>
            </a:r>
            <a:r>
              <a:rPr lang="en-IN" dirty="0" smtClean="0"/>
              <a:t>information about the peaks </a:t>
            </a:r>
            <a:r>
              <a:rPr lang="en-IN" dirty="0"/>
              <a:t>in </a:t>
            </a:r>
            <a:r>
              <a:rPr lang="en-IN" dirty="0" err="1"/>
              <a:t>uj</a:t>
            </a:r>
            <a:r>
              <a:rPr lang="en-IN" dirty="0"/>
              <a:t>(b), </a:t>
            </a:r>
            <a:r>
              <a:rPr lang="en-IN" dirty="0" smtClean="0"/>
              <a:t>they are not considered in the calculation.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4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Fourier and </a:t>
            </a:r>
            <a:r>
              <a:rPr lang="en-IN" dirty="0" smtClean="0"/>
              <a:t>Inverse </a:t>
            </a:r>
            <a:r>
              <a:rPr lang="en-IN" dirty="0"/>
              <a:t>Fourier </a:t>
            </a:r>
            <a:r>
              <a:rPr lang="en-IN" dirty="0" smtClean="0"/>
              <a:t>Transform </a:t>
            </a:r>
            <a:r>
              <a:rPr lang="en-IN" dirty="0"/>
              <a:t>of Basis </a:t>
            </a:r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74523"/>
            <a:ext cx="10018713" cy="39615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</a:t>
            </a:r>
            <a:r>
              <a:rPr lang="en-IN" dirty="0" smtClean="0"/>
              <a:t>si(t</a:t>
            </a:r>
            <a:r>
              <a:rPr lang="en-IN" dirty="0"/>
              <a:t>) = basis </a:t>
            </a:r>
            <a:r>
              <a:rPr lang="en-IN" dirty="0" smtClean="0"/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</a:t>
            </a:r>
            <a:r>
              <a:rPr lang="en-IN" dirty="0" err="1" smtClean="0"/>
              <a:t>sihat</a:t>
            </a:r>
            <a:r>
              <a:rPr lang="en-IN" dirty="0" smtClean="0"/>
              <a:t>(t) is the inverse Fourier transform of psi(t)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Value of parameter sigma is </a:t>
            </a:r>
            <a:r>
              <a:rPr lang="en-IN" dirty="0" smtClean="0"/>
              <a:t>2</a:t>
            </a:r>
            <a:r>
              <a:rPr lang="en-IN" baseline="30000" dirty="0" smtClean="0"/>
              <a:t>1/4</a:t>
            </a:r>
            <a:endParaRPr lang="en-IN" baseline="30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22" y="3270671"/>
            <a:ext cx="3543261" cy="1081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8"/>
          <a:stretch/>
        </p:blipFill>
        <p:spPr>
          <a:xfrm>
            <a:off x="6759522" y="2283712"/>
            <a:ext cx="3560233" cy="918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/>
          <a:stretch/>
        </p:blipFill>
        <p:spPr>
          <a:xfrm>
            <a:off x="1456231" y="2333624"/>
            <a:ext cx="4319339" cy="9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Fourier and </a:t>
            </a:r>
            <a:r>
              <a:rPr lang="en-IN" dirty="0" smtClean="0"/>
              <a:t>Inverse </a:t>
            </a:r>
            <a:r>
              <a:rPr lang="en-IN" dirty="0"/>
              <a:t>Fourier </a:t>
            </a:r>
            <a:r>
              <a:rPr lang="en-IN" dirty="0" smtClean="0"/>
              <a:t>Transform </a:t>
            </a:r>
            <a:r>
              <a:rPr lang="en-IN" dirty="0"/>
              <a:t>of Basis </a:t>
            </a:r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74523"/>
            <a:ext cx="10018713" cy="39615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On </a:t>
            </a:r>
            <a:r>
              <a:rPr lang="en-IN" dirty="0"/>
              <a:t>discretizing and taking </a:t>
            </a:r>
            <a:r>
              <a:rPr lang="en-IN" dirty="0" err="1"/>
              <a:t>a</a:t>
            </a:r>
            <a:r>
              <a:rPr lang="en-IN" baseline="-25000" dirty="0" err="1"/>
              <a:t>j</a:t>
            </a:r>
            <a:r>
              <a:rPr lang="en-IN" dirty="0"/>
              <a:t> (=</a:t>
            </a:r>
            <a:r>
              <a:rPr lang="en-IN" dirty="0" err="1"/>
              <a:t>σ</a:t>
            </a:r>
            <a:r>
              <a:rPr lang="en-IN" baseline="30000" dirty="0" err="1"/>
              <a:t>j</a:t>
            </a:r>
            <a:r>
              <a:rPr lang="en-IN" dirty="0"/>
              <a:t>) and b</a:t>
            </a:r>
            <a:r>
              <a:rPr lang="en-IN" baseline="-25000" dirty="0"/>
              <a:t>i</a:t>
            </a:r>
            <a:r>
              <a:rPr lang="en-IN" dirty="0"/>
              <a:t> = (</a:t>
            </a:r>
            <a:r>
              <a:rPr lang="en-IN" dirty="0" err="1"/>
              <a:t>i</a:t>
            </a:r>
            <a:r>
              <a:rPr lang="en-IN" dirty="0"/>
              <a:t> −1)(delta)b as the discretized values of a and b, respectively, f (t) can be reconstructed from its wavelet </a:t>
            </a:r>
            <a:r>
              <a:rPr lang="en-IN" dirty="0" smtClean="0"/>
              <a:t>coefficients.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Where K is a constant calculated through experimentation.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Value </a:t>
            </a:r>
            <a:r>
              <a:rPr lang="en-IN" dirty="0"/>
              <a:t>of (delta)b = 0.02s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31" y="2317913"/>
            <a:ext cx="2021667" cy="929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18" y="2317913"/>
            <a:ext cx="4076996" cy="9293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95" y="5241291"/>
            <a:ext cx="2869466" cy="9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the Wavelet Coefficients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74523"/>
            <a:ext cx="5140779" cy="3961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Observed envelope of the wavelet coefficients for level j = −7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90" y="2706314"/>
            <a:ext cx="5314033" cy="38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Accelograms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82" y="2193576"/>
            <a:ext cx="4817858" cy="407104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41755" y="2666999"/>
            <a:ext cx="3814916" cy="3281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Calibri" panose="020F0502020204030204" pitchFamily="34" charset="0"/>
              </a:rPr>
              <a:t>CASE 1-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M </a:t>
            </a:r>
            <a:r>
              <a:rPr lang="pt-BR" dirty="0">
                <a:latin typeface="Calibri" panose="020F0502020204030204" pitchFamily="34" charset="0"/>
              </a:rPr>
              <a:t>= </a:t>
            </a:r>
            <a:r>
              <a:rPr lang="pt-BR" dirty="0" smtClean="0">
                <a:latin typeface="Calibri" panose="020F0502020204030204" pitchFamily="34" charset="0"/>
              </a:rPr>
              <a:t>7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h </a:t>
            </a:r>
            <a:r>
              <a:rPr lang="pt-BR" dirty="0">
                <a:latin typeface="Calibri" panose="020F0502020204030204" pitchFamily="34" charset="0"/>
              </a:rPr>
              <a:t>= 10 </a:t>
            </a:r>
            <a:r>
              <a:rPr lang="pt-BR" dirty="0" smtClean="0">
                <a:latin typeface="Calibri" panose="020F0502020204030204" pitchFamily="34" charset="0"/>
              </a:rPr>
              <a:t>km,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s = 0 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R </a:t>
            </a:r>
            <a:r>
              <a:rPr lang="pt-BR" dirty="0">
                <a:latin typeface="Calibri" panose="020F0502020204030204" pitchFamily="34" charset="0"/>
              </a:rPr>
              <a:t>= 10 </a:t>
            </a:r>
            <a:r>
              <a:rPr lang="pt-BR" dirty="0" smtClean="0">
                <a:latin typeface="Calibri" panose="020F0502020204030204" pitchFamily="34" charset="0"/>
              </a:rPr>
              <a:t>km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</a:t>
            </a:r>
            <a:r>
              <a:rPr lang="en-US" dirty="0" err="1" smtClean="0"/>
              <a:t>Accelerograms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58" y="2574523"/>
            <a:ext cx="4412832" cy="3961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Calibri" panose="020F0502020204030204" pitchFamily="34" charset="0"/>
              </a:rPr>
              <a:t>CASE 2-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M </a:t>
            </a:r>
            <a:r>
              <a:rPr lang="pt-BR" dirty="0">
                <a:latin typeface="Calibri" panose="020F0502020204030204" pitchFamily="34" charset="0"/>
              </a:rPr>
              <a:t>= </a:t>
            </a:r>
            <a:r>
              <a:rPr lang="pt-BR" dirty="0" smtClean="0">
                <a:latin typeface="Calibri" panose="020F0502020204030204" pitchFamily="34" charset="0"/>
              </a:rPr>
              <a:t>7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h </a:t>
            </a:r>
            <a:r>
              <a:rPr lang="pt-BR" dirty="0">
                <a:latin typeface="Calibri" panose="020F0502020204030204" pitchFamily="34" charset="0"/>
              </a:rPr>
              <a:t>= 10 </a:t>
            </a:r>
            <a:r>
              <a:rPr lang="pt-BR" dirty="0" smtClean="0">
                <a:latin typeface="Calibri" panose="020F0502020204030204" pitchFamily="34" charset="0"/>
              </a:rPr>
              <a:t>km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s </a:t>
            </a:r>
            <a:r>
              <a:rPr lang="pt-BR" dirty="0">
                <a:latin typeface="Calibri" panose="020F0502020204030204" pitchFamily="34" charset="0"/>
              </a:rPr>
              <a:t>= </a:t>
            </a:r>
            <a:r>
              <a:rPr lang="pt-BR" dirty="0" smtClean="0">
                <a:latin typeface="Calibri" panose="020F0502020204030204" pitchFamily="34" charset="0"/>
              </a:rPr>
              <a:t>0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R </a:t>
            </a:r>
            <a:r>
              <a:rPr lang="pt-BR" dirty="0">
                <a:latin typeface="Calibri" panose="020F0502020204030204" pitchFamily="34" charset="0"/>
              </a:rPr>
              <a:t>= 100 </a:t>
            </a:r>
            <a:r>
              <a:rPr lang="pt-BR" dirty="0" smtClean="0">
                <a:latin typeface="Calibri" panose="020F0502020204030204" pitchFamily="34" charset="0"/>
              </a:rPr>
              <a:t>km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67" y="2574523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</a:t>
            </a:r>
            <a:r>
              <a:rPr lang="en-US" dirty="0" err="1" smtClean="0"/>
              <a:t>Accelerograms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110" y="2574523"/>
            <a:ext cx="4579980" cy="3961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Calibri" panose="020F0502020204030204" pitchFamily="34" charset="0"/>
              </a:rPr>
              <a:t>CASE 3-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M = 5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h </a:t>
            </a:r>
            <a:r>
              <a:rPr lang="pt-BR" dirty="0">
                <a:latin typeface="Calibri" panose="020F0502020204030204" pitchFamily="34" charset="0"/>
              </a:rPr>
              <a:t>= 10 </a:t>
            </a:r>
            <a:r>
              <a:rPr lang="pt-BR" dirty="0" smtClean="0">
                <a:latin typeface="Calibri" panose="020F0502020204030204" pitchFamily="34" charset="0"/>
              </a:rPr>
              <a:t>km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s </a:t>
            </a:r>
            <a:r>
              <a:rPr lang="pt-BR" dirty="0">
                <a:latin typeface="Calibri" panose="020F0502020204030204" pitchFamily="34" charset="0"/>
              </a:rPr>
              <a:t>= </a:t>
            </a:r>
            <a:r>
              <a:rPr lang="pt-BR" dirty="0" smtClean="0">
                <a:latin typeface="Calibri" panose="020F0502020204030204" pitchFamily="34" charset="0"/>
              </a:rPr>
              <a:t>0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R </a:t>
            </a:r>
            <a:r>
              <a:rPr lang="pt-BR" dirty="0">
                <a:latin typeface="Calibri" panose="020F0502020204030204" pitchFamily="34" charset="0"/>
              </a:rPr>
              <a:t>= 10 km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333568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8849"/>
            <a:ext cx="10018713" cy="3564989"/>
          </a:xfrm>
        </p:spPr>
        <p:txBody>
          <a:bodyPr>
            <a:normAutofit/>
          </a:bodyPr>
          <a:lstStyle/>
          <a:p>
            <a:r>
              <a:rPr lang="en-US" dirty="0"/>
              <a:t>The Earth’s crust is floating on the molten metal Mantle.</a:t>
            </a:r>
          </a:p>
          <a:p>
            <a:r>
              <a:rPr lang="en-US" dirty="0"/>
              <a:t>The crust is made up of parts called as tectonic plates.</a:t>
            </a:r>
          </a:p>
          <a:p>
            <a:r>
              <a:rPr lang="en-US" dirty="0"/>
              <a:t>When these collide into each other, it causes various types of faults.</a:t>
            </a:r>
          </a:p>
          <a:p>
            <a:r>
              <a:rPr lang="en-US" dirty="0"/>
              <a:t>Accompanying these collision a tremors that travel the Earth’s surface laterally.</a:t>
            </a:r>
          </a:p>
          <a:p>
            <a:r>
              <a:rPr lang="en-US" dirty="0"/>
              <a:t>When these tremors are of large magnitude, they perpetuate as Earthquakes.</a:t>
            </a:r>
          </a:p>
        </p:txBody>
      </p:sp>
    </p:spTree>
    <p:extLst>
      <p:ext uri="{BB962C8B-B14F-4D97-AF65-F5344CB8AC3E}">
        <p14:creationId xmlns:p14="http://schemas.microsoft.com/office/powerpoint/2010/main" val="3113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</a:t>
            </a:r>
            <a:r>
              <a:rPr lang="en-US" dirty="0" err="1" smtClean="0"/>
              <a:t>Accelerograms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445" y="2574523"/>
            <a:ext cx="4599645" cy="3961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Calibri" panose="020F0502020204030204" pitchFamily="34" charset="0"/>
              </a:rPr>
              <a:t>CASE 4-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M </a:t>
            </a:r>
            <a:r>
              <a:rPr lang="pt-BR" dirty="0">
                <a:latin typeface="Calibri" panose="020F0502020204030204" pitchFamily="34" charset="0"/>
              </a:rPr>
              <a:t>= </a:t>
            </a:r>
            <a:r>
              <a:rPr lang="pt-BR" dirty="0" smtClean="0">
                <a:latin typeface="Calibri" panose="020F0502020204030204" pitchFamily="34" charset="0"/>
              </a:rPr>
              <a:t>7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h </a:t>
            </a:r>
            <a:r>
              <a:rPr lang="pt-BR" dirty="0">
                <a:latin typeface="Calibri" panose="020F0502020204030204" pitchFamily="34" charset="0"/>
              </a:rPr>
              <a:t>= </a:t>
            </a:r>
            <a:r>
              <a:rPr lang="pt-BR" dirty="0" smtClean="0">
                <a:latin typeface="Calibri" panose="020F0502020204030204" pitchFamily="34" charset="0"/>
              </a:rPr>
              <a:t>10 km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</a:rPr>
              <a:t>s </a:t>
            </a:r>
            <a:r>
              <a:rPr lang="pt-BR" dirty="0" smtClean="0">
                <a:latin typeface="Calibri" panose="020F0502020204030204" pitchFamily="34" charset="0"/>
              </a:rPr>
              <a:t>= </a:t>
            </a:r>
            <a:r>
              <a:rPr lang="en-IN" dirty="0" smtClean="0">
                <a:latin typeface="Calibri" panose="020F0502020204030204" pitchFamily="34" charset="0"/>
              </a:rPr>
              <a:t>2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R </a:t>
            </a:r>
            <a:r>
              <a:rPr lang="en-IN" dirty="0">
                <a:latin typeface="Calibri" panose="020F0502020204030204" pitchFamily="34" charset="0"/>
              </a:rPr>
              <a:t>= 10 km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90" y="2438399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50" y="2455607"/>
            <a:ext cx="10018713" cy="175259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0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43149"/>
            <a:ext cx="10018713" cy="3564989"/>
          </a:xfrm>
        </p:spPr>
        <p:txBody>
          <a:bodyPr>
            <a:normAutofit/>
          </a:bodyPr>
          <a:lstStyle/>
          <a:p>
            <a:r>
              <a:rPr lang="en-US" dirty="0" smtClean="0"/>
              <a:t>These quakes can wreak havoc, causing large-scale damage life and property.</a:t>
            </a:r>
          </a:p>
          <a:p>
            <a:r>
              <a:rPr lang="en-US" dirty="0" smtClean="0"/>
              <a:t>In contemporary times, we are trying to construct buildings which are Earthquakes.</a:t>
            </a:r>
          </a:p>
          <a:p>
            <a:r>
              <a:rPr lang="en-US" dirty="0" smtClean="0"/>
              <a:t>The design philosophy, can resists earthquakes which are pretty high on the Richter scale.</a:t>
            </a:r>
          </a:p>
          <a:p>
            <a:r>
              <a:rPr lang="en-US" dirty="0" smtClean="0"/>
              <a:t>However the philosophy usually ignores the damage caused by the following aftershocks.</a:t>
            </a:r>
          </a:p>
        </p:txBody>
      </p:sp>
    </p:spTree>
    <p:extLst>
      <p:ext uri="{BB962C8B-B14F-4D97-AF65-F5344CB8AC3E}">
        <p14:creationId xmlns:p14="http://schemas.microsoft.com/office/powerpoint/2010/main" val="23078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62199"/>
            <a:ext cx="10018713" cy="3564989"/>
          </a:xfrm>
        </p:spPr>
        <p:txBody>
          <a:bodyPr>
            <a:normAutofit/>
          </a:bodyPr>
          <a:lstStyle/>
          <a:p>
            <a:r>
              <a:rPr lang="en-IN" dirty="0" smtClean="0"/>
              <a:t>This was pretty evident in the case of the destruction of the Basilica </a:t>
            </a:r>
            <a:r>
              <a:rPr lang="en-IN" dirty="0"/>
              <a:t>of St. Francis in Assisi </a:t>
            </a:r>
            <a:r>
              <a:rPr lang="en-IN" dirty="0" smtClean="0"/>
              <a:t>during the Umbria-Marche earthquake.</a:t>
            </a:r>
          </a:p>
          <a:p>
            <a:r>
              <a:rPr lang="en-US" dirty="0" smtClean="0"/>
              <a:t>The structure which was pretty heavily damaged during the main tremors, was still standing.</a:t>
            </a:r>
          </a:p>
          <a:p>
            <a:r>
              <a:rPr lang="en-US" dirty="0" smtClean="0"/>
              <a:t>However the cumulative effect of the following aftershocks caused the complete annihilation of the building.</a:t>
            </a:r>
          </a:p>
          <a:p>
            <a:r>
              <a:rPr lang="en-US" dirty="0" smtClean="0"/>
              <a:t>So, the drive is to shift our paradigm and consider the effects of aftershock damaged in updated design philosophies.</a:t>
            </a:r>
          </a:p>
        </p:txBody>
      </p:sp>
    </p:spTree>
    <p:extLst>
      <p:ext uri="{BB962C8B-B14F-4D97-AF65-F5344CB8AC3E}">
        <p14:creationId xmlns:p14="http://schemas.microsoft.com/office/powerpoint/2010/main" val="6317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76474"/>
            <a:ext cx="10018713" cy="3564989"/>
          </a:xfrm>
        </p:spPr>
        <p:txBody>
          <a:bodyPr>
            <a:normAutofit/>
          </a:bodyPr>
          <a:lstStyle/>
          <a:p>
            <a:r>
              <a:rPr lang="en-IN" dirty="0" smtClean="0"/>
              <a:t>This </a:t>
            </a:r>
            <a:r>
              <a:rPr lang="en-IN" dirty="0"/>
              <a:t>project considers a wavelet-based description of the time–frequency characteristics of a class of earthquake </a:t>
            </a:r>
            <a:r>
              <a:rPr lang="en-IN" dirty="0" err="1"/>
              <a:t>accelerograms</a:t>
            </a:r>
            <a:r>
              <a:rPr lang="en-IN" dirty="0"/>
              <a:t>.</a:t>
            </a:r>
          </a:p>
          <a:p>
            <a:r>
              <a:rPr lang="en-IN" dirty="0" smtClean="0"/>
              <a:t>It proposes </a:t>
            </a:r>
            <a:r>
              <a:rPr lang="en-IN" dirty="0"/>
              <a:t>a three-parameter model for the modulation of wavelet coefficient envelopes of different frequency bands.</a:t>
            </a:r>
          </a:p>
          <a:p>
            <a:r>
              <a:rPr lang="en-IN" dirty="0"/>
              <a:t>Estimation of the modulation parameters is attempted through simple scaling models using seismological and site parameters and the data from 1999 Chi-Chi earthquake and its aftershocks.</a:t>
            </a:r>
          </a:p>
        </p:txBody>
      </p:sp>
    </p:spTree>
    <p:extLst>
      <p:ext uri="{BB962C8B-B14F-4D97-AF65-F5344CB8AC3E}">
        <p14:creationId xmlns:p14="http://schemas.microsoft.com/office/powerpoint/2010/main" val="3015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Shift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6055459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regression analysis data, the parameters – c</a:t>
            </a:r>
            <a:r>
              <a:rPr lang="en-US" baseline="-25000" dirty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3 </a:t>
            </a:r>
            <a:r>
              <a:rPr lang="en-US" dirty="0"/>
              <a:t>are </a:t>
            </a:r>
            <a:r>
              <a:rPr lang="en-US" dirty="0" smtClean="0"/>
              <a:t>extracted, which </a:t>
            </a:r>
            <a:r>
              <a:rPr lang="en-US" dirty="0"/>
              <a:t>are used to calculate the value of </a:t>
            </a:r>
            <a:r>
              <a:rPr lang="en-US" dirty="0" err="1"/>
              <a:t>p</a:t>
            </a:r>
            <a:r>
              <a:rPr lang="en-US" baseline="-25000" dirty="0" err="1" smtClean="0"/>
              <a:t>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</a:t>
            </a:r>
            <a:r>
              <a:rPr lang="en-US" dirty="0" smtClean="0"/>
              <a:t>R </a:t>
            </a:r>
            <a:r>
              <a:rPr lang="en-US" dirty="0"/>
              <a:t>is the epi-central distance, and s is the local site classification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366961"/>
            <a:ext cx="3790573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69" y="2081211"/>
            <a:ext cx="3724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Length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6013770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the regression analysis </a:t>
            </a:r>
            <a:r>
              <a:rPr lang="en-US" dirty="0" smtClean="0"/>
              <a:t>data, </a:t>
            </a:r>
            <a:r>
              <a:rPr lang="en-US" dirty="0"/>
              <a:t>the parameters –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baseline="-25000" dirty="0" smtClean="0"/>
              <a:t>3,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 </a:t>
            </a:r>
            <a:r>
              <a:rPr lang="en-US" dirty="0"/>
              <a:t>are </a:t>
            </a:r>
            <a:r>
              <a:rPr lang="en-US" dirty="0" smtClean="0"/>
              <a:t>extracted, which are used to calculate the value of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Here M is the local magnitude of the event, R is the epi-central distance, and s is the local site classification.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26" y="1956654"/>
            <a:ext cx="3753097" cy="454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2219324"/>
            <a:ext cx="54578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Strength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9783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the regression analysis </a:t>
            </a:r>
            <a:r>
              <a:rPr lang="en-US" dirty="0" smtClean="0"/>
              <a:t>data, the </a:t>
            </a:r>
            <a:r>
              <a:rPr lang="en-US" dirty="0"/>
              <a:t>parameters –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/>
              <a:t> </a:t>
            </a:r>
            <a:r>
              <a:rPr lang="en-US" dirty="0" smtClean="0"/>
              <a:t>,a</a:t>
            </a:r>
            <a:r>
              <a:rPr lang="en-US" baseline="-25000" dirty="0"/>
              <a:t>5</a:t>
            </a:r>
            <a:r>
              <a:rPr lang="en-US" baseline="-25000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extracted, which </a:t>
            </a:r>
            <a:r>
              <a:rPr lang="en-US" dirty="0"/>
              <a:t>are used to calculate the value of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Here the M, R, s have the                                                                                                                 same meaning and h is the                                                                                                             focal distance.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14" y="4002332"/>
            <a:ext cx="6541728" cy="2567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2200274"/>
            <a:ext cx="65627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Modulating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need to calculate the values of modulating coefficient,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using the values of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and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 </a:t>
            </a:r>
            <a:r>
              <a:rPr lang="en-US" dirty="0" smtClean="0"/>
              <a:t>with respect to varying b from -20 to 160 at an interval 0.02.</a:t>
            </a:r>
            <a:r>
              <a:rPr lang="en-US" baseline="-25000" dirty="0" smtClean="0"/>
              <a:t>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667000"/>
            <a:ext cx="4297512" cy="9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1137</TotalTime>
  <Words>866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Parallax</vt:lpstr>
      <vt:lpstr>Seismic Simulation</vt:lpstr>
      <vt:lpstr>Motivation</vt:lpstr>
      <vt:lpstr>Motivation</vt:lpstr>
      <vt:lpstr>Motivation</vt:lpstr>
      <vt:lpstr>Abstract</vt:lpstr>
      <vt:lpstr>Estimation of Shift Parameter</vt:lpstr>
      <vt:lpstr>Estimation of Length Parameter</vt:lpstr>
      <vt:lpstr>Estimation of Strength Parameter</vt:lpstr>
      <vt:lpstr>Calculation of Modulating Function</vt:lpstr>
      <vt:lpstr>Generating the Wavelet Coefficients</vt:lpstr>
      <vt:lpstr>Generating the Wavelet Coefficients</vt:lpstr>
      <vt:lpstr>CALCULATION OF PHASE ANGLES</vt:lpstr>
      <vt:lpstr>VALUE OF j</vt:lpstr>
      <vt:lpstr>Fourier and Inverse Fourier Transform of Basis Function</vt:lpstr>
      <vt:lpstr>Fourier and Inverse Fourier Transform of Basis Function</vt:lpstr>
      <vt:lpstr>Estimation of the Wavelet Coefficients</vt:lpstr>
      <vt:lpstr>Generated Accelograms</vt:lpstr>
      <vt:lpstr>Generated Accelerograms</vt:lpstr>
      <vt:lpstr>Generated Accelerograms</vt:lpstr>
      <vt:lpstr>Generated Accelerograms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Seismic Simulation</dc:title>
  <dc:creator>Soham</dc:creator>
  <cp:lastModifiedBy>Kartik Bhargava</cp:lastModifiedBy>
  <cp:revision>23</cp:revision>
  <dcterms:created xsi:type="dcterms:W3CDTF">2015-11-29T12:05:59Z</dcterms:created>
  <dcterms:modified xsi:type="dcterms:W3CDTF">2015-12-01T12:07:32Z</dcterms:modified>
</cp:coreProperties>
</file>