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2" r:id="rId1"/>
  </p:sldMasterIdLst>
  <p:sldIdLst>
    <p:sldId id="256" r:id="rId2"/>
    <p:sldId id="261" r:id="rId3"/>
    <p:sldId id="257" r:id="rId4"/>
    <p:sldId id="258" r:id="rId5"/>
    <p:sldId id="259" r:id="rId6"/>
    <p:sldId id="260" r:id="rId7"/>
    <p:sldId id="262" r:id="rId8"/>
    <p:sldId id="263" r:id="rId9"/>
    <p:sldId id="264" r:id="rId10"/>
    <p:sldId id="272" r:id="rId11"/>
    <p:sldId id="273" r:id="rId12"/>
    <p:sldId id="265" r:id="rId13"/>
    <p:sldId id="271" r:id="rId14"/>
    <p:sldId id="266" r:id="rId15"/>
    <p:sldId id="267" r:id="rId16"/>
    <p:sldId id="269" r:id="rId17"/>
    <p:sldId id="268"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77C38F-FC1A-4866-A202-E5117578167A}"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IN"/>
        </a:p>
      </dgm:t>
    </dgm:pt>
    <dgm:pt modelId="{E14F9D1F-8327-4B87-99A6-0D04877C1152}">
      <dgm:prSet phldrT="[Text]"/>
      <dgm:spPr>
        <a:solidFill>
          <a:schemeClr val="tx1">
            <a:lumMod val="65000"/>
          </a:schemeClr>
        </a:solidFill>
      </dgm:spPr>
      <dgm:t>
        <a:bodyPr/>
        <a:lstStyle/>
        <a:p>
          <a:r>
            <a:rPr lang="en-US" dirty="0"/>
            <a:t>EDA</a:t>
          </a:r>
          <a:endParaRPr lang="en-IN" dirty="0"/>
        </a:p>
      </dgm:t>
    </dgm:pt>
    <dgm:pt modelId="{112F0F0F-434F-4AD7-BC19-314233D819D9}" type="parTrans" cxnId="{6A14D4AF-0EF1-454E-86CC-E59B71908120}">
      <dgm:prSet/>
      <dgm:spPr/>
      <dgm:t>
        <a:bodyPr/>
        <a:lstStyle/>
        <a:p>
          <a:endParaRPr lang="en-IN"/>
        </a:p>
      </dgm:t>
    </dgm:pt>
    <dgm:pt modelId="{6EC54B62-C5C5-4748-9152-986BB6D88800}" type="sibTrans" cxnId="{6A14D4AF-0EF1-454E-86CC-E59B71908120}">
      <dgm:prSet/>
      <dgm:spPr/>
      <dgm:t>
        <a:bodyPr/>
        <a:lstStyle/>
        <a:p>
          <a:endParaRPr lang="en-IN"/>
        </a:p>
      </dgm:t>
    </dgm:pt>
    <dgm:pt modelId="{B74E1DC2-EE79-4351-85FD-22CF8F06C8DD}">
      <dgm:prSet phldrT="[Text]"/>
      <dgm:spPr>
        <a:solidFill>
          <a:schemeClr val="tx1">
            <a:lumMod val="65000"/>
          </a:schemeClr>
        </a:solidFill>
      </dgm:spPr>
      <dgm:t>
        <a:bodyPr/>
        <a:lstStyle/>
        <a:p>
          <a:r>
            <a:rPr lang="en-US" dirty="0"/>
            <a:t>Feature Engineering</a:t>
          </a:r>
          <a:endParaRPr lang="en-IN" dirty="0"/>
        </a:p>
      </dgm:t>
    </dgm:pt>
    <dgm:pt modelId="{4DA170AF-5915-4A23-BA9E-A885AE4CEEDA}" type="parTrans" cxnId="{94E2B4F3-C0CE-4127-9144-AA682D35D0DB}">
      <dgm:prSet/>
      <dgm:spPr/>
      <dgm:t>
        <a:bodyPr/>
        <a:lstStyle/>
        <a:p>
          <a:endParaRPr lang="en-IN"/>
        </a:p>
      </dgm:t>
    </dgm:pt>
    <dgm:pt modelId="{89C69F50-986E-4338-9E47-848AA49D7157}" type="sibTrans" cxnId="{94E2B4F3-C0CE-4127-9144-AA682D35D0DB}">
      <dgm:prSet/>
      <dgm:spPr/>
      <dgm:t>
        <a:bodyPr/>
        <a:lstStyle/>
        <a:p>
          <a:endParaRPr lang="en-IN"/>
        </a:p>
      </dgm:t>
    </dgm:pt>
    <dgm:pt modelId="{C8A40C3A-E00C-476B-A036-6BB02CE710E9}">
      <dgm:prSet phldrT="[Text]"/>
      <dgm:spPr>
        <a:solidFill>
          <a:schemeClr val="tx1">
            <a:lumMod val="65000"/>
          </a:schemeClr>
        </a:solidFill>
      </dgm:spPr>
      <dgm:t>
        <a:bodyPr/>
        <a:lstStyle/>
        <a:p>
          <a:r>
            <a:rPr lang="en-US" dirty="0"/>
            <a:t>Model Building</a:t>
          </a:r>
          <a:endParaRPr lang="en-IN" dirty="0"/>
        </a:p>
      </dgm:t>
    </dgm:pt>
    <dgm:pt modelId="{CCE6D715-3847-4429-AD8E-E628E0500F1F}" type="parTrans" cxnId="{E22A0636-27AD-4781-AD2A-4BBF9BD393D1}">
      <dgm:prSet/>
      <dgm:spPr/>
      <dgm:t>
        <a:bodyPr/>
        <a:lstStyle/>
        <a:p>
          <a:endParaRPr lang="en-IN"/>
        </a:p>
      </dgm:t>
    </dgm:pt>
    <dgm:pt modelId="{236EF078-356E-4478-819F-540346C06FE7}" type="sibTrans" cxnId="{E22A0636-27AD-4781-AD2A-4BBF9BD393D1}">
      <dgm:prSet/>
      <dgm:spPr/>
      <dgm:t>
        <a:bodyPr/>
        <a:lstStyle/>
        <a:p>
          <a:endParaRPr lang="en-IN"/>
        </a:p>
      </dgm:t>
    </dgm:pt>
    <dgm:pt modelId="{E3825EB1-C1EA-4D66-821B-129B4BE9A7CF}">
      <dgm:prSet phldrT="[Text]"/>
      <dgm:spPr>
        <a:solidFill>
          <a:schemeClr val="tx1">
            <a:lumMod val="65000"/>
          </a:schemeClr>
        </a:solidFill>
      </dgm:spPr>
      <dgm:t>
        <a:bodyPr/>
        <a:lstStyle/>
        <a:p>
          <a:r>
            <a:rPr lang="en-US" dirty="0"/>
            <a:t>Model deployment</a:t>
          </a:r>
          <a:endParaRPr lang="en-IN" dirty="0"/>
        </a:p>
      </dgm:t>
    </dgm:pt>
    <dgm:pt modelId="{872DC363-C39E-458F-8C31-E1FCD70979DD}" type="parTrans" cxnId="{F9C168C0-426B-44C9-B892-F362B7FDE1BF}">
      <dgm:prSet/>
      <dgm:spPr/>
      <dgm:t>
        <a:bodyPr/>
        <a:lstStyle/>
        <a:p>
          <a:endParaRPr lang="en-IN"/>
        </a:p>
      </dgm:t>
    </dgm:pt>
    <dgm:pt modelId="{3DAB2F7B-EE33-472D-A341-13403CC66A29}" type="sibTrans" cxnId="{F9C168C0-426B-44C9-B892-F362B7FDE1BF}">
      <dgm:prSet/>
      <dgm:spPr/>
      <dgm:t>
        <a:bodyPr/>
        <a:lstStyle/>
        <a:p>
          <a:endParaRPr lang="en-IN"/>
        </a:p>
      </dgm:t>
    </dgm:pt>
    <dgm:pt modelId="{875F62DC-B8EF-4643-9467-B4C17C4E3920}" type="pres">
      <dgm:prSet presAssocID="{7577C38F-FC1A-4866-A202-E5117578167A}" presName="CompostProcess" presStyleCnt="0">
        <dgm:presLayoutVars>
          <dgm:dir/>
          <dgm:resizeHandles val="exact"/>
        </dgm:presLayoutVars>
      </dgm:prSet>
      <dgm:spPr/>
    </dgm:pt>
    <dgm:pt modelId="{75604319-D411-4B51-8960-75733C12E0A1}" type="pres">
      <dgm:prSet presAssocID="{7577C38F-FC1A-4866-A202-E5117578167A}" presName="arrow" presStyleLbl="bgShp" presStyleIdx="0" presStyleCnt="1"/>
      <dgm:spPr>
        <a:solidFill>
          <a:schemeClr val="tx1">
            <a:lumMod val="85000"/>
          </a:schemeClr>
        </a:solidFill>
      </dgm:spPr>
    </dgm:pt>
    <dgm:pt modelId="{BC5EDA4A-0A76-4941-936C-689DF0394B09}" type="pres">
      <dgm:prSet presAssocID="{7577C38F-FC1A-4866-A202-E5117578167A}" presName="linearProcess" presStyleCnt="0"/>
      <dgm:spPr/>
    </dgm:pt>
    <dgm:pt modelId="{E9D8807D-8C90-4A47-80B8-9C333B66AD7C}" type="pres">
      <dgm:prSet presAssocID="{E14F9D1F-8327-4B87-99A6-0D04877C1152}" presName="textNode" presStyleLbl="node1" presStyleIdx="0" presStyleCnt="4">
        <dgm:presLayoutVars>
          <dgm:bulletEnabled val="1"/>
        </dgm:presLayoutVars>
      </dgm:prSet>
      <dgm:spPr/>
    </dgm:pt>
    <dgm:pt modelId="{D0F2E2A6-AD8E-4650-84BB-C2C2E95F6A76}" type="pres">
      <dgm:prSet presAssocID="{6EC54B62-C5C5-4748-9152-986BB6D88800}" presName="sibTrans" presStyleCnt="0"/>
      <dgm:spPr/>
    </dgm:pt>
    <dgm:pt modelId="{A7D01809-FBCF-45DE-9195-8FE5E7A3D844}" type="pres">
      <dgm:prSet presAssocID="{B74E1DC2-EE79-4351-85FD-22CF8F06C8DD}" presName="textNode" presStyleLbl="node1" presStyleIdx="1" presStyleCnt="4">
        <dgm:presLayoutVars>
          <dgm:bulletEnabled val="1"/>
        </dgm:presLayoutVars>
      </dgm:prSet>
      <dgm:spPr/>
    </dgm:pt>
    <dgm:pt modelId="{A69BB8A4-0D27-4851-997E-1D00CE9AEAB3}" type="pres">
      <dgm:prSet presAssocID="{89C69F50-986E-4338-9E47-848AA49D7157}" presName="sibTrans" presStyleCnt="0"/>
      <dgm:spPr/>
    </dgm:pt>
    <dgm:pt modelId="{C8B3959B-A319-4792-9014-22CEEB1820F1}" type="pres">
      <dgm:prSet presAssocID="{C8A40C3A-E00C-476B-A036-6BB02CE710E9}" presName="textNode" presStyleLbl="node1" presStyleIdx="2" presStyleCnt="4">
        <dgm:presLayoutVars>
          <dgm:bulletEnabled val="1"/>
        </dgm:presLayoutVars>
      </dgm:prSet>
      <dgm:spPr/>
    </dgm:pt>
    <dgm:pt modelId="{EA8A888F-F34C-44FA-BDE6-6BAFD83864DC}" type="pres">
      <dgm:prSet presAssocID="{236EF078-356E-4478-819F-540346C06FE7}" presName="sibTrans" presStyleCnt="0"/>
      <dgm:spPr/>
    </dgm:pt>
    <dgm:pt modelId="{21EF6B26-DC3A-4C62-9F20-0DB4B0EEBEB9}" type="pres">
      <dgm:prSet presAssocID="{E3825EB1-C1EA-4D66-821B-129B4BE9A7CF}" presName="textNode" presStyleLbl="node1" presStyleIdx="3" presStyleCnt="4">
        <dgm:presLayoutVars>
          <dgm:bulletEnabled val="1"/>
        </dgm:presLayoutVars>
      </dgm:prSet>
      <dgm:spPr/>
    </dgm:pt>
  </dgm:ptLst>
  <dgm:cxnLst>
    <dgm:cxn modelId="{3CE64300-D60C-4652-BB0A-2508A35539B9}" type="presOf" srcId="{C8A40C3A-E00C-476B-A036-6BB02CE710E9}" destId="{C8B3959B-A319-4792-9014-22CEEB1820F1}" srcOrd="0" destOrd="0" presId="urn:microsoft.com/office/officeart/2005/8/layout/hProcess9"/>
    <dgm:cxn modelId="{2F03371D-C0B6-463E-A7AD-E326903BD447}" type="presOf" srcId="{E14F9D1F-8327-4B87-99A6-0D04877C1152}" destId="{E9D8807D-8C90-4A47-80B8-9C333B66AD7C}" srcOrd="0" destOrd="0" presId="urn:microsoft.com/office/officeart/2005/8/layout/hProcess9"/>
    <dgm:cxn modelId="{E22A0636-27AD-4781-AD2A-4BBF9BD393D1}" srcId="{7577C38F-FC1A-4866-A202-E5117578167A}" destId="{C8A40C3A-E00C-476B-A036-6BB02CE710E9}" srcOrd="2" destOrd="0" parTransId="{CCE6D715-3847-4429-AD8E-E628E0500F1F}" sibTransId="{236EF078-356E-4478-819F-540346C06FE7}"/>
    <dgm:cxn modelId="{F0AE1697-0C3A-4865-8017-F85F5F45FF22}" type="presOf" srcId="{7577C38F-FC1A-4866-A202-E5117578167A}" destId="{875F62DC-B8EF-4643-9467-B4C17C4E3920}" srcOrd="0" destOrd="0" presId="urn:microsoft.com/office/officeart/2005/8/layout/hProcess9"/>
    <dgm:cxn modelId="{999C0BA2-B192-47B2-93BB-E5FB0AEF593F}" type="presOf" srcId="{E3825EB1-C1EA-4D66-821B-129B4BE9A7CF}" destId="{21EF6B26-DC3A-4C62-9F20-0DB4B0EEBEB9}" srcOrd="0" destOrd="0" presId="urn:microsoft.com/office/officeart/2005/8/layout/hProcess9"/>
    <dgm:cxn modelId="{CC36AAAB-CD25-4E7C-9A47-D158D7B60DCA}" type="presOf" srcId="{B74E1DC2-EE79-4351-85FD-22CF8F06C8DD}" destId="{A7D01809-FBCF-45DE-9195-8FE5E7A3D844}" srcOrd="0" destOrd="0" presId="urn:microsoft.com/office/officeart/2005/8/layout/hProcess9"/>
    <dgm:cxn modelId="{6A14D4AF-0EF1-454E-86CC-E59B71908120}" srcId="{7577C38F-FC1A-4866-A202-E5117578167A}" destId="{E14F9D1F-8327-4B87-99A6-0D04877C1152}" srcOrd="0" destOrd="0" parTransId="{112F0F0F-434F-4AD7-BC19-314233D819D9}" sibTransId="{6EC54B62-C5C5-4748-9152-986BB6D88800}"/>
    <dgm:cxn modelId="{F9C168C0-426B-44C9-B892-F362B7FDE1BF}" srcId="{7577C38F-FC1A-4866-A202-E5117578167A}" destId="{E3825EB1-C1EA-4D66-821B-129B4BE9A7CF}" srcOrd="3" destOrd="0" parTransId="{872DC363-C39E-458F-8C31-E1FCD70979DD}" sibTransId="{3DAB2F7B-EE33-472D-A341-13403CC66A29}"/>
    <dgm:cxn modelId="{94E2B4F3-C0CE-4127-9144-AA682D35D0DB}" srcId="{7577C38F-FC1A-4866-A202-E5117578167A}" destId="{B74E1DC2-EE79-4351-85FD-22CF8F06C8DD}" srcOrd="1" destOrd="0" parTransId="{4DA170AF-5915-4A23-BA9E-A885AE4CEEDA}" sibTransId="{89C69F50-986E-4338-9E47-848AA49D7157}"/>
    <dgm:cxn modelId="{72896F68-A03B-4CAD-8D7B-49DF488889AF}" type="presParOf" srcId="{875F62DC-B8EF-4643-9467-B4C17C4E3920}" destId="{75604319-D411-4B51-8960-75733C12E0A1}" srcOrd="0" destOrd="0" presId="urn:microsoft.com/office/officeart/2005/8/layout/hProcess9"/>
    <dgm:cxn modelId="{FE61A5FA-11D2-41B1-B611-67C58EF944F2}" type="presParOf" srcId="{875F62DC-B8EF-4643-9467-B4C17C4E3920}" destId="{BC5EDA4A-0A76-4941-936C-689DF0394B09}" srcOrd="1" destOrd="0" presId="urn:microsoft.com/office/officeart/2005/8/layout/hProcess9"/>
    <dgm:cxn modelId="{80EFA95D-1581-4A3E-B905-E556AA0B5E98}" type="presParOf" srcId="{BC5EDA4A-0A76-4941-936C-689DF0394B09}" destId="{E9D8807D-8C90-4A47-80B8-9C333B66AD7C}" srcOrd="0" destOrd="0" presId="urn:microsoft.com/office/officeart/2005/8/layout/hProcess9"/>
    <dgm:cxn modelId="{4F1F7B7E-3D87-4934-8D6A-807B293E77D1}" type="presParOf" srcId="{BC5EDA4A-0A76-4941-936C-689DF0394B09}" destId="{D0F2E2A6-AD8E-4650-84BB-C2C2E95F6A76}" srcOrd="1" destOrd="0" presId="urn:microsoft.com/office/officeart/2005/8/layout/hProcess9"/>
    <dgm:cxn modelId="{56EA5BBE-41D7-42E1-8196-89C70DED4465}" type="presParOf" srcId="{BC5EDA4A-0A76-4941-936C-689DF0394B09}" destId="{A7D01809-FBCF-45DE-9195-8FE5E7A3D844}" srcOrd="2" destOrd="0" presId="urn:microsoft.com/office/officeart/2005/8/layout/hProcess9"/>
    <dgm:cxn modelId="{55EB1808-D225-4761-818A-58B0FF8C14A9}" type="presParOf" srcId="{BC5EDA4A-0A76-4941-936C-689DF0394B09}" destId="{A69BB8A4-0D27-4851-997E-1D00CE9AEAB3}" srcOrd="3" destOrd="0" presId="urn:microsoft.com/office/officeart/2005/8/layout/hProcess9"/>
    <dgm:cxn modelId="{32723F96-4856-4A49-9284-E51CD15C3DE1}" type="presParOf" srcId="{BC5EDA4A-0A76-4941-936C-689DF0394B09}" destId="{C8B3959B-A319-4792-9014-22CEEB1820F1}" srcOrd="4" destOrd="0" presId="urn:microsoft.com/office/officeart/2005/8/layout/hProcess9"/>
    <dgm:cxn modelId="{0D9E09E0-6629-41AD-B89F-5B6CC13EDCD2}" type="presParOf" srcId="{BC5EDA4A-0A76-4941-936C-689DF0394B09}" destId="{EA8A888F-F34C-44FA-BDE6-6BAFD83864DC}" srcOrd="5" destOrd="0" presId="urn:microsoft.com/office/officeart/2005/8/layout/hProcess9"/>
    <dgm:cxn modelId="{4524E1E1-1978-428D-93B7-C8A0CA8C4ED0}" type="presParOf" srcId="{BC5EDA4A-0A76-4941-936C-689DF0394B09}" destId="{21EF6B26-DC3A-4C62-9F20-0DB4B0EEBEB9}"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604319-D411-4B51-8960-75733C12E0A1}">
      <dsp:nvSpPr>
        <dsp:cNvPr id="0" name=""/>
        <dsp:cNvSpPr/>
      </dsp:nvSpPr>
      <dsp:spPr>
        <a:xfrm>
          <a:off x="759856" y="0"/>
          <a:ext cx="8611711" cy="3649662"/>
        </a:xfrm>
        <a:prstGeom prst="rightArrow">
          <a:avLst/>
        </a:prstGeom>
        <a:solidFill>
          <a:schemeClr val="tx1">
            <a:lumMod val="85000"/>
          </a:schemeClr>
        </a:solidFill>
        <a:ln>
          <a:noFill/>
        </a:ln>
        <a:effectLst/>
      </dsp:spPr>
      <dsp:style>
        <a:lnRef idx="0">
          <a:scrgbClr r="0" g="0" b="0"/>
        </a:lnRef>
        <a:fillRef idx="1">
          <a:scrgbClr r="0" g="0" b="0"/>
        </a:fillRef>
        <a:effectRef idx="0">
          <a:scrgbClr r="0" g="0" b="0"/>
        </a:effectRef>
        <a:fontRef idx="minor"/>
      </dsp:style>
    </dsp:sp>
    <dsp:sp modelId="{E9D8807D-8C90-4A47-80B8-9C333B66AD7C}">
      <dsp:nvSpPr>
        <dsp:cNvPr id="0" name=""/>
        <dsp:cNvSpPr/>
      </dsp:nvSpPr>
      <dsp:spPr>
        <a:xfrm>
          <a:off x="1236" y="1094898"/>
          <a:ext cx="2402379" cy="1459864"/>
        </a:xfrm>
        <a:prstGeom prst="roundRect">
          <a:avLst/>
        </a:prstGeom>
        <a:solidFill>
          <a:schemeClr val="tx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EDA</a:t>
          </a:r>
          <a:endParaRPr lang="en-IN" sz="3200" kern="1200" dirty="0"/>
        </a:p>
      </dsp:txBody>
      <dsp:txXfrm>
        <a:off x="72501" y="1166163"/>
        <a:ext cx="2259849" cy="1317334"/>
      </dsp:txXfrm>
    </dsp:sp>
    <dsp:sp modelId="{A7D01809-FBCF-45DE-9195-8FE5E7A3D844}">
      <dsp:nvSpPr>
        <dsp:cNvPr id="0" name=""/>
        <dsp:cNvSpPr/>
      </dsp:nvSpPr>
      <dsp:spPr>
        <a:xfrm>
          <a:off x="2576760" y="1094898"/>
          <a:ext cx="2402379" cy="1459864"/>
        </a:xfrm>
        <a:prstGeom prst="roundRect">
          <a:avLst/>
        </a:prstGeom>
        <a:solidFill>
          <a:schemeClr val="tx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Feature Engineering</a:t>
          </a:r>
          <a:endParaRPr lang="en-IN" sz="3200" kern="1200" dirty="0"/>
        </a:p>
      </dsp:txBody>
      <dsp:txXfrm>
        <a:off x="2648025" y="1166163"/>
        <a:ext cx="2259849" cy="1317334"/>
      </dsp:txXfrm>
    </dsp:sp>
    <dsp:sp modelId="{C8B3959B-A319-4792-9014-22CEEB1820F1}">
      <dsp:nvSpPr>
        <dsp:cNvPr id="0" name=""/>
        <dsp:cNvSpPr/>
      </dsp:nvSpPr>
      <dsp:spPr>
        <a:xfrm>
          <a:off x="5152284" y="1094898"/>
          <a:ext cx="2402379" cy="1459864"/>
        </a:xfrm>
        <a:prstGeom prst="roundRect">
          <a:avLst/>
        </a:prstGeom>
        <a:solidFill>
          <a:schemeClr val="tx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Model Building</a:t>
          </a:r>
          <a:endParaRPr lang="en-IN" sz="3200" kern="1200" dirty="0"/>
        </a:p>
      </dsp:txBody>
      <dsp:txXfrm>
        <a:off x="5223549" y="1166163"/>
        <a:ext cx="2259849" cy="1317334"/>
      </dsp:txXfrm>
    </dsp:sp>
    <dsp:sp modelId="{21EF6B26-DC3A-4C62-9F20-0DB4B0EEBEB9}">
      <dsp:nvSpPr>
        <dsp:cNvPr id="0" name=""/>
        <dsp:cNvSpPr/>
      </dsp:nvSpPr>
      <dsp:spPr>
        <a:xfrm>
          <a:off x="7727808" y="1094898"/>
          <a:ext cx="2402379" cy="1459864"/>
        </a:xfrm>
        <a:prstGeom prst="roundRect">
          <a:avLst/>
        </a:prstGeom>
        <a:solidFill>
          <a:schemeClr val="tx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Model deployment</a:t>
          </a:r>
          <a:endParaRPr lang="en-IN" sz="3200" kern="1200" dirty="0"/>
        </a:p>
      </dsp:txBody>
      <dsp:txXfrm>
        <a:off x="7799073" y="1166163"/>
        <a:ext cx="2259849" cy="131733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5/8/2023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812414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8408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5066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7647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6124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261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961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93524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534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5447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7753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8291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902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2421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8644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4792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3881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5/8/2023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084815"/>
      </p:ext>
    </p:extLst>
  </p:cSld>
  <p:clrMap bg1="dk1" tx1="lt1" bg2="dk2" tx2="lt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uciml/mushroom-classific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40296-7768-17DE-4015-18ABD2D8CB0C}"/>
              </a:ext>
            </a:extLst>
          </p:cNvPr>
          <p:cNvSpPr>
            <a:spLocks noGrp="1"/>
          </p:cNvSpPr>
          <p:nvPr>
            <p:ph type="ctrTitle"/>
          </p:nvPr>
        </p:nvSpPr>
        <p:spPr>
          <a:xfrm>
            <a:off x="3962399" y="2472268"/>
            <a:ext cx="7197726" cy="2421464"/>
          </a:xfrm>
        </p:spPr>
        <p:txBody>
          <a:bodyPr>
            <a:normAutofit fontScale="90000"/>
          </a:bodyPr>
          <a:lstStyle/>
          <a:p>
            <a:pPr marL="0" marR="0" lvl="0" indent="0" rtl="0">
              <a:lnSpc>
                <a:spcPct val="100000"/>
              </a:lnSpc>
              <a:spcBef>
                <a:spcPts val="0"/>
              </a:spcBef>
              <a:spcAft>
                <a:spcPts val="0"/>
              </a:spcAft>
            </a:pPr>
            <a:r>
              <a:rPr lang="en-US" sz="4000" b="1" i="0" u="none" strike="noStrike" cap="none" dirty="0">
                <a:solidFill>
                  <a:schemeClr val="dk1"/>
                </a:solidFill>
                <a:latin typeface="Arial"/>
                <a:ea typeface="Arial"/>
                <a:cs typeface="Arial"/>
                <a:sym typeface="Arial"/>
              </a:rPr>
              <a:t> </a:t>
            </a:r>
            <a:r>
              <a:rPr lang="en-US" sz="4000" b="1" dirty="0">
                <a:solidFill>
                  <a:schemeClr val="accent1">
                    <a:lumMod val="40000"/>
                    <a:lumOff val="60000"/>
                  </a:schemeClr>
                </a:solidFill>
                <a:latin typeface="Bahnschrift SemiBold" panose="020B0502040204020203" pitchFamily="34" charset="0"/>
              </a:rPr>
              <a:t>Mushroom Classification</a:t>
            </a:r>
            <a:br>
              <a:rPr lang="en-US" sz="4000" b="1" i="0" u="none" strike="noStrike" cap="none" dirty="0">
                <a:solidFill>
                  <a:schemeClr val="accent1">
                    <a:lumMod val="40000"/>
                    <a:lumOff val="60000"/>
                  </a:schemeClr>
                </a:solidFill>
                <a:latin typeface="Bahnschrift SemiBold" panose="020B0502040204020203" pitchFamily="34" charset="0"/>
                <a:ea typeface="Arial"/>
                <a:cs typeface="Arial"/>
                <a:sym typeface="Arial"/>
              </a:rPr>
            </a:br>
            <a:br>
              <a:rPr lang="en-US" sz="4000" b="1" dirty="0">
                <a:solidFill>
                  <a:schemeClr val="accent1">
                    <a:lumMod val="40000"/>
                    <a:lumOff val="60000"/>
                  </a:schemeClr>
                </a:solidFill>
              </a:rPr>
            </a:br>
            <a:r>
              <a:rPr lang="en-US" sz="3200" b="1" dirty="0">
                <a:solidFill>
                  <a:schemeClr val="accent1">
                    <a:lumMod val="40000"/>
                    <a:lumOff val="60000"/>
                  </a:schemeClr>
                </a:solidFill>
                <a:latin typeface="Verdana"/>
                <a:ea typeface="Verdana"/>
                <a:cs typeface="Verdana"/>
                <a:sym typeface="Verdana"/>
              </a:rPr>
              <a:t>                         Team 3 (P225)</a:t>
            </a:r>
            <a:br>
              <a:rPr lang="en-US" sz="3200" b="1" dirty="0">
                <a:solidFill>
                  <a:schemeClr val="accent1">
                    <a:lumMod val="40000"/>
                    <a:lumOff val="60000"/>
                  </a:schemeClr>
                </a:solidFill>
                <a:latin typeface="Verdana"/>
                <a:ea typeface="Verdana"/>
                <a:cs typeface="Verdana"/>
                <a:sym typeface="Verdana"/>
              </a:rPr>
            </a:br>
            <a:br>
              <a:rPr lang="en-US" sz="3200" b="1" dirty="0">
                <a:solidFill>
                  <a:schemeClr val="accent1">
                    <a:lumMod val="40000"/>
                    <a:lumOff val="60000"/>
                  </a:schemeClr>
                </a:solidFill>
                <a:latin typeface="Verdana"/>
                <a:ea typeface="Verdana"/>
                <a:cs typeface="Verdana"/>
                <a:sym typeface="Verdana"/>
              </a:rPr>
            </a:br>
            <a:endParaRPr lang="en-IN" sz="3200" dirty="0">
              <a:solidFill>
                <a:schemeClr val="accent1">
                  <a:lumMod val="40000"/>
                  <a:lumOff val="60000"/>
                </a:schemeClr>
              </a:solidFill>
            </a:endParaRPr>
          </a:p>
        </p:txBody>
      </p:sp>
      <p:sp>
        <p:nvSpPr>
          <p:cNvPr id="3" name="Subtitle 2">
            <a:extLst>
              <a:ext uri="{FF2B5EF4-FFF2-40B4-BE49-F238E27FC236}">
                <a16:creationId xmlns:a16="http://schemas.microsoft.com/office/drawing/2014/main" id="{CC66F3C0-5164-649F-9B67-C8857EB66355}"/>
              </a:ext>
            </a:extLst>
          </p:cNvPr>
          <p:cNvSpPr>
            <a:spLocks noGrp="1"/>
          </p:cNvSpPr>
          <p:nvPr>
            <p:ph type="subTitle" idx="1"/>
          </p:nvPr>
        </p:nvSpPr>
        <p:spPr/>
        <p:txBody>
          <a:bodyPr/>
          <a:lstStyle/>
          <a:p>
            <a:r>
              <a:rPr lang="en-US" sz="1800" b="1" dirty="0">
                <a:solidFill>
                  <a:srgbClr val="002776"/>
                </a:solidFill>
                <a:latin typeface="Verdana"/>
                <a:ea typeface="Verdana"/>
                <a:cs typeface="Verdana"/>
                <a:sym typeface="Verdana"/>
              </a:rPr>
              <a:t> </a:t>
            </a:r>
            <a:r>
              <a:rPr lang="en-US" sz="1800" b="1" dirty="0">
                <a:solidFill>
                  <a:schemeClr val="bg2">
                    <a:lumMod val="20000"/>
                    <a:lumOff val="80000"/>
                  </a:schemeClr>
                </a:solidFill>
                <a:latin typeface="Verdana"/>
                <a:ea typeface="Verdana"/>
                <a:cs typeface="Verdana"/>
                <a:sym typeface="Verdana"/>
              </a:rPr>
              <a:t>Himavath</a:t>
            </a:r>
            <a:br>
              <a:rPr lang="en-US" sz="1800" b="1" dirty="0">
                <a:solidFill>
                  <a:schemeClr val="bg2">
                    <a:lumMod val="20000"/>
                    <a:lumOff val="80000"/>
                  </a:schemeClr>
                </a:solidFill>
                <a:latin typeface="Verdana"/>
                <a:ea typeface="Verdana"/>
                <a:cs typeface="Verdana"/>
                <a:sym typeface="Verdana"/>
              </a:rPr>
            </a:br>
            <a:br>
              <a:rPr lang="en-US" sz="1800" b="1" dirty="0">
                <a:solidFill>
                  <a:schemeClr val="bg2">
                    <a:lumMod val="20000"/>
                    <a:lumOff val="80000"/>
                  </a:schemeClr>
                </a:solidFill>
                <a:latin typeface="Verdana"/>
                <a:ea typeface="Verdana"/>
                <a:cs typeface="Verdana"/>
                <a:sym typeface="Verdana"/>
              </a:rPr>
            </a:br>
            <a:r>
              <a:rPr lang="en-US" sz="1800" b="1" dirty="0">
                <a:solidFill>
                  <a:schemeClr val="bg2">
                    <a:lumMod val="20000"/>
                    <a:lumOff val="80000"/>
                  </a:schemeClr>
                </a:solidFill>
                <a:latin typeface="Verdana"/>
                <a:ea typeface="Verdana"/>
                <a:cs typeface="Verdana"/>
                <a:sym typeface="Verdana"/>
              </a:rPr>
              <a:t>                          </a:t>
            </a:r>
            <a:r>
              <a:rPr lang="en-US" sz="1800" b="1" i="0" u="none" strike="noStrike" cap="none" dirty="0">
                <a:solidFill>
                  <a:schemeClr val="bg2">
                    <a:lumMod val="20000"/>
                    <a:lumOff val="80000"/>
                  </a:schemeClr>
                </a:solidFill>
                <a:latin typeface="Verdana"/>
                <a:ea typeface="Verdana"/>
                <a:cs typeface="Verdana"/>
                <a:sym typeface="Verdana"/>
              </a:rPr>
              <a:t> </a:t>
            </a:r>
            <a:r>
              <a:rPr lang="en-US" sz="1800" b="1" dirty="0">
                <a:solidFill>
                  <a:schemeClr val="bg2">
                    <a:lumMod val="20000"/>
                    <a:lumOff val="80000"/>
                  </a:schemeClr>
                </a:solidFill>
                <a:latin typeface="Verdana"/>
                <a:ea typeface="Verdana"/>
                <a:cs typeface="Verdana"/>
                <a:sym typeface="Verdana"/>
              </a:rPr>
              <a:t>07</a:t>
            </a:r>
            <a:r>
              <a:rPr lang="en-US" sz="1800" b="1" i="0" u="none" strike="noStrike" cap="none" dirty="0">
                <a:solidFill>
                  <a:schemeClr val="bg2">
                    <a:lumMod val="20000"/>
                    <a:lumOff val="80000"/>
                  </a:schemeClr>
                </a:solidFill>
                <a:latin typeface="Verdana"/>
                <a:ea typeface="Verdana"/>
                <a:cs typeface="Verdana"/>
                <a:sym typeface="Verdana"/>
              </a:rPr>
              <a:t>/</a:t>
            </a:r>
            <a:r>
              <a:rPr lang="en-US" sz="1800" b="1" dirty="0">
                <a:solidFill>
                  <a:schemeClr val="bg2">
                    <a:lumMod val="20000"/>
                    <a:lumOff val="80000"/>
                  </a:schemeClr>
                </a:solidFill>
                <a:latin typeface="Verdana"/>
                <a:ea typeface="Verdana"/>
                <a:cs typeface="Verdana"/>
                <a:sym typeface="Verdana"/>
              </a:rPr>
              <a:t>05</a:t>
            </a:r>
            <a:r>
              <a:rPr lang="en-US" sz="1800" b="1" i="0" u="none" strike="noStrike" cap="none" dirty="0">
                <a:solidFill>
                  <a:schemeClr val="bg2">
                    <a:lumMod val="20000"/>
                    <a:lumOff val="80000"/>
                  </a:schemeClr>
                </a:solidFill>
                <a:latin typeface="Verdana"/>
                <a:ea typeface="Verdana"/>
                <a:cs typeface="Verdana"/>
                <a:sym typeface="Verdana"/>
              </a:rPr>
              <a:t>/</a:t>
            </a:r>
            <a:r>
              <a:rPr lang="en-US" sz="1800" b="1" dirty="0">
                <a:solidFill>
                  <a:schemeClr val="bg2">
                    <a:lumMod val="20000"/>
                    <a:lumOff val="80000"/>
                  </a:schemeClr>
                </a:solidFill>
                <a:latin typeface="Verdana"/>
                <a:ea typeface="Verdana"/>
                <a:cs typeface="Verdana"/>
                <a:sym typeface="Verdana"/>
              </a:rPr>
              <a:t>2023</a:t>
            </a:r>
            <a:endParaRPr lang="en-IN" dirty="0">
              <a:solidFill>
                <a:schemeClr val="bg2">
                  <a:lumMod val="20000"/>
                  <a:lumOff val="80000"/>
                </a:schemeClr>
              </a:solidFill>
            </a:endParaRPr>
          </a:p>
        </p:txBody>
      </p:sp>
    </p:spTree>
    <p:extLst>
      <p:ext uri="{BB962C8B-B14F-4D97-AF65-F5344CB8AC3E}">
        <p14:creationId xmlns:p14="http://schemas.microsoft.com/office/powerpoint/2010/main" val="972065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501510-B466-DD4E-A561-F74FF9DB9DBB}"/>
              </a:ext>
            </a:extLst>
          </p:cNvPr>
          <p:cNvSpPr>
            <a:spLocks noGrp="1"/>
          </p:cNvSpPr>
          <p:nvPr>
            <p:ph type="title"/>
          </p:nvPr>
        </p:nvSpPr>
        <p:spPr/>
        <p:txBody>
          <a:bodyPr>
            <a:normAutofit/>
          </a:bodyPr>
          <a:lstStyle/>
          <a:p>
            <a:r>
              <a:rPr lang="en-US" sz="6000" dirty="0"/>
              <a:t>FEATURE ENGINEERING</a:t>
            </a:r>
            <a:endParaRPr lang="en-IN" sz="6000" dirty="0"/>
          </a:p>
        </p:txBody>
      </p:sp>
      <p:sp>
        <p:nvSpPr>
          <p:cNvPr id="6" name="Text Placeholder 5">
            <a:extLst>
              <a:ext uri="{FF2B5EF4-FFF2-40B4-BE49-F238E27FC236}">
                <a16:creationId xmlns:a16="http://schemas.microsoft.com/office/drawing/2014/main" id="{AD13FD1A-6EDB-648D-73F6-B3D2328D3FF5}"/>
              </a:ext>
            </a:extLst>
          </p:cNvPr>
          <p:cNvSpPr>
            <a:spLocks noGrp="1"/>
          </p:cNvSpPr>
          <p:nvPr>
            <p:ph type="body" idx="1"/>
          </p:nvPr>
        </p:nvSpPr>
        <p:spPr>
          <a:xfrm>
            <a:off x="685801" y="4777381"/>
            <a:ext cx="10131426" cy="1468800"/>
          </a:xfrm>
        </p:spPr>
        <p:txBody>
          <a:bodyPr>
            <a:normAutofit/>
          </a:bodyPr>
          <a:lstStyle/>
          <a:p>
            <a:pPr marL="342900" indent="-342900">
              <a:buFont typeface="Arial" panose="020B0604020202020204" pitchFamily="34" charset="0"/>
              <a:buChar char="•"/>
            </a:pPr>
            <a:r>
              <a:rPr lang="en-US" dirty="0"/>
              <a:t>One hot encoding </a:t>
            </a:r>
          </a:p>
          <a:p>
            <a:pPr marL="342900" indent="-342900">
              <a:buFont typeface="Arial" panose="020B0604020202020204" pitchFamily="34" charset="0"/>
              <a:buChar char="•"/>
            </a:pPr>
            <a:r>
              <a:rPr lang="en-US" dirty="0"/>
              <a:t>Removal of unnecessary features</a:t>
            </a:r>
          </a:p>
          <a:p>
            <a:pPr marL="342900" indent="-342900">
              <a:buFont typeface="Arial" panose="020B0604020202020204" pitchFamily="34" charset="0"/>
              <a:buChar char="•"/>
            </a:pPr>
            <a:r>
              <a:rPr lang="en-IN" dirty="0"/>
              <a:t>Label encoding</a:t>
            </a:r>
          </a:p>
        </p:txBody>
      </p:sp>
    </p:spTree>
    <p:extLst>
      <p:ext uri="{BB962C8B-B14F-4D97-AF65-F5344CB8AC3E}">
        <p14:creationId xmlns:p14="http://schemas.microsoft.com/office/powerpoint/2010/main" val="2215683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A3453-80E0-BC44-5E02-58893662A10F}"/>
              </a:ext>
            </a:extLst>
          </p:cNvPr>
          <p:cNvSpPr>
            <a:spLocks noGrp="1"/>
          </p:cNvSpPr>
          <p:nvPr>
            <p:ph type="title"/>
          </p:nvPr>
        </p:nvSpPr>
        <p:spPr>
          <a:xfrm>
            <a:off x="685801" y="649357"/>
            <a:ext cx="10131425" cy="1456267"/>
          </a:xfrm>
        </p:spPr>
        <p:txBody>
          <a:bodyPr>
            <a:normAutofit/>
          </a:bodyPr>
          <a:lstStyle/>
          <a:p>
            <a:r>
              <a:rPr lang="en-US" sz="4800" dirty="0"/>
              <a:t>FEATURE ENGINEERING</a:t>
            </a:r>
            <a:endParaRPr lang="en-IN" sz="4800" dirty="0"/>
          </a:p>
        </p:txBody>
      </p:sp>
      <p:sp>
        <p:nvSpPr>
          <p:cNvPr id="5" name="Content Placeholder 4">
            <a:extLst>
              <a:ext uri="{FF2B5EF4-FFF2-40B4-BE49-F238E27FC236}">
                <a16:creationId xmlns:a16="http://schemas.microsoft.com/office/drawing/2014/main" id="{BBB1EDBB-64EB-886F-BB85-B7DB670F5735}"/>
              </a:ext>
            </a:extLst>
          </p:cNvPr>
          <p:cNvSpPr>
            <a:spLocks noGrp="1"/>
          </p:cNvSpPr>
          <p:nvPr>
            <p:ph idx="1"/>
          </p:nvPr>
        </p:nvSpPr>
        <p:spPr>
          <a:xfrm>
            <a:off x="685801" y="3543485"/>
            <a:ext cx="9760226" cy="2926890"/>
          </a:xfrm>
        </p:spPr>
        <p:txBody>
          <a:bodyPr/>
          <a:lstStyle/>
          <a:p>
            <a:r>
              <a:rPr lang="en-US" sz="2000" b="0" i="0" dirty="0">
                <a:effectLst/>
              </a:rPr>
              <a:t>The following columns are not needed so we dropped them: gill-attachment, stalk-surface-below-ring, stalk-color-below-ring, veil-type, veil-color, ring-number.</a:t>
            </a:r>
          </a:p>
          <a:p>
            <a:r>
              <a:rPr kumimoji="0" lang="en-US" altLang="en-US" sz="2000" b="0" i="0" u="none" strike="noStrike" cap="none" normalizeH="0" baseline="0" dirty="0">
                <a:ln>
                  <a:noFill/>
                </a:ln>
                <a:effectLst/>
                <a:cs typeface="Courier New" panose="02070309020205020404" pitchFamily="49" charset="0"/>
              </a:rPr>
              <a:t>In terms of categorical features, an outlier can be considered a category with little observations' here we group together categories who's contribution is below 5%,under new category name 'Other</a:t>
            </a:r>
            <a:r>
              <a:rPr kumimoji="0" lang="en-US" altLang="en-US" sz="2000" b="0" i="0" u="none" strike="noStrike" cap="none" normalizeH="0" baseline="0" dirty="0">
                <a:ln>
                  <a:noFill/>
                </a:ln>
                <a:effectLst/>
              </a:rPr>
              <a:t> ‘.</a:t>
            </a:r>
          </a:p>
          <a:p>
            <a:r>
              <a:rPr kumimoji="0" lang="en-US" altLang="en-US" sz="2000" b="0" i="0" u="none" strike="noStrike" cap="none" normalizeH="0" baseline="0" dirty="0">
                <a:ln>
                  <a:noFill/>
                </a:ln>
                <a:effectLst/>
                <a:cs typeface="Courier New" panose="02070309020205020404" pitchFamily="49" charset="0"/>
              </a:rPr>
              <a:t>For Feature columns- Applying OHE </a:t>
            </a:r>
          </a:p>
          <a:p>
            <a:r>
              <a:rPr kumimoji="0" lang="en-US" altLang="en-US" sz="2000" b="0" i="0" u="none" strike="noStrike" cap="none" normalizeH="0" baseline="0" dirty="0">
                <a:ln>
                  <a:noFill/>
                </a:ln>
                <a:effectLst/>
                <a:cs typeface="Courier New" panose="02070309020205020404" pitchFamily="49" charset="0"/>
              </a:rPr>
              <a:t>For Target column - Applying Label encoding</a:t>
            </a:r>
            <a:r>
              <a:rPr kumimoji="0" lang="en-US" altLang="en-US" sz="2000" b="0" i="0" u="none" strike="noStrike" cap="none" normalizeH="0" baseline="0" dirty="0">
                <a:ln>
                  <a:noFill/>
                </a:ln>
                <a:effectLst/>
              </a:rPr>
              <a:t> </a:t>
            </a:r>
          </a:p>
          <a:p>
            <a:endParaRPr kumimoji="0" lang="en-US" altLang="en-US" b="0" i="0" u="none" strike="noStrike" cap="none" normalizeH="0" baseline="0" dirty="0">
              <a:ln>
                <a:noFill/>
              </a:ln>
              <a:solidFill>
                <a:schemeClr val="tx1">
                  <a:lumMod val="95000"/>
                </a:schemeClr>
              </a:solidFill>
              <a:effectLst/>
            </a:endParaRPr>
          </a:p>
          <a:p>
            <a:endParaRPr kumimoji="0" lang="en-US" altLang="en-US" b="0" i="0" u="none" strike="noStrike" cap="none" normalizeH="0" baseline="0" dirty="0">
              <a:ln>
                <a:noFill/>
              </a:ln>
              <a:solidFill>
                <a:schemeClr val="tx1">
                  <a:lumMod val="95000"/>
                </a:schemeClr>
              </a:solidFill>
              <a:effectLst/>
            </a:endParaRPr>
          </a:p>
          <a:p>
            <a:endParaRPr kumimoji="0" lang="en-US" altLang="en-US" b="0" i="0" u="none" strike="noStrike" cap="none" normalizeH="0" baseline="0" dirty="0">
              <a:ln>
                <a:noFill/>
              </a:ln>
              <a:solidFill>
                <a:schemeClr val="tx1">
                  <a:lumMod val="95000"/>
                </a:schemeClr>
              </a:solidFill>
              <a:effectLst/>
            </a:endParaRPr>
          </a:p>
          <a:p>
            <a:endParaRPr lang="en-US" b="0" i="0" dirty="0">
              <a:solidFill>
                <a:schemeClr val="tx1">
                  <a:lumMod val="95000"/>
                </a:schemeClr>
              </a:solidFill>
              <a:effectLst/>
              <a:latin typeface="Helvetica Neue"/>
            </a:endParaRPr>
          </a:p>
          <a:p>
            <a:endParaRPr lang="en-IN" dirty="0">
              <a:solidFill>
                <a:schemeClr val="tx1">
                  <a:lumMod val="95000"/>
                </a:schemeClr>
              </a:solidFill>
            </a:endParaRPr>
          </a:p>
        </p:txBody>
      </p:sp>
    </p:spTree>
    <p:extLst>
      <p:ext uri="{BB962C8B-B14F-4D97-AF65-F5344CB8AC3E}">
        <p14:creationId xmlns:p14="http://schemas.microsoft.com/office/powerpoint/2010/main" val="3945617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1CD574-345F-CC67-D2AB-AD551E5F0A7A}"/>
              </a:ext>
            </a:extLst>
          </p:cNvPr>
          <p:cNvSpPr>
            <a:spLocks noGrp="1"/>
          </p:cNvSpPr>
          <p:nvPr>
            <p:ph type="title"/>
          </p:nvPr>
        </p:nvSpPr>
        <p:spPr/>
        <p:txBody>
          <a:bodyPr>
            <a:noAutofit/>
          </a:bodyPr>
          <a:lstStyle/>
          <a:p>
            <a:r>
              <a:rPr lang="en-US" sz="6000" b="1" i="0" u="none" strike="noStrike" cap="none" dirty="0">
                <a:solidFill>
                  <a:srgbClr val="002776"/>
                </a:solidFill>
                <a:latin typeface="Arial"/>
                <a:ea typeface="Arial"/>
                <a:cs typeface="Arial"/>
                <a:sym typeface="Arial"/>
              </a:rPr>
              <a:t>Model Building</a:t>
            </a:r>
            <a:br>
              <a:rPr lang="en-US" sz="6000" b="0" i="0" u="none" strike="noStrike" cap="none" dirty="0">
                <a:solidFill>
                  <a:srgbClr val="000000"/>
                </a:solidFill>
                <a:latin typeface="Arial"/>
                <a:ea typeface="Arial"/>
                <a:cs typeface="Arial"/>
                <a:sym typeface="Arial"/>
              </a:rPr>
            </a:br>
            <a:endParaRPr lang="en-IN" sz="6000" dirty="0"/>
          </a:p>
        </p:txBody>
      </p:sp>
      <p:sp>
        <p:nvSpPr>
          <p:cNvPr id="8" name="Rectangle 1">
            <a:extLst>
              <a:ext uri="{FF2B5EF4-FFF2-40B4-BE49-F238E27FC236}">
                <a16:creationId xmlns:a16="http://schemas.microsoft.com/office/drawing/2014/main" id="{D46FA58A-F087-C009-C5F5-44C33F89429C}"/>
              </a:ext>
            </a:extLst>
          </p:cNvPr>
          <p:cNvSpPr>
            <a:spLocks noGrp="1" noChangeArrowheads="1"/>
          </p:cNvSpPr>
          <p:nvPr>
            <p:ph idx="1"/>
          </p:nvPr>
        </p:nvSpPr>
        <p:spPr bwMode="auto">
          <a:xfrm>
            <a:off x="685802" y="1405728"/>
            <a:ext cx="8775832" cy="5121814"/>
          </a:xfrm>
          <a:prstGeom prst="rect">
            <a:avLst/>
          </a:prstGeom>
          <a:noFill/>
          <a:ln>
            <a:noFill/>
          </a:ln>
          <a:effec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rgbClr val="000000"/>
                </a:solidFill>
                <a:effectLst/>
                <a:cs typeface="Arial" panose="020B0604020202020204" pitchFamily="34" charset="0"/>
              </a:rPr>
              <a:t>The Process of Modeling the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rgbClr val="000000"/>
                </a:solidFill>
                <a:effectLst/>
                <a:cs typeface="Arial" panose="020B0604020202020204" pitchFamily="34" charset="0"/>
              </a:rPr>
              <a:t>1.Importing the model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rgbClr val="000000"/>
                </a:solidFill>
                <a:effectLst/>
                <a:cs typeface="Arial" panose="020B0604020202020204" pitchFamily="34" charset="0"/>
              </a:rPr>
              <a:t>2.Fitting the model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rgbClr val="000000"/>
                </a:solidFill>
                <a:effectLst/>
                <a:cs typeface="Arial" panose="020B0604020202020204" pitchFamily="34" charset="0"/>
              </a:rPr>
              <a:t>3.Predicting Mushroom types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rgbClr val="000000"/>
                </a:solidFill>
                <a:effectLst/>
                <a:cs typeface="Arial" panose="020B0604020202020204" pitchFamily="34" charset="0"/>
              </a:rPr>
              <a:t>4.Classification metrics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rgbClr val="000000"/>
                </a:solidFill>
                <a:effectLst/>
                <a:cs typeface="Arial" panose="020B0604020202020204" pitchFamily="34" charset="0"/>
              </a:rPr>
              <a:t>Score Metrics for Classification: </a:t>
            </a:r>
          </a:p>
          <a:p>
            <a:pPr defTabSz="914400" eaLnBrk="0" fontAlgn="base" hangingPunct="0">
              <a:spcBef>
                <a:spcPct val="0"/>
              </a:spcBef>
              <a:spcAft>
                <a:spcPct val="0"/>
              </a:spcAft>
              <a:buClrTx/>
              <a:buSzTx/>
            </a:pPr>
            <a:r>
              <a:rPr kumimoji="0" lang="en-US" altLang="en-US" sz="2400" i="0" u="none" strike="noStrike" cap="none" normalizeH="0" baseline="0" dirty="0">
                <a:ln>
                  <a:noFill/>
                </a:ln>
                <a:solidFill>
                  <a:srgbClr val="000000"/>
                </a:solidFill>
                <a:effectLst/>
                <a:cs typeface="Arial" panose="020B0604020202020204" pitchFamily="34" charset="0"/>
              </a:rPr>
              <a:t> Accuracy= (TP+TN/(TP+TN+FP+FN) </a:t>
            </a:r>
          </a:p>
          <a:p>
            <a:pPr defTabSz="914400" eaLnBrk="0" fontAlgn="base" hangingPunct="0">
              <a:spcBef>
                <a:spcPct val="0"/>
              </a:spcBef>
              <a:spcAft>
                <a:spcPct val="0"/>
              </a:spcAft>
              <a:buClrTx/>
              <a:buSzTx/>
            </a:pPr>
            <a:r>
              <a:rPr kumimoji="0" lang="en-US" altLang="en-US" sz="2400" i="0" u="none" strike="noStrike" cap="none" normalizeH="0" baseline="0" dirty="0">
                <a:ln>
                  <a:noFill/>
                </a:ln>
                <a:solidFill>
                  <a:srgbClr val="000000"/>
                </a:solidFill>
                <a:effectLst/>
                <a:cs typeface="Arial" panose="020B0604020202020204" pitchFamily="34" charset="0"/>
              </a:rPr>
              <a:t>Precision = (TP)/(TP+FP) </a:t>
            </a:r>
          </a:p>
          <a:p>
            <a:pPr defTabSz="914400" eaLnBrk="0" fontAlgn="base" hangingPunct="0">
              <a:spcBef>
                <a:spcPct val="0"/>
              </a:spcBef>
              <a:spcAft>
                <a:spcPct val="0"/>
              </a:spcAft>
              <a:buClrTx/>
              <a:buSzTx/>
            </a:pPr>
            <a:r>
              <a:rPr kumimoji="0" lang="en-US" altLang="en-US" sz="2400" i="0" u="none" strike="noStrike" cap="none" normalizeH="0" baseline="0" dirty="0">
                <a:ln>
                  <a:noFill/>
                </a:ln>
                <a:solidFill>
                  <a:srgbClr val="000000"/>
                </a:solidFill>
                <a:effectLst/>
                <a:cs typeface="Arial" panose="020B0604020202020204" pitchFamily="34" charset="0"/>
              </a:rPr>
              <a:t>Recall = (TP)/(TP+FN) </a:t>
            </a:r>
          </a:p>
          <a:p>
            <a:pPr defTabSz="914400" eaLnBrk="0" fontAlgn="base" hangingPunct="0">
              <a:spcBef>
                <a:spcPct val="0"/>
              </a:spcBef>
              <a:spcAft>
                <a:spcPct val="0"/>
              </a:spcAft>
              <a:buClrTx/>
              <a:buSzTx/>
            </a:pPr>
            <a:r>
              <a:rPr kumimoji="0" lang="en-US" altLang="en-US" sz="2400" i="0" u="none" strike="noStrike" cap="none" normalizeH="0" baseline="0" dirty="0">
                <a:ln>
                  <a:noFill/>
                </a:ln>
                <a:solidFill>
                  <a:srgbClr val="000000"/>
                </a:solidFill>
                <a:effectLst/>
                <a:cs typeface="Arial" panose="020B0604020202020204" pitchFamily="34" charset="0"/>
              </a:rPr>
              <a:t>f1 score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i="0" u="none" strike="noStrike" cap="none" normalizeH="0" baseline="0" dirty="0">
                <a:ln>
                  <a:noFill/>
                </a:ln>
                <a:solidFill>
                  <a:srgbClr val="000000"/>
                </a:solidFill>
                <a:effectLst/>
                <a:cs typeface="Arial" panose="020B0604020202020204" pitchFamily="34" charset="0"/>
              </a:rPr>
              <a:t>A number between 0 and 1, the harmonic mean of precision &amp; recall.</a:t>
            </a:r>
            <a:r>
              <a:rPr kumimoji="0" lang="en-US" altLang="en-US" sz="2400" i="0" u="none" strike="noStrike" cap="none" normalizeH="0" baseline="0" dirty="0">
                <a:ln>
                  <a:noFill/>
                </a:ln>
                <a:solidFill>
                  <a:schemeClr val="tx1"/>
                </a:solidFill>
                <a:effectLst/>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i="0" u="none" strike="noStrike" cap="none" normalizeH="0" baseline="0" dirty="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586720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85DF3-D327-167E-A8A0-D4848DA09E2C}"/>
              </a:ext>
            </a:extLst>
          </p:cNvPr>
          <p:cNvSpPr>
            <a:spLocks noGrp="1"/>
          </p:cNvSpPr>
          <p:nvPr>
            <p:ph type="title"/>
          </p:nvPr>
        </p:nvSpPr>
        <p:spPr/>
        <p:txBody>
          <a:bodyPr>
            <a:normAutofit fontScale="90000"/>
          </a:bodyPr>
          <a:lstStyle/>
          <a:p>
            <a:r>
              <a:rPr kumimoji="0" lang="en-US" altLang="en-US" sz="6000" b="1" i="0" u="none" strike="noStrike" cap="none" normalizeH="0" baseline="0" dirty="0">
                <a:ln>
                  <a:noFill/>
                </a:ln>
                <a:solidFill>
                  <a:schemeClr val="bg2"/>
                </a:solidFill>
                <a:effectLst/>
                <a:latin typeface="+mn-lt"/>
              </a:rPr>
              <a:t>Models we used:</a:t>
            </a:r>
            <a:br>
              <a:rPr kumimoji="0" lang="en-US" altLang="en-US" sz="3600" b="0" i="0" u="none" strike="noStrike" cap="none" normalizeH="0" baseline="0" dirty="0">
                <a:ln>
                  <a:noFill/>
                </a:ln>
                <a:solidFill>
                  <a:srgbClr val="000000"/>
                </a:solidFill>
                <a:effectLst/>
                <a:cs typeface="Courier New" panose="02070309020205020404" pitchFamily="49" charset="0"/>
              </a:rPr>
            </a:br>
            <a:endParaRPr lang="en-IN" dirty="0"/>
          </a:p>
        </p:txBody>
      </p:sp>
      <p:sp>
        <p:nvSpPr>
          <p:cNvPr id="4" name="Rectangle 1">
            <a:extLst>
              <a:ext uri="{FF2B5EF4-FFF2-40B4-BE49-F238E27FC236}">
                <a16:creationId xmlns:a16="http://schemas.microsoft.com/office/drawing/2014/main" id="{8B5A4041-B63A-CB6D-D952-D55E97EB80BD}"/>
              </a:ext>
            </a:extLst>
          </p:cNvPr>
          <p:cNvSpPr>
            <a:spLocks noGrp="1" noChangeArrowheads="1"/>
          </p:cNvSpPr>
          <p:nvPr>
            <p:ph idx="1"/>
          </p:nvPr>
        </p:nvSpPr>
        <p:spPr bwMode="auto">
          <a:xfrm>
            <a:off x="685801" y="1775059"/>
            <a:ext cx="9497727" cy="4383150"/>
          </a:xfrm>
          <a:prstGeom prst="rect">
            <a:avLst/>
          </a:prstGeom>
          <a:noFill/>
          <a:ln>
            <a:noFill/>
          </a:ln>
          <a:effec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defTabSz="914400" eaLnBrk="0" fontAlgn="base" hangingPunct="0">
              <a:spcBef>
                <a:spcPct val="0"/>
              </a:spcBef>
              <a:spcAft>
                <a:spcPct val="0"/>
              </a:spcAft>
              <a:buClrTx/>
              <a:buSzTx/>
            </a:pPr>
            <a:r>
              <a:rPr kumimoji="0" lang="en-US" altLang="en-US" sz="2400" b="0" i="0" u="none" strike="noStrike" cap="none" normalizeH="0" baseline="0" dirty="0">
                <a:ln>
                  <a:noFill/>
                </a:ln>
                <a:solidFill>
                  <a:srgbClr val="000000"/>
                </a:solidFill>
                <a:effectLst/>
                <a:cs typeface="Courier New" panose="02070309020205020404" pitchFamily="49" charset="0"/>
              </a:rPr>
              <a:t>Logistic Classification </a:t>
            </a:r>
          </a:p>
          <a:p>
            <a:pPr defTabSz="914400" eaLnBrk="0" fontAlgn="base" hangingPunct="0">
              <a:spcBef>
                <a:spcPct val="0"/>
              </a:spcBef>
              <a:spcAft>
                <a:spcPct val="0"/>
              </a:spcAft>
              <a:buClrTx/>
              <a:buSzTx/>
            </a:pPr>
            <a:r>
              <a:rPr kumimoji="0" lang="en-US" altLang="en-US" sz="2400" b="0" i="0" u="none" strike="noStrike" cap="none" normalizeH="0" baseline="0" dirty="0">
                <a:ln>
                  <a:noFill/>
                </a:ln>
                <a:solidFill>
                  <a:srgbClr val="000000"/>
                </a:solidFill>
                <a:effectLst/>
                <a:cs typeface="Courier New" panose="02070309020205020404" pitchFamily="49" charset="0"/>
              </a:rPr>
              <a:t>Decision Tree Classifier </a:t>
            </a:r>
          </a:p>
          <a:p>
            <a:pPr defTabSz="914400" eaLnBrk="0" fontAlgn="base" hangingPunct="0">
              <a:spcBef>
                <a:spcPct val="0"/>
              </a:spcBef>
              <a:spcAft>
                <a:spcPct val="0"/>
              </a:spcAft>
              <a:buClrTx/>
              <a:buSzTx/>
            </a:pPr>
            <a:r>
              <a:rPr kumimoji="0" lang="en-US" altLang="en-US" sz="2400" b="0" i="0" u="none" strike="noStrike" cap="none" normalizeH="0" baseline="0" dirty="0">
                <a:ln>
                  <a:noFill/>
                </a:ln>
                <a:solidFill>
                  <a:srgbClr val="000000"/>
                </a:solidFill>
                <a:effectLst/>
                <a:cs typeface="Courier New" panose="02070309020205020404" pitchFamily="49" charset="0"/>
              </a:rPr>
              <a:t>Random Forest Regressor</a:t>
            </a:r>
          </a:p>
          <a:p>
            <a:pPr defTabSz="914400" eaLnBrk="0" fontAlgn="base" hangingPunct="0">
              <a:spcBef>
                <a:spcPct val="0"/>
              </a:spcBef>
              <a:spcAft>
                <a:spcPct val="0"/>
              </a:spcAft>
              <a:buClrTx/>
              <a:buSzTx/>
            </a:pPr>
            <a:r>
              <a:rPr kumimoji="0" lang="en-US" altLang="en-US" sz="2400" b="0" i="0" u="none" strike="noStrike" cap="none" normalizeH="0" baseline="0" dirty="0">
                <a:ln>
                  <a:noFill/>
                </a:ln>
                <a:solidFill>
                  <a:srgbClr val="000000"/>
                </a:solidFill>
                <a:effectLst/>
                <a:cs typeface="Courier New" panose="02070309020205020404" pitchFamily="49" charset="0"/>
              </a:rPr>
              <a:t> Bagging Classifier </a:t>
            </a:r>
          </a:p>
          <a:p>
            <a:pPr defTabSz="914400" eaLnBrk="0" fontAlgn="base" hangingPunct="0">
              <a:spcBef>
                <a:spcPct val="0"/>
              </a:spcBef>
              <a:spcAft>
                <a:spcPct val="0"/>
              </a:spcAft>
              <a:buClrTx/>
              <a:buSzTx/>
            </a:pPr>
            <a:r>
              <a:rPr kumimoji="0" lang="en-US" altLang="en-US" sz="2400" b="0" i="0" u="none" strike="noStrike" cap="none" normalizeH="0" baseline="0" dirty="0">
                <a:ln>
                  <a:noFill/>
                </a:ln>
                <a:solidFill>
                  <a:srgbClr val="000000"/>
                </a:solidFill>
                <a:effectLst/>
                <a:cs typeface="Courier New" panose="02070309020205020404" pitchFamily="49" charset="0"/>
              </a:rPr>
              <a:t>AdaBoost Voting Classifier</a:t>
            </a:r>
          </a:p>
          <a:p>
            <a:pPr defTabSz="914400" eaLnBrk="0" fontAlgn="base" hangingPunct="0">
              <a:spcBef>
                <a:spcPct val="0"/>
              </a:spcBef>
              <a:spcAft>
                <a:spcPct val="0"/>
              </a:spcAft>
              <a:buClrTx/>
              <a:buSzTx/>
            </a:pPr>
            <a:r>
              <a:rPr kumimoji="0" lang="en-US" altLang="en-US" sz="2400" b="0" i="0" u="none" strike="noStrike" cap="none" normalizeH="0" baseline="0" dirty="0">
                <a:ln>
                  <a:noFill/>
                </a:ln>
                <a:solidFill>
                  <a:srgbClr val="000000"/>
                </a:solidFill>
                <a:effectLst/>
                <a:cs typeface="Courier New" panose="02070309020205020404" pitchFamily="49" charset="0"/>
              </a:rPr>
              <a:t> XGBoost Classifier </a:t>
            </a:r>
          </a:p>
          <a:p>
            <a:pPr defTabSz="914400" eaLnBrk="0" fontAlgn="base" hangingPunct="0">
              <a:spcBef>
                <a:spcPct val="0"/>
              </a:spcBef>
              <a:spcAft>
                <a:spcPct val="0"/>
              </a:spcAft>
              <a:buClrTx/>
              <a:buSzTx/>
            </a:pPr>
            <a:r>
              <a:rPr kumimoji="0" lang="en-US" altLang="en-US" sz="2400" b="0" i="0" u="none" strike="noStrike" cap="none" normalizeH="0" baseline="0" dirty="0">
                <a:ln>
                  <a:noFill/>
                </a:ln>
                <a:solidFill>
                  <a:srgbClr val="000000"/>
                </a:solidFill>
                <a:effectLst/>
                <a:cs typeface="Courier New" panose="02070309020205020404" pitchFamily="49" charset="0"/>
              </a:rPr>
              <a:t>Support Vector Machines</a:t>
            </a:r>
          </a:p>
          <a:p>
            <a:pPr defTabSz="914400" eaLnBrk="0" fontAlgn="base" hangingPunct="0">
              <a:spcBef>
                <a:spcPct val="0"/>
              </a:spcBef>
              <a:spcAft>
                <a:spcPct val="0"/>
              </a:spcAft>
              <a:buClrTx/>
              <a:buSzTx/>
            </a:pPr>
            <a:r>
              <a:rPr kumimoji="0" lang="en-US" altLang="en-US" sz="2400" b="0" i="0" u="none" strike="noStrike" cap="none" normalizeH="0" baseline="0" dirty="0">
                <a:ln>
                  <a:noFill/>
                </a:ln>
                <a:solidFill>
                  <a:srgbClr val="000000"/>
                </a:solidFill>
                <a:effectLst/>
                <a:cs typeface="Courier New" panose="02070309020205020404" pitchFamily="49" charset="0"/>
              </a:rPr>
              <a:t> K-Nearest Neighbors(KNN)</a:t>
            </a:r>
          </a:p>
          <a:p>
            <a:pPr defTabSz="914400" eaLnBrk="0" fontAlgn="base" hangingPunct="0">
              <a:spcBef>
                <a:spcPct val="0"/>
              </a:spcBef>
              <a:spcAft>
                <a:spcPct val="0"/>
              </a:spcAft>
              <a:buClrTx/>
              <a:buSzTx/>
            </a:pPr>
            <a:r>
              <a:rPr kumimoji="0" lang="en-US" altLang="en-US" sz="2400" b="0" i="0" u="none" strike="noStrike" cap="none" normalizeH="0" baseline="0" dirty="0">
                <a:ln>
                  <a:noFill/>
                </a:ln>
                <a:solidFill>
                  <a:srgbClr val="000000"/>
                </a:solidFill>
                <a:effectLst/>
                <a:cs typeface="Courier New" panose="02070309020205020404" pitchFamily="49" charset="0"/>
              </a:rPr>
              <a:t> Naive Bayes</a:t>
            </a:r>
            <a:endParaRPr kumimoji="0" lang="en-US" altLang="en-US" sz="24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20468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381110-82FA-1B6D-E3EB-1EDE0B005F49}"/>
              </a:ext>
            </a:extLst>
          </p:cNvPr>
          <p:cNvSpPr>
            <a:spLocks noGrp="1"/>
          </p:cNvSpPr>
          <p:nvPr>
            <p:ph type="title"/>
          </p:nvPr>
        </p:nvSpPr>
        <p:spPr/>
        <p:txBody>
          <a:bodyPr>
            <a:noAutofit/>
          </a:bodyPr>
          <a:lstStyle/>
          <a:p>
            <a:r>
              <a:rPr lang="en-US" sz="4800" dirty="0"/>
              <a:t>Logistic Regression</a:t>
            </a:r>
            <a:endParaRPr lang="en-IN" sz="4800" dirty="0"/>
          </a:p>
        </p:txBody>
      </p:sp>
      <p:pic>
        <p:nvPicPr>
          <p:cNvPr id="9" name="Google Shape;413;p10">
            <a:extLst>
              <a:ext uri="{FF2B5EF4-FFF2-40B4-BE49-F238E27FC236}">
                <a16:creationId xmlns:a16="http://schemas.microsoft.com/office/drawing/2014/main" id="{FC4A8B73-0F04-9D54-426B-6E64704C095D}"/>
              </a:ext>
            </a:extLst>
          </p:cNvPr>
          <p:cNvPicPr preferRelativeResize="0">
            <a:picLocks noGrp="1"/>
          </p:cNvPicPr>
          <p:nvPr>
            <p:ph idx="1"/>
          </p:nvPr>
        </p:nvPicPr>
        <p:blipFill>
          <a:blip r:embed="rId2">
            <a:alphaModFix/>
          </a:blip>
          <a:stretch>
            <a:fillRect/>
          </a:stretch>
        </p:blipFill>
        <p:spPr>
          <a:xfrm>
            <a:off x="4648200" y="855612"/>
            <a:ext cx="6169025" cy="4689575"/>
          </a:xfrm>
          <a:prstGeom prst="rect">
            <a:avLst/>
          </a:prstGeom>
          <a:noFill/>
          <a:ln>
            <a:noFill/>
          </a:ln>
        </p:spPr>
      </p:pic>
      <p:sp>
        <p:nvSpPr>
          <p:cNvPr id="8" name="Text Placeholder 7">
            <a:extLst>
              <a:ext uri="{FF2B5EF4-FFF2-40B4-BE49-F238E27FC236}">
                <a16:creationId xmlns:a16="http://schemas.microsoft.com/office/drawing/2014/main" id="{B5597164-44B2-E1CD-B1D5-E89EDD9821D4}"/>
              </a:ext>
            </a:extLst>
          </p:cNvPr>
          <p:cNvSpPr>
            <a:spLocks noGrp="1"/>
          </p:cNvSpPr>
          <p:nvPr>
            <p:ph type="body" sz="half" idx="2"/>
          </p:nvPr>
        </p:nvSpPr>
        <p:spPr/>
        <p:txBody>
          <a:bodyPr/>
          <a:lstStyle/>
          <a:p>
            <a:r>
              <a:rPr lang="en-US" sz="1600" dirty="0"/>
              <a:t>This plot shows a very good classifier, with the ROC curve closer to the axes and the "elbow close to the coordinate (0,1).</a:t>
            </a:r>
            <a:endParaRPr lang="en-US" sz="1600" b="0" i="0" u="none" strike="noStrike" cap="none" dirty="0">
              <a:solidFill>
                <a:srgbClr val="000000"/>
              </a:solidFill>
              <a:latin typeface="Arial"/>
              <a:ea typeface="Arial"/>
              <a:cs typeface="Arial"/>
              <a:sym typeface="Arial"/>
            </a:endParaRPr>
          </a:p>
          <a:p>
            <a:endParaRPr lang="en-IN" dirty="0"/>
          </a:p>
        </p:txBody>
      </p:sp>
    </p:spTree>
    <p:extLst>
      <p:ext uri="{BB962C8B-B14F-4D97-AF65-F5344CB8AC3E}">
        <p14:creationId xmlns:p14="http://schemas.microsoft.com/office/powerpoint/2010/main" val="3684660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2D443-1C45-FD5E-EFA3-33B362A0B2A8}"/>
              </a:ext>
            </a:extLst>
          </p:cNvPr>
          <p:cNvSpPr>
            <a:spLocks noGrp="1"/>
          </p:cNvSpPr>
          <p:nvPr>
            <p:ph type="title"/>
          </p:nvPr>
        </p:nvSpPr>
        <p:spPr/>
        <p:txBody>
          <a:bodyPr>
            <a:normAutofit/>
          </a:bodyPr>
          <a:lstStyle/>
          <a:p>
            <a:r>
              <a:rPr lang="en-US" sz="4400" b="1" dirty="0">
                <a:solidFill>
                  <a:srgbClr val="351C75"/>
                </a:solidFill>
              </a:rPr>
              <a:t>Decision Tree</a:t>
            </a:r>
            <a:endParaRPr lang="en-IN" sz="4400" dirty="0"/>
          </a:p>
        </p:txBody>
      </p:sp>
      <p:pic>
        <p:nvPicPr>
          <p:cNvPr id="6" name="Google Shape;421;g24036093b92_2_11">
            <a:extLst>
              <a:ext uri="{FF2B5EF4-FFF2-40B4-BE49-F238E27FC236}">
                <a16:creationId xmlns:a16="http://schemas.microsoft.com/office/drawing/2014/main" id="{004285BF-8331-E3DD-3657-C3224DF1206C}"/>
              </a:ext>
            </a:extLst>
          </p:cNvPr>
          <p:cNvPicPr preferRelativeResize="0">
            <a:picLocks noGrp="1"/>
          </p:cNvPicPr>
          <p:nvPr>
            <p:ph idx="1"/>
          </p:nvPr>
        </p:nvPicPr>
        <p:blipFill>
          <a:blip r:embed="rId2">
            <a:alphaModFix/>
          </a:blip>
          <a:stretch>
            <a:fillRect/>
          </a:stretch>
        </p:blipFill>
        <p:spPr>
          <a:xfrm>
            <a:off x="4648200" y="741145"/>
            <a:ext cx="7113872" cy="5428649"/>
          </a:xfrm>
          <a:prstGeom prst="rect">
            <a:avLst/>
          </a:prstGeom>
          <a:noFill/>
          <a:ln>
            <a:noFill/>
          </a:ln>
        </p:spPr>
      </p:pic>
      <p:sp>
        <p:nvSpPr>
          <p:cNvPr id="4" name="Text Placeholder 3">
            <a:extLst>
              <a:ext uri="{FF2B5EF4-FFF2-40B4-BE49-F238E27FC236}">
                <a16:creationId xmlns:a16="http://schemas.microsoft.com/office/drawing/2014/main" id="{78FF8EFC-C7A0-23D7-7128-C12B76CCB101}"/>
              </a:ext>
            </a:extLst>
          </p:cNvPr>
          <p:cNvSpPr>
            <a:spLocks noGrp="1"/>
          </p:cNvSpPr>
          <p:nvPr>
            <p:ph type="body" sz="half" idx="2"/>
          </p:nvPr>
        </p:nvSpPr>
        <p:spPr/>
        <p:txBody>
          <a:bodyPr/>
          <a:lstStyle/>
          <a:p>
            <a:r>
              <a:rPr lang="en-US" dirty="0"/>
              <a:t>W</a:t>
            </a:r>
            <a:r>
              <a:rPr lang="en-IN" dirty="0"/>
              <a:t>e applied decision tree using entropy</a:t>
            </a:r>
          </a:p>
          <a:p>
            <a:r>
              <a:rPr lang="en-IN" dirty="0"/>
              <a:t>and Gini criteria.</a:t>
            </a:r>
          </a:p>
        </p:txBody>
      </p:sp>
    </p:spTree>
    <p:extLst>
      <p:ext uri="{BB962C8B-B14F-4D97-AF65-F5344CB8AC3E}">
        <p14:creationId xmlns:p14="http://schemas.microsoft.com/office/powerpoint/2010/main" val="2812162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EE0BCC6-3E21-3A64-8DA7-AECE06EC9B28}"/>
              </a:ext>
            </a:extLst>
          </p:cNvPr>
          <p:cNvSpPr>
            <a:spLocks noGrp="1"/>
          </p:cNvSpPr>
          <p:nvPr>
            <p:ph type="title"/>
          </p:nvPr>
        </p:nvSpPr>
        <p:spPr>
          <a:xfrm>
            <a:off x="685801" y="289559"/>
            <a:ext cx="10131425" cy="1456267"/>
          </a:xfrm>
        </p:spPr>
        <p:txBody>
          <a:bodyPr/>
          <a:lstStyle/>
          <a:p>
            <a:r>
              <a:rPr lang="en-US" dirty="0"/>
              <a:t>Overfitting problem</a:t>
            </a:r>
            <a:endParaRPr lang="en-IN" dirty="0"/>
          </a:p>
        </p:txBody>
      </p:sp>
      <p:sp>
        <p:nvSpPr>
          <p:cNvPr id="7" name="Text Placeholder 6">
            <a:extLst>
              <a:ext uri="{FF2B5EF4-FFF2-40B4-BE49-F238E27FC236}">
                <a16:creationId xmlns:a16="http://schemas.microsoft.com/office/drawing/2014/main" id="{14DB4085-2B0F-AEBC-D7CC-68B70B721615}"/>
              </a:ext>
            </a:extLst>
          </p:cNvPr>
          <p:cNvSpPr>
            <a:spLocks noGrp="1"/>
          </p:cNvSpPr>
          <p:nvPr>
            <p:ph type="body" idx="1"/>
          </p:nvPr>
        </p:nvSpPr>
        <p:spPr/>
        <p:txBody>
          <a:bodyPr/>
          <a:lstStyle/>
          <a:p>
            <a:r>
              <a:rPr lang="en-IN" dirty="0">
                <a:solidFill>
                  <a:srgbClr val="000000"/>
                </a:solidFill>
                <a:latin typeface="Helvetica Neue"/>
              </a:rPr>
              <a:t>No</a:t>
            </a:r>
            <a:r>
              <a:rPr lang="en-IN" b="0" i="0" dirty="0">
                <a:solidFill>
                  <a:srgbClr val="000000"/>
                </a:solidFill>
                <a:effectLst/>
                <a:latin typeface="Helvetica Neue"/>
              </a:rPr>
              <a:t> misclassifications</a:t>
            </a:r>
          </a:p>
          <a:p>
            <a:endParaRPr lang="en-IN" dirty="0"/>
          </a:p>
        </p:txBody>
      </p:sp>
      <p:pic>
        <p:nvPicPr>
          <p:cNvPr id="5" name="Google Shape;431;p11">
            <a:extLst>
              <a:ext uri="{FF2B5EF4-FFF2-40B4-BE49-F238E27FC236}">
                <a16:creationId xmlns:a16="http://schemas.microsoft.com/office/drawing/2014/main" id="{A32E13B6-476E-D2BD-C656-B33BEC6176BE}"/>
              </a:ext>
            </a:extLst>
          </p:cNvPr>
          <p:cNvPicPr preferRelativeResize="0">
            <a:picLocks noGrp="1"/>
          </p:cNvPicPr>
          <p:nvPr>
            <p:ph sz="half" idx="2"/>
          </p:nvPr>
        </p:nvPicPr>
        <p:blipFill rotWithShape="1">
          <a:blip r:embed="rId2">
            <a:alphaModFix/>
          </a:blip>
          <a:srcRect t="40071" r="66521"/>
          <a:stretch/>
        </p:blipFill>
        <p:spPr>
          <a:xfrm>
            <a:off x="973670" y="2950941"/>
            <a:ext cx="4709054" cy="3617500"/>
          </a:xfrm>
          <a:prstGeom prst="rect">
            <a:avLst/>
          </a:prstGeom>
          <a:noFill/>
          <a:ln>
            <a:noFill/>
          </a:ln>
        </p:spPr>
      </p:pic>
      <p:sp>
        <p:nvSpPr>
          <p:cNvPr id="8" name="Text Placeholder 7">
            <a:extLst>
              <a:ext uri="{FF2B5EF4-FFF2-40B4-BE49-F238E27FC236}">
                <a16:creationId xmlns:a16="http://schemas.microsoft.com/office/drawing/2014/main" id="{38118E5E-2846-F3B9-084F-E2FD0168E789}"/>
              </a:ext>
            </a:extLst>
          </p:cNvPr>
          <p:cNvSpPr>
            <a:spLocks noGrp="1"/>
          </p:cNvSpPr>
          <p:nvPr>
            <p:ph type="body" sz="quarter" idx="3"/>
          </p:nvPr>
        </p:nvSpPr>
        <p:spPr/>
        <p:txBody>
          <a:bodyPr/>
          <a:lstStyle/>
          <a:p>
            <a:r>
              <a:rPr lang="en-IN" b="0" i="0" dirty="0">
                <a:solidFill>
                  <a:srgbClr val="000000"/>
                </a:solidFill>
                <a:effectLst/>
                <a:latin typeface="Helvetica Neue"/>
              </a:rPr>
              <a:t>10 misclassifications</a:t>
            </a:r>
          </a:p>
          <a:p>
            <a:r>
              <a:rPr lang="en-IN" sz="1400" b="0" i="0" dirty="0">
                <a:solidFill>
                  <a:srgbClr val="000000"/>
                </a:solidFill>
                <a:effectLst/>
                <a:latin typeface="Helvetica Neue"/>
              </a:rPr>
              <a:t>By changing maximum length from 6 to 5.</a:t>
            </a:r>
          </a:p>
          <a:p>
            <a:endParaRPr lang="en-IN" sz="1100" dirty="0"/>
          </a:p>
        </p:txBody>
      </p:sp>
      <p:pic>
        <p:nvPicPr>
          <p:cNvPr id="11" name="Content Placeholder 10">
            <a:extLst>
              <a:ext uri="{FF2B5EF4-FFF2-40B4-BE49-F238E27FC236}">
                <a16:creationId xmlns:a16="http://schemas.microsoft.com/office/drawing/2014/main" id="{079620E4-AF5D-07F1-720C-3C47D1D0D76C}"/>
              </a:ext>
            </a:extLst>
          </p:cNvPr>
          <p:cNvPicPr>
            <a:picLocks noGrp="1" noChangeAspect="1"/>
          </p:cNvPicPr>
          <p:nvPr>
            <p:ph sz="quarter" idx="4"/>
          </p:nvPr>
        </p:nvPicPr>
        <p:blipFill rotWithShape="1">
          <a:blip r:embed="rId3"/>
          <a:srcRect l="21585" t="43172" r="51634" b="12642"/>
          <a:stretch/>
        </p:blipFill>
        <p:spPr>
          <a:xfrm>
            <a:off x="6096000" y="3041583"/>
            <a:ext cx="4721226" cy="3526858"/>
          </a:xfrm>
        </p:spPr>
      </p:pic>
    </p:spTree>
    <p:extLst>
      <p:ext uri="{BB962C8B-B14F-4D97-AF65-F5344CB8AC3E}">
        <p14:creationId xmlns:p14="http://schemas.microsoft.com/office/powerpoint/2010/main" val="1193491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416BD-BCBE-817C-D4AA-24ADCE622076}"/>
              </a:ext>
            </a:extLst>
          </p:cNvPr>
          <p:cNvSpPr>
            <a:spLocks noGrp="1"/>
          </p:cNvSpPr>
          <p:nvPr>
            <p:ph type="title"/>
          </p:nvPr>
        </p:nvSpPr>
        <p:spPr>
          <a:xfrm>
            <a:off x="302863" y="214964"/>
            <a:ext cx="10131425" cy="1456267"/>
          </a:xfrm>
        </p:spPr>
        <p:txBody>
          <a:bodyPr>
            <a:normAutofit/>
          </a:bodyPr>
          <a:lstStyle/>
          <a:p>
            <a:r>
              <a:rPr lang="en-US" sz="4400" dirty="0"/>
              <a:t>Support vector Machine</a:t>
            </a:r>
            <a:endParaRPr lang="en-IN" sz="4400" dirty="0"/>
          </a:p>
        </p:txBody>
      </p:sp>
      <p:sp>
        <p:nvSpPr>
          <p:cNvPr id="4" name="Text Placeholder 3">
            <a:extLst>
              <a:ext uri="{FF2B5EF4-FFF2-40B4-BE49-F238E27FC236}">
                <a16:creationId xmlns:a16="http://schemas.microsoft.com/office/drawing/2014/main" id="{085BF811-1BDA-8063-019A-F6CE941C3B06}"/>
              </a:ext>
            </a:extLst>
          </p:cNvPr>
          <p:cNvSpPr>
            <a:spLocks noGrp="1"/>
          </p:cNvSpPr>
          <p:nvPr>
            <p:ph type="body" idx="1"/>
          </p:nvPr>
        </p:nvSpPr>
        <p:spPr>
          <a:xfrm>
            <a:off x="302863" y="1944749"/>
            <a:ext cx="5664800" cy="576262"/>
          </a:xfrm>
        </p:spPr>
        <p:txBody>
          <a:bodyPr>
            <a:noAutofit/>
          </a:bodyPr>
          <a:lstStyle/>
          <a:p>
            <a:r>
              <a:rPr lang="en-US" sz="1800" b="0" i="0" dirty="0">
                <a:solidFill>
                  <a:srgbClr val="000000"/>
                </a:solidFill>
                <a:effectLst/>
                <a:latin typeface="Helvetica Neue"/>
              </a:rPr>
              <a:t>Most of the classification methods hit 100% accuracy. but due to overfitting problem we select second best model for deploying that is 'Support Vector Machine' which allows some Misclassifications.</a:t>
            </a:r>
            <a:endParaRPr lang="en-IN" sz="1800" dirty="0"/>
          </a:p>
        </p:txBody>
      </p:sp>
      <p:pic>
        <p:nvPicPr>
          <p:cNvPr id="5" name="Google Shape;441;p12">
            <a:extLst>
              <a:ext uri="{FF2B5EF4-FFF2-40B4-BE49-F238E27FC236}">
                <a16:creationId xmlns:a16="http://schemas.microsoft.com/office/drawing/2014/main" id="{CAF3C8DC-7F71-9AC5-404E-EF7DFB2AADAA}"/>
              </a:ext>
            </a:extLst>
          </p:cNvPr>
          <p:cNvPicPr preferRelativeResize="0">
            <a:picLocks noGrp="1"/>
          </p:cNvPicPr>
          <p:nvPr>
            <p:ph sz="half" idx="2"/>
          </p:nvPr>
        </p:nvPicPr>
        <p:blipFill rotWithShape="1">
          <a:blip r:embed="rId2">
            <a:alphaModFix/>
          </a:blip>
          <a:srcRect b="9052"/>
          <a:stretch/>
        </p:blipFill>
        <p:spPr>
          <a:xfrm>
            <a:off x="216235" y="2794530"/>
            <a:ext cx="6444446" cy="3721772"/>
          </a:xfrm>
          <a:prstGeom prst="rect">
            <a:avLst/>
          </a:prstGeom>
          <a:noFill/>
          <a:ln>
            <a:noFill/>
          </a:ln>
        </p:spPr>
      </p:pic>
      <p:pic>
        <p:nvPicPr>
          <p:cNvPr id="9" name="Content Placeholder 8">
            <a:extLst>
              <a:ext uri="{FF2B5EF4-FFF2-40B4-BE49-F238E27FC236}">
                <a16:creationId xmlns:a16="http://schemas.microsoft.com/office/drawing/2014/main" id="{1E4E341B-5241-D24E-6882-E9522203F6D1}"/>
              </a:ext>
            </a:extLst>
          </p:cNvPr>
          <p:cNvPicPr>
            <a:picLocks noGrp="1" noChangeAspect="1"/>
          </p:cNvPicPr>
          <p:nvPr>
            <p:ph sz="quarter" idx="4"/>
          </p:nvPr>
        </p:nvPicPr>
        <p:blipFill rotWithShape="1">
          <a:blip r:embed="rId3"/>
          <a:srcRect l="21393" t="28339" r="50670" b="15382"/>
          <a:stretch/>
        </p:blipFill>
        <p:spPr>
          <a:xfrm>
            <a:off x="6891687" y="712269"/>
            <a:ext cx="4997450" cy="5804033"/>
          </a:xfrm>
        </p:spPr>
      </p:pic>
    </p:spTree>
    <p:extLst>
      <p:ext uri="{BB962C8B-B14F-4D97-AF65-F5344CB8AC3E}">
        <p14:creationId xmlns:p14="http://schemas.microsoft.com/office/powerpoint/2010/main" val="1702473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E95A61-2880-0CAB-A3BD-F131D0B8C1A0}"/>
              </a:ext>
            </a:extLst>
          </p:cNvPr>
          <p:cNvSpPr>
            <a:spLocks noGrp="1"/>
          </p:cNvSpPr>
          <p:nvPr>
            <p:ph type="title"/>
          </p:nvPr>
        </p:nvSpPr>
        <p:spPr/>
        <p:txBody>
          <a:bodyPr>
            <a:noAutofit/>
          </a:bodyPr>
          <a:lstStyle/>
          <a:p>
            <a:r>
              <a:rPr lang="en-US" sz="5400" b="1" i="0" u="none" strike="noStrike" cap="none" dirty="0">
                <a:solidFill>
                  <a:srgbClr val="002776"/>
                </a:solidFill>
                <a:latin typeface="Arial"/>
                <a:ea typeface="Arial"/>
                <a:cs typeface="Arial"/>
                <a:sym typeface="Arial"/>
              </a:rPr>
              <a:t>Model Deployment using Streamlit</a:t>
            </a:r>
            <a:endParaRPr lang="en-IN" sz="5400" dirty="0"/>
          </a:p>
        </p:txBody>
      </p:sp>
    </p:spTree>
    <p:extLst>
      <p:ext uri="{BB962C8B-B14F-4D97-AF65-F5344CB8AC3E}">
        <p14:creationId xmlns:p14="http://schemas.microsoft.com/office/powerpoint/2010/main" val="1996685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ECAA5-AE28-24AC-6532-21A69B4E7F58}"/>
              </a:ext>
            </a:extLst>
          </p:cNvPr>
          <p:cNvSpPr>
            <a:spLocks noGrp="1"/>
          </p:cNvSpPr>
          <p:nvPr>
            <p:ph type="title"/>
          </p:nvPr>
        </p:nvSpPr>
        <p:spPr/>
        <p:txBody>
          <a:bodyPr>
            <a:noAutofit/>
          </a:bodyPr>
          <a:lstStyle/>
          <a:p>
            <a:pPr algn="ctr"/>
            <a:r>
              <a:rPr lang="en-US" sz="5400" b="1" i="0" u="none" strike="noStrike" cap="none" dirty="0">
                <a:solidFill>
                  <a:srgbClr val="002776"/>
                </a:solidFill>
                <a:latin typeface="Arial"/>
                <a:ea typeface="Arial"/>
                <a:cs typeface="Arial"/>
                <a:sym typeface="Arial"/>
              </a:rPr>
              <a:t>Business Problem</a:t>
            </a:r>
            <a:br>
              <a:rPr lang="en-US" sz="5400" b="0" i="0" u="none" strike="noStrike" cap="none" dirty="0">
                <a:solidFill>
                  <a:srgbClr val="000000"/>
                </a:solidFill>
                <a:latin typeface="Arial"/>
                <a:ea typeface="Arial"/>
                <a:cs typeface="Arial"/>
                <a:sym typeface="Arial"/>
              </a:rPr>
            </a:br>
            <a:endParaRPr lang="en-IN" sz="5400" dirty="0"/>
          </a:p>
        </p:txBody>
      </p:sp>
      <p:sp>
        <p:nvSpPr>
          <p:cNvPr id="3" name="Content Placeholder 2">
            <a:extLst>
              <a:ext uri="{FF2B5EF4-FFF2-40B4-BE49-F238E27FC236}">
                <a16:creationId xmlns:a16="http://schemas.microsoft.com/office/drawing/2014/main" id="{FC69C15A-9F7D-DD42-9BA4-17A6A83B541C}"/>
              </a:ext>
            </a:extLst>
          </p:cNvPr>
          <p:cNvSpPr>
            <a:spLocks noGrp="1"/>
          </p:cNvSpPr>
          <p:nvPr>
            <p:ph idx="1"/>
          </p:nvPr>
        </p:nvSpPr>
        <p:spPr/>
        <p:txBody>
          <a:bodyPr/>
          <a:lstStyle/>
          <a:p>
            <a:r>
              <a:rPr lang="en-US" sz="4400" dirty="0">
                <a:solidFill>
                  <a:schemeClr val="dk1"/>
                </a:solidFill>
              </a:rPr>
              <a:t>To classify if the mushroom is edible or poisonous</a:t>
            </a:r>
            <a:r>
              <a:rPr lang="en-US" sz="1800" dirty="0">
                <a:solidFill>
                  <a:schemeClr val="dk1"/>
                </a:solidFill>
              </a:rPr>
              <a:t>.</a:t>
            </a:r>
          </a:p>
          <a:p>
            <a:endParaRPr lang="en-IN" dirty="0"/>
          </a:p>
        </p:txBody>
      </p:sp>
    </p:spTree>
    <p:extLst>
      <p:ext uri="{BB962C8B-B14F-4D97-AF65-F5344CB8AC3E}">
        <p14:creationId xmlns:p14="http://schemas.microsoft.com/office/powerpoint/2010/main" val="2660260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E8CFE-A191-37AE-622E-7A966E5684A2}"/>
              </a:ext>
            </a:extLst>
          </p:cNvPr>
          <p:cNvSpPr>
            <a:spLocks noGrp="1"/>
          </p:cNvSpPr>
          <p:nvPr>
            <p:ph type="title"/>
          </p:nvPr>
        </p:nvSpPr>
        <p:spPr/>
        <p:txBody>
          <a:bodyPr/>
          <a:lstStyle/>
          <a:p>
            <a:pPr algn="ctr"/>
            <a:r>
              <a:rPr lang="en-US" dirty="0"/>
              <a:t>Objective</a:t>
            </a:r>
            <a:endParaRPr lang="en-IN" dirty="0"/>
          </a:p>
        </p:txBody>
      </p:sp>
      <p:sp>
        <p:nvSpPr>
          <p:cNvPr id="3" name="Content Placeholder 2">
            <a:extLst>
              <a:ext uri="{FF2B5EF4-FFF2-40B4-BE49-F238E27FC236}">
                <a16:creationId xmlns:a16="http://schemas.microsoft.com/office/drawing/2014/main" id="{7CAC96E0-2634-96A4-E050-D1988A097D55}"/>
              </a:ext>
            </a:extLst>
          </p:cNvPr>
          <p:cNvSpPr>
            <a:spLocks noGrp="1"/>
          </p:cNvSpPr>
          <p:nvPr>
            <p:ph idx="1"/>
          </p:nvPr>
        </p:nvSpPr>
        <p:spPr/>
        <p:txBody>
          <a:bodyPr/>
          <a:lstStyle/>
          <a:p>
            <a:pPr marL="0" lvl="0" indent="0" algn="just" rtl="0">
              <a:spcBef>
                <a:spcPts val="0"/>
              </a:spcBef>
              <a:spcAft>
                <a:spcPts val="0"/>
              </a:spcAft>
              <a:buClr>
                <a:schemeClr val="dk1"/>
              </a:buClr>
              <a:buSzPts val="1300"/>
              <a:buFont typeface="Arial"/>
              <a:buNone/>
            </a:pPr>
            <a:r>
              <a:rPr lang="en-US" sz="1800" dirty="0">
                <a:solidFill>
                  <a:schemeClr val="dk1"/>
                </a:solidFill>
                <a:latin typeface="Verdana"/>
                <a:ea typeface="Verdana"/>
                <a:cs typeface="Verdana"/>
                <a:sym typeface="Verdana"/>
              </a:rPr>
              <a:t>Mushrooms are not just good to taste, but they have some medicinal properties as well. A research center would like to explore the different types of mushrooms, to understand which of them are edible, and which are not, so that they could discover some of the hidden properties of mushrooms, which could possibly heal certain terminal illnesses.</a:t>
            </a:r>
          </a:p>
          <a:p>
            <a:pPr marL="0" lvl="0" indent="0" algn="just" rtl="0">
              <a:spcBef>
                <a:spcPts val="0"/>
              </a:spcBef>
              <a:spcAft>
                <a:spcPts val="0"/>
              </a:spcAft>
              <a:buClr>
                <a:schemeClr val="dk1"/>
              </a:buClr>
              <a:buSzPts val="1300"/>
              <a:buFont typeface="Arial"/>
              <a:buNone/>
            </a:pPr>
            <a:endParaRPr lang="en-US" sz="1800" dirty="0">
              <a:solidFill>
                <a:schemeClr val="dk1"/>
              </a:solidFill>
              <a:latin typeface="Verdana"/>
              <a:ea typeface="Verdana"/>
              <a:cs typeface="Verdana"/>
              <a:sym typeface="Verdana"/>
            </a:endParaRPr>
          </a:p>
          <a:p>
            <a:pPr marL="0" lvl="0" indent="0" algn="just" rtl="0">
              <a:spcBef>
                <a:spcPts val="0"/>
              </a:spcBef>
              <a:spcAft>
                <a:spcPts val="0"/>
              </a:spcAft>
              <a:buClr>
                <a:schemeClr val="dk1"/>
              </a:buClr>
              <a:buSzPts val="1300"/>
              <a:buFont typeface="Arial"/>
              <a:buNone/>
            </a:pPr>
            <a:r>
              <a:rPr lang="en-US" sz="1800" dirty="0">
                <a:solidFill>
                  <a:schemeClr val="dk1"/>
                </a:solidFill>
                <a:latin typeface="Verdana"/>
                <a:ea typeface="Verdana"/>
                <a:cs typeface="Verdana"/>
                <a:sym typeface="Verdana"/>
              </a:rPr>
              <a:t>Using the above information &amp; the dataset and applying the different machine learning techniques to classify if the mushroom is edible or poisonous.</a:t>
            </a:r>
          </a:p>
          <a:p>
            <a:pPr marL="0" marR="0" lvl="0" indent="0" algn="just" rtl="0">
              <a:lnSpc>
                <a:spcPct val="100000"/>
              </a:lnSpc>
              <a:spcBef>
                <a:spcPts val="0"/>
              </a:spcBef>
              <a:spcAft>
                <a:spcPts val="0"/>
              </a:spcAft>
              <a:buClr>
                <a:srgbClr val="000000"/>
              </a:buClr>
              <a:buSzPts val="1300"/>
              <a:buFont typeface="Arial"/>
              <a:buNone/>
            </a:pPr>
            <a:endParaRPr lang="en-US" sz="1800" b="0" i="0" u="none" strike="noStrike" cap="none" dirty="0">
              <a:solidFill>
                <a:schemeClr val="dk1"/>
              </a:solidFill>
              <a:latin typeface="Verdana"/>
              <a:ea typeface="Verdana"/>
              <a:cs typeface="Verdana"/>
              <a:sym typeface="Verdana"/>
            </a:endParaRPr>
          </a:p>
          <a:p>
            <a:endParaRPr lang="en-IN" dirty="0"/>
          </a:p>
        </p:txBody>
      </p:sp>
    </p:spTree>
    <p:extLst>
      <p:ext uri="{BB962C8B-B14F-4D97-AF65-F5344CB8AC3E}">
        <p14:creationId xmlns:p14="http://schemas.microsoft.com/office/powerpoint/2010/main" val="2667036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6CE76-3AD1-91A7-8DAC-21817EA6763F}"/>
              </a:ext>
            </a:extLst>
          </p:cNvPr>
          <p:cNvSpPr>
            <a:spLocks noGrp="1"/>
          </p:cNvSpPr>
          <p:nvPr>
            <p:ph type="title"/>
          </p:nvPr>
        </p:nvSpPr>
        <p:spPr/>
        <p:txBody>
          <a:bodyPr>
            <a:normAutofit/>
          </a:bodyPr>
          <a:lstStyle/>
          <a:p>
            <a:r>
              <a:rPr lang="en-US" sz="6000" b="1" i="0" u="none" strike="noStrike" cap="none" dirty="0">
                <a:solidFill>
                  <a:srgbClr val="002776"/>
                </a:solidFill>
                <a:latin typeface="Arial"/>
                <a:ea typeface="Arial"/>
                <a:cs typeface="Arial"/>
                <a:sym typeface="Arial"/>
              </a:rPr>
              <a:t>Project Flow</a:t>
            </a:r>
            <a:endParaRPr lang="en-IN" sz="6000" dirty="0"/>
          </a:p>
        </p:txBody>
      </p:sp>
      <p:graphicFrame>
        <p:nvGraphicFramePr>
          <p:cNvPr id="4" name="Content Placeholder 3">
            <a:extLst>
              <a:ext uri="{FF2B5EF4-FFF2-40B4-BE49-F238E27FC236}">
                <a16:creationId xmlns:a16="http://schemas.microsoft.com/office/drawing/2014/main" id="{E0FE4A9A-D32E-A886-0C10-8F017BCDC62B}"/>
              </a:ext>
            </a:extLst>
          </p:cNvPr>
          <p:cNvGraphicFramePr>
            <a:graphicFrameLocks noGrp="1"/>
          </p:cNvGraphicFramePr>
          <p:nvPr>
            <p:ph idx="1"/>
            <p:extLst>
              <p:ext uri="{D42A27DB-BD31-4B8C-83A1-F6EECF244321}">
                <p14:modId xmlns:p14="http://schemas.microsoft.com/office/powerpoint/2010/main" val="421813153"/>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1683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E3CA8-AF0F-37DD-191E-DEFCDD22601A}"/>
              </a:ext>
            </a:extLst>
          </p:cNvPr>
          <p:cNvSpPr>
            <a:spLocks noGrp="1"/>
          </p:cNvSpPr>
          <p:nvPr>
            <p:ph idx="1"/>
          </p:nvPr>
        </p:nvSpPr>
        <p:spPr>
          <a:xfrm>
            <a:off x="685801" y="433137"/>
            <a:ext cx="10131425" cy="5358063"/>
          </a:xfrm>
        </p:spPr>
        <p:txBody>
          <a:bodyPr>
            <a:noAutofit/>
          </a:bodyPr>
          <a:lstStyle/>
          <a:p>
            <a:pPr marL="0" lvl="0" indent="0" algn="l" rtl="0">
              <a:lnSpc>
                <a:spcPct val="218181"/>
              </a:lnSpc>
              <a:spcBef>
                <a:spcPts val="1300"/>
              </a:spcBef>
              <a:spcAft>
                <a:spcPts val="0"/>
              </a:spcAft>
              <a:buSzPts val="1100"/>
              <a:buNone/>
            </a:pPr>
            <a:r>
              <a:rPr lang="en-US" dirty="0">
                <a:solidFill>
                  <a:srgbClr val="292929"/>
                </a:solidFill>
                <a:latin typeface="Georgia"/>
                <a:ea typeface="Georgia"/>
                <a:cs typeface="Georgia"/>
                <a:sym typeface="Georgia"/>
              </a:rPr>
              <a:t>The dataset used in this project is </a:t>
            </a:r>
            <a:r>
              <a:rPr lang="en-US" b="1" u="sng" dirty="0">
                <a:solidFill>
                  <a:schemeClr val="dk1"/>
                </a:solidFill>
                <a:latin typeface="Georgia"/>
                <a:ea typeface="Georgia"/>
                <a:cs typeface="Georgia"/>
                <a:sym typeface="Georgia"/>
                <a:hlinkClick r:id="rId2">
                  <a:extLst>
                    <a:ext uri="{A12FA001-AC4F-418D-AE19-62706E023703}">
                      <ahyp:hlinkClr xmlns:ahyp="http://schemas.microsoft.com/office/drawing/2018/hyperlinkcolor" val="tx"/>
                    </a:ext>
                  </a:extLst>
                </a:hlinkClick>
              </a:rPr>
              <a:t>mushrooms</a:t>
            </a:r>
            <a:r>
              <a:rPr lang="en-US" b="1" u="sng" dirty="0">
                <a:solidFill>
                  <a:schemeClr val="dk1"/>
                </a:solidFill>
                <a:latin typeface="Georgia"/>
                <a:ea typeface="Georgia"/>
                <a:cs typeface="Georgia"/>
                <a:sym typeface="Georgia"/>
              </a:rPr>
              <a:t>.csv</a:t>
            </a:r>
            <a:r>
              <a:rPr lang="en-US" dirty="0">
                <a:solidFill>
                  <a:srgbClr val="292929"/>
                </a:solidFill>
                <a:latin typeface="Georgia"/>
                <a:ea typeface="Georgia"/>
                <a:cs typeface="Georgia"/>
                <a:sym typeface="Georgia"/>
              </a:rPr>
              <a:t> that contains 8124 instances of mushrooms with 23 features like cap-shape, cap-surface, cap-color, bruises, odor, etc.</a:t>
            </a:r>
          </a:p>
          <a:p>
            <a:pPr marL="0" lvl="0" indent="0" algn="l" rtl="0">
              <a:lnSpc>
                <a:spcPct val="218181"/>
              </a:lnSpc>
              <a:spcBef>
                <a:spcPts val="1300"/>
              </a:spcBef>
              <a:spcAft>
                <a:spcPts val="0"/>
              </a:spcAft>
              <a:buClr>
                <a:schemeClr val="dk1"/>
              </a:buClr>
              <a:buSzPts val="1100"/>
              <a:buFont typeface="Arial"/>
              <a:buNone/>
            </a:pPr>
            <a:r>
              <a:rPr lang="en-US" dirty="0">
                <a:solidFill>
                  <a:srgbClr val="292929"/>
                </a:solidFill>
                <a:latin typeface="Georgia"/>
                <a:ea typeface="Georgia"/>
                <a:cs typeface="Georgia"/>
                <a:sym typeface="Georgia"/>
              </a:rPr>
              <a:t>The </a:t>
            </a:r>
            <a:r>
              <a:rPr lang="en-US" b="1" dirty="0">
                <a:solidFill>
                  <a:srgbClr val="292929"/>
                </a:solidFill>
                <a:latin typeface="Georgia"/>
                <a:ea typeface="Georgia"/>
                <a:cs typeface="Georgia"/>
                <a:sym typeface="Georgia"/>
              </a:rPr>
              <a:t>python libraries</a:t>
            </a:r>
            <a:r>
              <a:rPr lang="en-US" dirty="0">
                <a:solidFill>
                  <a:srgbClr val="292929"/>
                </a:solidFill>
                <a:latin typeface="Georgia"/>
                <a:ea typeface="Georgia"/>
                <a:cs typeface="Georgia"/>
                <a:sym typeface="Georgia"/>
              </a:rPr>
              <a:t> and packages we’ll use in this project are namely:</a:t>
            </a:r>
          </a:p>
          <a:p>
            <a:pPr marL="749300" lvl="0" indent="-342900" algn="l" rtl="0">
              <a:lnSpc>
                <a:spcPct val="218181"/>
              </a:lnSpc>
              <a:spcBef>
                <a:spcPts val="3200"/>
              </a:spcBef>
              <a:spcAft>
                <a:spcPts val="0"/>
              </a:spcAft>
              <a:buClr>
                <a:srgbClr val="292929"/>
              </a:buClr>
              <a:buSzPts val="1800"/>
              <a:buFont typeface="Georgia"/>
              <a:buChar char="●"/>
            </a:pPr>
            <a:r>
              <a:rPr lang="en-US" dirty="0">
                <a:solidFill>
                  <a:srgbClr val="292929"/>
                </a:solidFill>
                <a:latin typeface="Georgia"/>
                <a:ea typeface="Georgia"/>
                <a:cs typeface="Georgia"/>
                <a:sym typeface="Georgia"/>
              </a:rPr>
              <a:t>NumPy</a:t>
            </a:r>
          </a:p>
          <a:p>
            <a:pPr marL="749300" lvl="0" indent="-342900" algn="l" rtl="0">
              <a:lnSpc>
                <a:spcPct val="218181"/>
              </a:lnSpc>
              <a:spcBef>
                <a:spcPts val="0"/>
              </a:spcBef>
              <a:spcAft>
                <a:spcPts val="0"/>
              </a:spcAft>
              <a:buClr>
                <a:srgbClr val="292929"/>
              </a:buClr>
              <a:buSzPts val="1800"/>
              <a:buFont typeface="Georgia"/>
              <a:buChar char="●"/>
            </a:pPr>
            <a:r>
              <a:rPr lang="en-US" dirty="0">
                <a:solidFill>
                  <a:srgbClr val="292929"/>
                </a:solidFill>
                <a:latin typeface="Georgia"/>
                <a:ea typeface="Georgia"/>
                <a:cs typeface="Georgia"/>
                <a:sym typeface="Georgia"/>
              </a:rPr>
              <a:t>Pandas</a:t>
            </a:r>
          </a:p>
          <a:p>
            <a:pPr marL="749300" lvl="0" indent="-342900" algn="l" rtl="0">
              <a:lnSpc>
                <a:spcPct val="218181"/>
              </a:lnSpc>
              <a:spcBef>
                <a:spcPts val="0"/>
              </a:spcBef>
              <a:spcAft>
                <a:spcPts val="0"/>
              </a:spcAft>
              <a:buClr>
                <a:srgbClr val="292929"/>
              </a:buClr>
              <a:buSzPts val="1800"/>
              <a:buFont typeface="Georgia"/>
              <a:buChar char="●"/>
            </a:pPr>
            <a:r>
              <a:rPr lang="en-US" dirty="0">
                <a:solidFill>
                  <a:srgbClr val="292929"/>
                </a:solidFill>
                <a:latin typeface="Georgia"/>
                <a:ea typeface="Georgia"/>
                <a:cs typeface="Georgia"/>
                <a:sym typeface="Georgia"/>
              </a:rPr>
              <a:t>Seaborn</a:t>
            </a:r>
          </a:p>
          <a:p>
            <a:pPr marL="749300" lvl="0" indent="-342900" algn="l" rtl="0">
              <a:lnSpc>
                <a:spcPct val="218181"/>
              </a:lnSpc>
              <a:spcBef>
                <a:spcPts val="0"/>
              </a:spcBef>
              <a:spcAft>
                <a:spcPts val="0"/>
              </a:spcAft>
              <a:buClr>
                <a:srgbClr val="292929"/>
              </a:buClr>
              <a:buSzPts val="1800"/>
              <a:buFont typeface="Georgia"/>
              <a:buChar char="●"/>
            </a:pPr>
            <a:r>
              <a:rPr lang="en-US" dirty="0">
                <a:solidFill>
                  <a:srgbClr val="292929"/>
                </a:solidFill>
                <a:latin typeface="Georgia"/>
                <a:ea typeface="Georgia"/>
                <a:cs typeface="Georgia"/>
                <a:sym typeface="Georgia"/>
              </a:rPr>
              <a:t>Matplotlib</a:t>
            </a:r>
          </a:p>
          <a:p>
            <a:pPr marL="0" lvl="0" indent="0" algn="l" rtl="0">
              <a:spcBef>
                <a:spcPts val="3000"/>
              </a:spcBef>
              <a:spcAft>
                <a:spcPts val="0"/>
              </a:spcAft>
              <a:buClr>
                <a:schemeClr val="dk1"/>
              </a:buClr>
              <a:buSzPts val="1100"/>
              <a:buFont typeface="Arial"/>
              <a:buNone/>
            </a:pPr>
            <a:r>
              <a:rPr lang="en-US" dirty="0">
                <a:solidFill>
                  <a:srgbClr val="292929"/>
                </a:solidFill>
                <a:latin typeface="Georgia"/>
                <a:ea typeface="Georgia"/>
                <a:cs typeface="Georgia"/>
                <a:sym typeface="Georgia"/>
              </a:rPr>
              <a:t>We’ll use the specifications like cap shape, cap color, gill color, etc. To classify the mushrooms into edible and poisonous.</a:t>
            </a:r>
          </a:p>
          <a:p>
            <a:endParaRPr lang="en-IN" sz="1600" dirty="0"/>
          </a:p>
        </p:txBody>
      </p:sp>
    </p:spTree>
    <p:extLst>
      <p:ext uri="{BB962C8B-B14F-4D97-AF65-F5344CB8AC3E}">
        <p14:creationId xmlns:p14="http://schemas.microsoft.com/office/powerpoint/2010/main" val="2535875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0B7FF8F-6AB9-9CA1-522C-23BC9789C415}"/>
              </a:ext>
            </a:extLst>
          </p:cNvPr>
          <p:cNvSpPr>
            <a:spLocks noGrp="1"/>
          </p:cNvSpPr>
          <p:nvPr>
            <p:ph type="title"/>
          </p:nvPr>
        </p:nvSpPr>
        <p:spPr/>
        <p:txBody>
          <a:bodyPr>
            <a:normAutofit fontScale="90000"/>
          </a:bodyPr>
          <a:lstStyle/>
          <a:p>
            <a:pPr marL="0" marR="0" lvl="0" indent="0" rtl="0">
              <a:lnSpc>
                <a:spcPct val="100000"/>
              </a:lnSpc>
              <a:spcBef>
                <a:spcPts val="0"/>
              </a:spcBef>
              <a:spcAft>
                <a:spcPts val="0"/>
              </a:spcAft>
            </a:pPr>
            <a:r>
              <a:rPr lang="en-US" sz="4000" b="1" i="0" u="none" strike="noStrike" cap="none" dirty="0">
                <a:solidFill>
                  <a:srgbClr val="002776"/>
                </a:solidFill>
                <a:latin typeface="Arial"/>
                <a:ea typeface="Arial"/>
                <a:cs typeface="Arial"/>
                <a:sym typeface="Arial"/>
              </a:rPr>
              <a:t>Exploratory Data Analysis (EDA) and </a:t>
            </a:r>
            <a:br>
              <a:rPr lang="en-US" sz="2000" b="0" i="0" u="none" strike="noStrike" cap="none" dirty="0">
                <a:solidFill>
                  <a:srgbClr val="000000"/>
                </a:solidFill>
                <a:latin typeface="Arial"/>
                <a:ea typeface="Arial"/>
                <a:cs typeface="Arial"/>
                <a:sym typeface="Arial"/>
              </a:rPr>
            </a:br>
            <a:r>
              <a:rPr lang="en-US" sz="4000" b="1" i="0" u="none" strike="noStrike" cap="none" dirty="0">
                <a:solidFill>
                  <a:srgbClr val="002776"/>
                </a:solidFill>
                <a:latin typeface="Arial"/>
                <a:ea typeface="Arial"/>
                <a:cs typeface="Arial"/>
                <a:sym typeface="Arial"/>
              </a:rPr>
              <a:t>Feature Engineering</a:t>
            </a:r>
            <a:br>
              <a:rPr lang="en-US" sz="2000" b="0" i="0" u="none" strike="noStrike" cap="none" dirty="0">
                <a:solidFill>
                  <a:srgbClr val="000000"/>
                </a:solidFill>
                <a:latin typeface="Arial"/>
                <a:ea typeface="Arial"/>
                <a:cs typeface="Arial"/>
                <a:sym typeface="Arial"/>
              </a:rPr>
            </a:br>
            <a:endParaRPr lang="en-IN" dirty="0"/>
          </a:p>
        </p:txBody>
      </p:sp>
      <p:sp>
        <p:nvSpPr>
          <p:cNvPr id="7" name="Text Placeholder 6">
            <a:extLst>
              <a:ext uri="{FF2B5EF4-FFF2-40B4-BE49-F238E27FC236}">
                <a16:creationId xmlns:a16="http://schemas.microsoft.com/office/drawing/2014/main" id="{1E9CD867-E536-1579-A2BC-47896A975533}"/>
              </a:ext>
            </a:extLst>
          </p:cNvPr>
          <p:cNvSpPr>
            <a:spLocks noGrp="1"/>
          </p:cNvSpPr>
          <p:nvPr>
            <p:ph type="body" idx="1"/>
          </p:nvPr>
        </p:nvSpPr>
        <p:spPr/>
        <p:txBody>
          <a:bodyPr>
            <a:normAutofit fontScale="85000" lnSpcReduction="10000"/>
          </a:bodyPr>
          <a:lstStyle/>
          <a:p>
            <a:r>
              <a:rPr lang="en-IN" cap="none" dirty="0"/>
              <a:t>M</a:t>
            </a:r>
            <a:r>
              <a:rPr lang="en-IN" sz="2000" cap="none" dirty="0"/>
              <a:t>any of the features were in the form of object because of addition of the symbols and punctuations in order to convert to int\float data types we have to carry over pre-processing using regular expression.</a:t>
            </a:r>
          </a:p>
          <a:p>
            <a:endParaRPr lang="en-IN" dirty="0"/>
          </a:p>
        </p:txBody>
      </p:sp>
    </p:spTree>
    <p:extLst>
      <p:ext uri="{BB962C8B-B14F-4D97-AF65-F5344CB8AC3E}">
        <p14:creationId xmlns:p14="http://schemas.microsoft.com/office/powerpoint/2010/main" val="1542186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1581A4-51DF-7432-C10B-1860851A5C24}"/>
              </a:ext>
            </a:extLst>
          </p:cNvPr>
          <p:cNvSpPr>
            <a:spLocks noGrp="1"/>
          </p:cNvSpPr>
          <p:nvPr>
            <p:ph type="title"/>
          </p:nvPr>
        </p:nvSpPr>
        <p:spPr/>
        <p:txBody>
          <a:bodyPr/>
          <a:lstStyle/>
          <a:p>
            <a:r>
              <a:rPr lang="en-US" sz="3600" b="1" i="0" u="none" strike="noStrike" cap="none" dirty="0">
                <a:solidFill>
                  <a:srgbClr val="002776"/>
                </a:solidFill>
                <a:latin typeface="Arial"/>
                <a:ea typeface="Arial"/>
                <a:cs typeface="Arial"/>
                <a:sym typeface="Arial"/>
              </a:rPr>
              <a:t>Data set details</a:t>
            </a:r>
            <a:br>
              <a:rPr lang="en-US" sz="1800" b="0" i="0" u="none" strike="noStrike" cap="none" dirty="0">
                <a:solidFill>
                  <a:srgbClr val="000000"/>
                </a:solidFill>
                <a:latin typeface="Arial"/>
                <a:ea typeface="Arial"/>
                <a:cs typeface="Arial"/>
                <a:sym typeface="Arial"/>
              </a:rPr>
            </a:br>
            <a:endParaRPr lang="en-IN" dirty="0"/>
          </a:p>
        </p:txBody>
      </p:sp>
      <p:sp>
        <p:nvSpPr>
          <p:cNvPr id="5" name="Content Placeholder 4">
            <a:extLst>
              <a:ext uri="{FF2B5EF4-FFF2-40B4-BE49-F238E27FC236}">
                <a16:creationId xmlns:a16="http://schemas.microsoft.com/office/drawing/2014/main" id="{EA0754E5-E70D-A067-8E15-01A4F9319A8C}"/>
              </a:ext>
            </a:extLst>
          </p:cNvPr>
          <p:cNvSpPr>
            <a:spLocks noGrp="1"/>
          </p:cNvSpPr>
          <p:nvPr>
            <p:ph idx="1"/>
          </p:nvPr>
        </p:nvSpPr>
        <p:spPr>
          <a:xfrm>
            <a:off x="685801" y="2065867"/>
            <a:ext cx="10131425" cy="3649133"/>
          </a:xfrm>
        </p:spPr>
        <p:txBody>
          <a:bodyPr>
            <a:normAutofit/>
          </a:bodyPr>
          <a:lstStyle/>
          <a:p>
            <a:r>
              <a:rPr lang="en-US" sz="2400" dirty="0">
                <a:solidFill>
                  <a:schemeClr val="dk1"/>
                </a:solidFill>
              </a:rPr>
              <a:t>This dataset includes descriptions of samples corresponding to 23 species of gilled mushrooms in the Agaricus and Lepiota Family Mushroom drawn from The Audubon Society Field Guide to North American Mushrooms (1981). Each species is identified as definitely edible, definitely poisonous, or of unknown edibility and not recommended. This latter class was combined with the poisonous one. The Guide clearly states that there is no simple rule for determining the edibility of a mushroom; no rule like "leaflets three, let it be'' for Poisonous Oak and Ivy.</a:t>
            </a:r>
          </a:p>
          <a:p>
            <a:endParaRPr lang="en-IN" sz="2400" dirty="0"/>
          </a:p>
        </p:txBody>
      </p:sp>
    </p:spTree>
    <p:extLst>
      <p:ext uri="{BB962C8B-B14F-4D97-AF65-F5344CB8AC3E}">
        <p14:creationId xmlns:p14="http://schemas.microsoft.com/office/powerpoint/2010/main" val="1624514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90E575-F8BA-9113-B661-72F29E3144A0}"/>
              </a:ext>
            </a:extLst>
          </p:cNvPr>
          <p:cNvSpPr>
            <a:spLocks noGrp="1"/>
          </p:cNvSpPr>
          <p:nvPr>
            <p:ph type="title"/>
          </p:nvPr>
        </p:nvSpPr>
        <p:spPr>
          <a:xfrm>
            <a:off x="685800" y="590349"/>
            <a:ext cx="10131425" cy="1456267"/>
          </a:xfrm>
        </p:spPr>
        <p:txBody>
          <a:bodyPr>
            <a:noAutofit/>
          </a:bodyPr>
          <a:lstStyle/>
          <a:p>
            <a:pPr lvl="0" algn="l" rtl="0">
              <a:spcBef>
                <a:spcPts val="0"/>
              </a:spcBef>
              <a:spcAft>
                <a:spcPts val="0"/>
              </a:spcAft>
              <a:buClr>
                <a:schemeClr val="dk1"/>
              </a:buClr>
              <a:buSzPts val="1800"/>
            </a:pPr>
            <a:r>
              <a:rPr lang="en-US" sz="3200" b="1" i="0" u="none" strike="noStrike" cap="none" dirty="0">
                <a:solidFill>
                  <a:srgbClr val="002776"/>
                </a:solidFill>
                <a:latin typeface="Arial"/>
                <a:ea typeface="Arial"/>
                <a:cs typeface="Arial"/>
                <a:sym typeface="Arial"/>
              </a:rPr>
              <a:t>Exploratory Data Analysis (EDA)</a:t>
            </a:r>
            <a:br>
              <a:rPr lang="en-US" sz="1800" b="1" i="0" u="none" strike="noStrike" cap="none" dirty="0">
                <a:solidFill>
                  <a:srgbClr val="002776"/>
                </a:solidFill>
                <a:latin typeface="Arial"/>
                <a:ea typeface="Arial"/>
                <a:cs typeface="Arial"/>
                <a:sym typeface="Arial"/>
              </a:rPr>
            </a:br>
            <a:br>
              <a:rPr lang="en-US" sz="1800" b="1" i="0" u="none" strike="noStrike" cap="none" dirty="0">
                <a:solidFill>
                  <a:srgbClr val="002776"/>
                </a:solidFill>
                <a:latin typeface="Arial"/>
                <a:ea typeface="Arial"/>
                <a:cs typeface="Arial"/>
                <a:sym typeface="Arial"/>
              </a:rPr>
            </a:br>
            <a:r>
              <a:rPr lang="en-US" sz="1800" dirty="0">
                <a:solidFill>
                  <a:schemeClr val="dk1"/>
                </a:solidFill>
                <a:latin typeface="Century Gothic"/>
                <a:ea typeface="Century Gothic"/>
                <a:cs typeface="Century Gothic"/>
                <a:sym typeface="Century Gothic"/>
              </a:rPr>
              <a:t>Removed the class imbalance in the data.</a:t>
            </a:r>
            <a:br>
              <a:rPr lang="en-US" sz="1800" dirty="0">
                <a:solidFill>
                  <a:schemeClr val="dk1"/>
                </a:solidFill>
                <a:latin typeface="Century Gothic"/>
                <a:ea typeface="Century Gothic"/>
                <a:cs typeface="Century Gothic"/>
                <a:sym typeface="Century Gothic"/>
              </a:rPr>
            </a:br>
            <a:r>
              <a:rPr lang="en-US" sz="1800" dirty="0">
                <a:solidFill>
                  <a:schemeClr val="dk1"/>
                </a:solidFill>
                <a:latin typeface="Century Gothic"/>
                <a:ea typeface="Century Gothic"/>
                <a:cs typeface="Century Gothic"/>
                <a:sym typeface="Century Gothic"/>
              </a:rPr>
              <a:t>Imputed the missing values, impossible values, and patterns ,similarities, distributions etc.</a:t>
            </a:r>
            <a:br>
              <a:rPr lang="en-US" sz="1800" dirty="0">
                <a:solidFill>
                  <a:schemeClr val="dk1"/>
                </a:solidFill>
              </a:rPr>
            </a:br>
            <a:br>
              <a:rPr lang="en-US" sz="1800" b="0" i="0" u="none" strike="noStrike" cap="none" dirty="0">
                <a:solidFill>
                  <a:srgbClr val="000000"/>
                </a:solidFill>
                <a:latin typeface="Arial"/>
                <a:ea typeface="Arial"/>
                <a:cs typeface="Arial"/>
                <a:sym typeface="Arial"/>
              </a:rPr>
            </a:br>
            <a:endParaRPr lang="en-IN" sz="1800" dirty="0"/>
          </a:p>
        </p:txBody>
      </p:sp>
      <p:pic>
        <p:nvPicPr>
          <p:cNvPr id="7" name="Google Shape;380;p6">
            <a:extLst>
              <a:ext uri="{FF2B5EF4-FFF2-40B4-BE49-F238E27FC236}">
                <a16:creationId xmlns:a16="http://schemas.microsoft.com/office/drawing/2014/main" id="{DE1ECA7F-0779-555D-152B-E54B1BD13ABE}"/>
              </a:ext>
            </a:extLst>
          </p:cNvPr>
          <p:cNvPicPr preferRelativeResize="0">
            <a:picLocks noGrp="1"/>
          </p:cNvPicPr>
          <p:nvPr>
            <p:ph sz="half" idx="1"/>
          </p:nvPr>
        </p:nvPicPr>
        <p:blipFill>
          <a:blip r:embed="rId2">
            <a:alphaModFix/>
          </a:blip>
          <a:stretch>
            <a:fillRect/>
          </a:stretch>
        </p:blipFill>
        <p:spPr>
          <a:xfrm>
            <a:off x="685800" y="2150896"/>
            <a:ext cx="4995863" cy="3630945"/>
          </a:xfrm>
          <a:prstGeom prst="rect">
            <a:avLst/>
          </a:prstGeom>
          <a:noFill/>
          <a:ln>
            <a:noFill/>
          </a:ln>
        </p:spPr>
      </p:pic>
      <p:pic>
        <p:nvPicPr>
          <p:cNvPr id="8" name="Google Shape;388;p7">
            <a:extLst>
              <a:ext uri="{FF2B5EF4-FFF2-40B4-BE49-F238E27FC236}">
                <a16:creationId xmlns:a16="http://schemas.microsoft.com/office/drawing/2014/main" id="{FCF03750-AF1C-8A85-01E0-29EE3A63C697}"/>
              </a:ext>
            </a:extLst>
          </p:cNvPr>
          <p:cNvPicPr preferRelativeResize="0">
            <a:picLocks noGrp="1"/>
          </p:cNvPicPr>
          <p:nvPr>
            <p:ph sz="half" idx="2"/>
          </p:nvPr>
        </p:nvPicPr>
        <p:blipFill>
          <a:blip r:embed="rId3">
            <a:alphaModFix/>
          </a:blip>
          <a:stretch>
            <a:fillRect/>
          </a:stretch>
        </p:blipFill>
        <p:spPr>
          <a:xfrm>
            <a:off x="6438912" y="2141538"/>
            <a:ext cx="4764893" cy="3649662"/>
          </a:xfrm>
          <a:prstGeom prst="rect">
            <a:avLst/>
          </a:prstGeom>
          <a:noFill/>
          <a:ln>
            <a:noFill/>
          </a:ln>
        </p:spPr>
      </p:pic>
    </p:spTree>
    <p:extLst>
      <p:ext uri="{BB962C8B-B14F-4D97-AF65-F5344CB8AC3E}">
        <p14:creationId xmlns:p14="http://schemas.microsoft.com/office/powerpoint/2010/main" val="790293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5E8F9EE-A53C-BE10-C429-294D203E265C}"/>
              </a:ext>
            </a:extLst>
          </p:cNvPr>
          <p:cNvSpPr>
            <a:spLocks noGrp="1"/>
          </p:cNvSpPr>
          <p:nvPr>
            <p:ph type="title"/>
          </p:nvPr>
        </p:nvSpPr>
        <p:spPr/>
        <p:txBody>
          <a:bodyPr>
            <a:noAutofit/>
          </a:bodyPr>
          <a:lstStyle/>
          <a:p>
            <a:r>
              <a:rPr lang="en-US" sz="4400" b="1" dirty="0">
                <a:solidFill>
                  <a:srgbClr val="351C75"/>
                </a:solidFill>
              </a:rPr>
              <a:t>Multi Variant</a:t>
            </a:r>
            <a:br>
              <a:rPr lang="en-US" sz="4400" b="1" dirty="0">
                <a:solidFill>
                  <a:srgbClr val="351C75"/>
                </a:solidFill>
              </a:rPr>
            </a:br>
            <a:endParaRPr lang="en-IN" sz="4400" dirty="0"/>
          </a:p>
        </p:txBody>
      </p:sp>
      <p:pic>
        <p:nvPicPr>
          <p:cNvPr id="9" name="Google Shape;395;p8">
            <a:extLst>
              <a:ext uri="{FF2B5EF4-FFF2-40B4-BE49-F238E27FC236}">
                <a16:creationId xmlns:a16="http://schemas.microsoft.com/office/drawing/2014/main" id="{8B0FCC9A-C155-4CCC-C7F2-5188E2BAB1F3}"/>
              </a:ext>
            </a:extLst>
          </p:cNvPr>
          <p:cNvPicPr preferRelativeResize="0">
            <a:picLocks noGrp="1"/>
          </p:cNvPicPr>
          <p:nvPr>
            <p:ph idx="1"/>
          </p:nvPr>
        </p:nvPicPr>
        <p:blipFill>
          <a:blip r:embed="rId2">
            <a:alphaModFix/>
          </a:blip>
          <a:stretch>
            <a:fillRect/>
          </a:stretch>
        </p:blipFill>
        <p:spPr>
          <a:xfrm>
            <a:off x="4648200" y="1656401"/>
            <a:ext cx="6169025" cy="4359388"/>
          </a:xfrm>
          <a:prstGeom prst="rect">
            <a:avLst/>
          </a:prstGeom>
          <a:noFill/>
          <a:ln>
            <a:noFill/>
          </a:ln>
        </p:spPr>
      </p:pic>
      <p:sp>
        <p:nvSpPr>
          <p:cNvPr id="8" name="Text Placeholder 7">
            <a:extLst>
              <a:ext uri="{FF2B5EF4-FFF2-40B4-BE49-F238E27FC236}">
                <a16:creationId xmlns:a16="http://schemas.microsoft.com/office/drawing/2014/main" id="{4CFDB10A-366B-092B-64B5-40516C491FF8}"/>
              </a:ext>
            </a:extLst>
          </p:cNvPr>
          <p:cNvSpPr>
            <a:spLocks noGrp="1"/>
          </p:cNvSpPr>
          <p:nvPr>
            <p:ph type="body" sz="half" idx="2"/>
          </p:nvPr>
        </p:nvSpPr>
        <p:spPr/>
        <p:txBody>
          <a:bodyPr>
            <a:normAutofit fontScale="92500" lnSpcReduction="20000"/>
          </a:bodyPr>
          <a:lstStyle/>
          <a:p>
            <a:pPr marL="0" lvl="0" indent="0" algn="l" rtl="0">
              <a:spcBef>
                <a:spcPts val="0"/>
              </a:spcBef>
              <a:spcAft>
                <a:spcPts val="0"/>
              </a:spcAft>
              <a:buNone/>
            </a:pPr>
            <a:r>
              <a:rPr lang="en-US" dirty="0"/>
              <a:t>1.Most of the knobbed mushrooms in our dataset are poisonous.</a:t>
            </a:r>
          </a:p>
          <a:p>
            <a:pPr marL="0" lvl="0" indent="0" algn="l" rtl="0">
              <a:spcBef>
                <a:spcPts val="0"/>
              </a:spcBef>
              <a:spcAft>
                <a:spcPts val="0"/>
              </a:spcAft>
              <a:buNone/>
            </a:pPr>
            <a:r>
              <a:rPr lang="en-US" dirty="0"/>
              <a:t>2.Most fibrous cap surface are edible.</a:t>
            </a:r>
          </a:p>
          <a:p>
            <a:pPr marL="0" lvl="0" indent="0" algn="l" rtl="0">
              <a:spcBef>
                <a:spcPts val="0"/>
              </a:spcBef>
              <a:spcAft>
                <a:spcPts val="0"/>
              </a:spcAft>
              <a:buNone/>
            </a:pPr>
            <a:r>
              <a:rPr lang="en-US" dirty="0"/>
              <a:t>3.Most white cap colored mushrooms are edible while most yellow cap colored mushrooms are poisonous.</a:t>
            </a:r>
          </a:p>
          <a:p>
            <a:pPr marL="0" lvl="0" indent="0" algn="l" rtl="0">
              <a:spcBef>
                <a:spcPts val="0"/>
              </a:spcBef>
              <a:spcAft>
                <a:spcPts val="0"/>
              </a:spcAft>
              <a:buNone/>
            </a:pPr>
            <a:r>
              <a:rPr lang="en-US" dirty="0"/>
              <a:t>4.Bruised mushrooms are usually edible while unbruised ones are usually the opposite.</a:t>
            </a:r>
          </a:p>
          <a:p>
            <a:endParaRPr lang="en-IN" dirty="0"/>
          </a:p>
        </p:txBody>
      </p:sp>
    </p:spTree>
    <p:extLst>
      <p:ext uri="{BB962C8B-B14F-4D97-AF65-F5344CB8AC3E}">
        <p14:creationId xmlns:p14="http://schemas.microsoft.com/office/powerpoint/2010/main" val="38412560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TM03457452[[fn=Celestial]]</Template>
  <TotalTime>81</TotalTime>
  <Words>747</Words>
  <Application>Microsoft Office PowerPoint</Application>
  <PresentationFormat>Widescreen</PresentationFormat>
  <Paragraphs>77</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Bahnschrift SemiBold</vt:lpstr>
      <vt:lpstr>Calibri</vt:lpstr>
      <vt:lpstr>Calibri Light</vt:lpstr>
      <vt:lpstr>Century Gothic</vt:lpstr>
      <vt:lpstr>Georgia</vt:lpstr>
      <vt:lpstr>Helvetica Neue</vt:lpstr>
      <vt:lpstr>Verdana</vt:lpstr>
      <vt:lpstr>Celestial</vt:lpstr>
      <vt:lpstr> Mushroom Classification                           Team 3 (P225)  </vt:lpstr>
      <vt:lpstr>Business Problem </vt:lpstr>
      <vt:lpstr>Objective</vt:lpstr>
      <vt:lpstr>Project Flow</vt:lpstr>
      <vt:lpstr>PowerPoint Presentation</vt:lpstr>
      <vt:lpstr>Exploratory Data Analysis (EDA) and  Feature Engineering </vt:lpstr>
      <vt:lpstr>Data set details </vt:lpstr>
      <vt:lpstr>Exploratory Data Analysis (EDA)  Removed the class imbalance in the data. Imputed the missing values, impossible values, and patterns ,similarities, distributions etc.  </vt:lpstr>
      <vt:lpstr>Multi Variant </vt:lpstr>
      <vt:lpstr>FEATURE ENGINEERING</vt:lpstr>
      <vt:lpstr>FEATURE ENGINEERING</vt:lpstr>
      <vt:lpstr>Model Building </vt:lpstr>
      <vt:lpstr>Models we used: </vt:lpstr>
      <vt:lpstr>Logistic Regression</vt:lpstr>
      <vt:lpstr>Decision Tree</vt:lpstr>
      <vt:lpstr>Overfitting problem</vt:lpstr>
      <vt:lpstr>Support vector Machine</vt:lpstr>
      <vt:lpstr>Model Deployment using Streamlit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Mushroom Classification                           Team 3 (P225)  </dc:title>
  <dc:creator>Suhani Jain</dc:creator>
  <cp:lastModifiedBy>Suhani Jain</cp:lastModifiedBy>
  <cp:revision>3</cp:revision>
  <dcterms:created xsi:type="dcterms:W3CDTF">2023-05-08T07:16:47Z</dcterms:created>
  <dcterms:modified xsi:type="dcterms:W3CDTF">2023-05-08T08:45:06Z</dcterms:modified>
</cp:coreProperties>
</file>