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69" r:id="rId5"/>
    <p:sldId id="268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54" autoAdjust="0"/>
  </p:normalViewPr>
  <p:slideViewPr>
    <p:cSldViewPr snapToGrid="0">
      <p:cViewPr varScale="1">
        <p:scale>
          <a:sx n="50" d="100"/>
          <a:sy n="50" d="100"/>
        </p:scale>
        <p:origin x="2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8920-A93D-43F3-AC2C-C7D88F52EDAC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CAEEE-11AF-4192-B120-45B3ADE8F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2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I am Pallavi Kulkarni. My term project is based on Comparing performance of different classifier methods on HDEMG Hand Gesture signals implemented using Python coding. </a:t>
            </a:r>
          </a:p>
          <a:p>
            <a:endParaRPr lang="en-US" dirty="0"/>
          </a:p>
          <a:p>
            <a:r>
              <a:rPr lang="en-US" dirty="0"/>
              <a:t>Since we had learnt the basic implementation of the same using </a:t>
            </a:r>
            <a:r>
              <a:rPr lang="en-US" dirty="0" err="1"/>
              <a:t>Matlab</a:t>
            </a:r>
            <a:r>
              <a:rPr lang="en-US" dirty="0"/>
              <a:t> in the class, I chose to implement using Python as a extension of my learning from Human Machine Interface class.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1. The prediction of gestures from EMG data is an active area of research. Such a capability assists amputees, stroke patients, physicians, and humans to control Robotic arms.</a:t>
            </a:r>
          </a:p>
          <a:p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2. 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All the implementation is being done using Python programming language using Scikit learn for shallow learning ML models and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Tensorflow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with 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Keras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library for Neural Network model implementation.</a:t>
            </a:r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3. This project focuses on comparing the performance of different Classifier methods, including both shallow learning and deep learning methods.</a:t>
            </a:r>
          </a:p>
          <a:p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4. The publicly available CSL-HDEMG’s, raw EMG data is used for this study.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8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shown in the block diagram – 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publicly available raw CSL-HDEMG data is sourced from a set up which uses an 8x24 grid electrode array resulting in equivalent to 192 single electrodes with an 10 mm inter-electrode distance for a duration of 3sec sampled at a frequency of 2048Hz. </a:t>
            </a:r>
          </a:p>
          <a:p>
            <a:pPr marL="228600" indent="-228600">
              <a:buAutoNum type="arabicPeriod"/>
            </a:pPr>
            <a:r>
              <a:rPr lang="en-US" dirty="0"/>
              <a:t>Fig3 shows the actual setup used for data collection and also the placing of Electrode array strip on the arm.</a:t>
            </a:r>
          </a:p>
          <a:p>
            <a:pPr marL="228600" indent="-228600">
              <a:buAutoNum type="arabicPeriod"/>
            </a:pPr>
            <a:r>
              <a:rPr lang="en-US" dirty="0"/>
              <a:t>Feature extraction step involves input generation for two classes of learning methods.</a:t>
            </a:r>
          </a:p>
          <a:p>
            <a:pPr marL="685800" lvl="1" indent="-228600">
              <a:buAutoNum type="arabicPeriod"/>
            </a:pPr>
            <a:r>
              <a:rPr lang="en-US" dirty="0"/>
              <a:t>For shallow learning methods 4 time domain features are computed</a:t>
            </a:r>
          </a:p>
          <a:p>
            <a:pPr marL="685800" lvl="1" indent="-228600">
              <a:buAutoNum type="arabicPeriod"/>
            </a:pPr>
            <a:r>
              <a:rPr lang="en-US" dirty="0"/>
              <a:t>For deep learning method – the raw EMG data is to be reformatted to an image.</a:t>
            </a:r>
          </a:p>
          <a:p>
            <a:pPr marL="228600" lvl="0" indent="-228600">
              <a:buAutoNum type="arabicPeriod"/>
            </a:pPr>
            <a:r>
              <a:rPr lang="en-US" dirty="0"/>
              <a:t>For classification </a:t>
            </a:r>
          </a:p>
          <a:p>
            <a:pPr marL="685800" lvl="1" indent="-228600">
              <a:buAutoNum type="arabicPeriod"/>
            </a:pPr>
            <a:r>
              <a:rPr lang="en-US" dirty="0"/>
              <a:t>Under shallow learning – the classic classifier methods like SVM, KNN, Naïve Bayes and LDA </a:t>
            </a:r>
          </a:p>
          <a:p>
            <a:pPr marL="685800" lvl="1" indent="-228600">
              <a:buAutoNum type="arabicPeriod"/>
            </a:pPr>
            <a:r>
              <a:rPr lang="en-US" dirty="0"/>
              <a:t>Under deep learning – the simplest MLP (Multi Layer Perceptron)</a:t>
            </a:r>
          </a:p>
          <a:p>
            <a:pPr marL="457200" lvl="1" indent="0">
              <a:buNone/>
            </a:pPr>
            <a:r>
              <a:rPr lang="en-US" dirty="0"/>
              <a:t>Is being used for the study.</a:t>
            </a:r>
          </a:p>
          <a:p>
            <a:pPr marL="0" lvl="0" indent="0">
              <a:buNone/>
            </a:pPr>
            <a:r>
              <a:rPr lang="en-US" dirty="0"/>
              <a:t>5. O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utput of the classifier methods is the prediction of the gestures. Confusion matrix along with prediction accuracy is used as the performance 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6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Source: 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Fig 4 gives the data setup of the CSL dataset. The data set has the sEMG raw data acquired from 5 subjects, each subject has performed 5 sessions. Each session has 27 gestures. Each gesture has 10 trials.</a:t>
            </a:r>
          </a:p>
          <a:p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Following are the Critical aspects of project</a:t>
            </a: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Electrode array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the dataset was chosen because of the acquisition setup 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specifically the use of electrode array and its placement on the arm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which gives realistic representation of neural signals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 domain features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chosen  due to low computational cost, robustness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Shallow learning methods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have shown to be among the best performing for gesture recognition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Deep learning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-- for it being an active area of research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Confusion matrix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because of its robustness and simplicity to evaluate the performance.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5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The data is split into training and testing set in the ratio of 80 to 20.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For shallow learning classifier methods like SVM, KNN, Naïve Bayes and LDA 4 time domain features -- Mean absolute value, Zero crossing, Sign Slope count, Willison Amplitude Value were computed 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on the training data set.</a:t>
            </a: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The transformed dataset is used to train the </a:t>
            </a:r>
            <a:r>
              <a:rPr lang="en-US" sz="1800" dirty="0"/>
              <a:t>simplest MLP (Multi Layer Perceptron) under </a:t>
            </a: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deep learning method.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The testing data are being similarly transformed and provided as inputs to the methods to compute and evaluate the performance.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The scope of this project is limited to the performance evaluation of classifier methods. </a:t>
            </a:r>
          </a:p>
          <a:p>
            <a:endParaRPr lang="en-US" sz="12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With the help of confusion matrix, the performance evaluation of the classifier methods is studied. As for the expected outcome, comparing the accuracy of various classification methods</a:t>
            </a:r>
            <a:r>
              <a:rPr lang="en-US" sz="12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is successfully achieved with SVM, LDA and MLP achieving an accuracy of 98.89% and 96.67 accuracy from KNN and while Naïve Bayes generated an accuracy of 97.78 for a data set from 5 subjects, 5 sessions, 2 Gestures and 9 trials.</a:t>
            </a:r>
          </a:p>
          <a:p>
            <a:endParaRPr lang="en-US" sz="12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2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The performance turned out very poor from all the classifier methods with a dataset from 2  subjects, 2 sessions and 2 Gestures.</a:t>
            </a:r>
          </a:p>
          <a:p>
            <a:endParaRPr lang="en-US" sz="12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2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Thus concluding that increasing the number of dataset will in turn increases prediction performance.</a:t>
            </a:r>
          </a:p>
          <a:p>
            <a:endParaRPr lang="en-US" sz="1200" kern="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1200" kern="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Following is the demo of my project.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6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CAEEE-11AF-4192-B120-45B3ADE8FE3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/>
              <a:t>ENGR 845 – Neural-Machine Interfaces: Design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2702123.27025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3390/s130912431" TargetMode="External"/><Relationship Id="rId4" Type="http://schemas.openxmlformats.org/officeDocument/2006/relationships/hyperlink" Target="https://www.uni-bremen.de/en/csl/research/motion-recogn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765387"/>
            <a:ext cx="4620584" cy="3227493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latin typeface="Amasis MT Pro Medium"/>
                <a:ea typeface="+mj-lt"/>
                <a:cs typeface="+mj-lt"/>
              </a:rPr>
              <a:t>Comparing performance of classifier methods on EMG Hand Gesture Signals using Python</a:t>
            </a:r>
            <a:endParaRPr lang="en-US" sz="3700" dirty="0">
              <a:latin typeface="Amasis MT Pro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0868" y="4786868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By, </a:t>
            </a:r>
            <a:endParaRPr lang="en-US" sz="2000" dirty="0"/>
          </a:p>
          <a:p>
            <a:pPr algn="l"/>
            <a:r>
              <a:rPr lang="en-US" sz="2000" dirty="0">
                <a:cs typeface="Calibri"/>
              </a:rPr>
              <a:t>      Pallavi Kulkarni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E0C315-3377-483D-AD6C-09BB2F4A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560" y="6356350"/>
            <a:ext cx="5029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ENGR 845 – Neural-Machine Interfaces: Design and Applications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AF0DB5-ED37-49D6-8C57-4F00A54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 sz="1400" b="1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r>
              <a:rPr lang="en-US" sz="1400" b="1" dirty="0">
                <a:solidFill>
                  <a:srgbClr val="FFFFFF"/>
                </a:solidFill>
              </a:rPr>
              <a:t>111</a:t>
            </a:r>
            <a:endParaRPr lang="en-US" sz="1400" b="1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CC602-45EE-8075-B98E-6D9982FA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140" y="1076921"/>
            <a:ext cx="7496175" cy="28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2F2DD-BD39-4505-B079-DC6DD8A0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Overview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B7FC-E7ED-41F1-AF1C-FD3E41B1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Use publicly available </a:t>
            </a:r>
            <a:r>
              <a:rPr lang="en-US" sz="2400" b="1" dirty="0">
                <a:ea typeface="+mn-lt"/>
                <a:cs typeface="+mn-lt"/>
              </a:rPr>
              <a:t>HDEMG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Gesture data</a:t>
            </a:r>
            <a:r>
              <a:rPr lang="en-US" sz="2400" dirty="0">
                <a:ea typeface="+mn-lt"/>
                <a:cs typeface="+mn-lt"/>
              </a:rPr>
              <a:t> to predict gestures.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Using </a:t>
            </a:r>
            <a:r>
              <a:rPr lang="en-US" sz="2400" b="1" dirty="0">
                <a:ea typeface="+mn-lt"/>
                <a:cs typeface="+mn-lt"/>
              </a:rPr>
              <a:t>Python</a:t>
            </a:r>
            <a:r>
              <a:rPr lang="en-US" sz="2400" dirty="0">
                <a:ea typeface="+mn-lt"/>
                <a:cs typeface="+mn-lt"/>
              </a:rPr>
              <a:t> implementation of ML methods</a:t>
            </a:r>
            <a:r>
              <a:rPr lang="en-US" sz="2400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Performance comparison</a:t>
            </a:r>
            <a:r>
              <a:rPr lang="en-US" sz="2400" dirty="0">
                <a:ea typeface="+mn-lt"/>
                <a:cs typeface="+mn-lt"/>
              </a:rPr>
              <a:t> of both </a:t>
            </a:r>
            <a:r>
              <a:rPr lang="en-US" sz="2400" b="1" dirty="0">
                <a:ea typeface="+mn-lt"/>
                <a:cs typeface="+mn-lt"/>
              </a:rPr>
              <a:t>Shallow </a:t>
            </a:r>
            <a:r>
              <a:rPr lang="en-US" sz="2400" dirty="0">
                <a:ea typeface="+mn-lt"/>
                <a:cs typeface="+mn-lt"/>
              </a:rPr>
              <a:t>and</a:t>
            </a:r>
            <a:r>
              <a:rPr lang="en-US" sz="2400" b="1" dirty="0">
                <a:ea typeface="+mn-lt"/>
                <a:cs typeface="+mn-lt"/>
              </a:rPr>
              <a:t> Deep Learning</a:t>
            </a:r>
            <a:r>
              <a:rPr lang="en-US" sz="2400" dirty="0">
                <a:ea typeface="+mn-lt"/>
                <a:cs typeface="+mn-lt"/>
              </a:rPr>
              <a:t> classifier</a:t>
            </a:r>
            <a:r>
              <a:rPr lang="en-US" sz="2400" b="1" dirty="0">
                <a:ea typeface="+mn-lt"/>
                <a:cs typeface="+mn-lt"/>
              </a:rPr>
              <a:t> methods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Understanding effect of more number of </a:t>
            </a:r>
            <a:r>
              <a:rPr lang="en-US" sz="2400" b="1" dirty="0">
                <a:ea typeface="+mn-lt"/>
                <a:cs typeface="+mn-lt"/>
              </a:rPr>
              <a:t>HDEMG</a:t>
            </a:r>
            <a:r>
              <a:rPr lang="en-US" sz="2400" dirty="0">
                <a:ea typeface="+mn-lt"/>
                <a:cs typeface="+mn-lt"/>
              </a:rPr>
              <a:t> sensor usage.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878-29BB-4003-BBE4-FA5B2D3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  <a:prstGeom prst="ellipse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cs typeface="Calibri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E8262C6-E162-2EFB-5500-8431FE8D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560" y="6356350"/>
            <a:ext cx="5029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ENGR 845 – Neural-Machine Interfaces: Design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7060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2F2DD-BD39-4505-B079-DC6DD8A0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Block Diagram and Hardware Setup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5878-29BB-4003-BBE4-FA5B2D3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  <a:prstGeom prst="ellipse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10EBF-9372-42A6-A531-BB847DA15605}"/>
              </a:ext>
            </a:extLst>
          </p:cNvPr>
          <p:cNvSpPr txBox="1"/>
          <p:nvPr/>
        </p:nvSpPr>
        <p:spPr>
          <a:xfrm>
            <a:off x="7920475" y="471564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Fig 1.</a:t>
            </a:r>
            <a:r>
              <a:rPr lang="en-US" dirty="0"/>
              <a:t> Block Diagram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B90660EA-22B8-AC72-C75D-E2F54CD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560" y="6356350"/>
            <a:ext cx="5029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ENGR 845 – Neural-Machine Interfaces: Design and Applications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02E35F-6A24-5779-1282-A4453D03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66" y="1696968"/>
            <a:ext cx="6504093" cy="24041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4C2107-24FB-1831-A950-7FB2707B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0" y="1450325"/>
            <a:ext cx="2743200" cy="2017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F1AD60-5884-D85F-AD5E-C643303FA979}"/>
              </a:ext>
            </a:extLst>
          </p:cNvPr>
          <p:cNvSpPr txBox="1"/>
          <p:nvPr/>
        </p:nvSpPr>
        <p:spPr>
          <a:xfrm>
            <a:off x="3250230" y="1491764"/>
            <a:ext cx="19080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 2.</a:t>
            </a:r>
            <a:r>
              <a:rPr lang="en-US" dirty="0"/>
              <a:t> Electrode array used has 8x24 grid arrangement with an inter-electrode distance of 10mm. </a:t>
            </a:r>
            <a:endParaRPr lang="en-IN" dirty="0"/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F777F2A1-84CF-1150-C808-0EE02A29B2A1}"/>
              </a:ext>
            </a:extLst>
          </p:cNvPr>
          <p:cNvSpPr txBox="1"/>
          <p:nvPr/>
        </p:nvSpPr>
        <p:spPr>
          <a:xfrm>
            <a:off x="3309042" y="3794539"/>
            <a:ext cx="1908057" cy="20867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b="1" dirty="0"/>
              <a:t>Fig 3.</a:t>
            </a:r>
            <a:r>
              <a:rPr lang="en-US" dirty="0"/>
              <a:t> Picture of the actual setup used: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arenBoth"/>
            </a:pPr>
            <a:r>
              <a:rPr lang="en-US" dirty="0"/>
              <a:t>Electrode array,   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arenBoth"/>
            </a:pPr>
            <a:r>
              <a:rPr lang="en-US" dirty="0"/>
              <a:t>preamplifier,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(3) Reference electrode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6A119E-4B2A-F988-86F4-8AEFED441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031" y="3689519"/>
            <a:ext cx="2743199" cy="2308324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60C3B628-7839-5D1E-32A4-728B07A0F43F}"/>
              </a:ext>
            </a:extLst>
          </p:cNvPr>
          <p:cNvSpPr/>
          <p:nvPr/>
        </p:nvSpPr>
        <p:spPr>
          <a:xfrm rot="16200000" flipH="1">
            <a:off x="5235514" y="3801294"/>
            <a:ext cx="763812" cy="1075175"/>
          </a:xfrm>
          <a:prstGeom prst="bentUpArrow">
            <a:avLst>
              <a:gd name="adj1" fmla="val 23211"/>
              <a:gd name="adj2" fmla="val 218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E614-3CDE-C2BE-DD3E-ACD07A03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a typeface="+mj-lt"/>
                <a:cs typeface="+mj-lt"/>
              </a:rPr>
              <a:t>	Data setup 				Critical aspects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249E1-D6D6-592A-D0D6-E3BB929A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3947160" cy="39808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Electrode array </a:t>
            </a:r>
          </a:p>
          <a:p>
            <a:endParaRPr lang="en-US" dirty="0"/>
          </a:p>
          <a:p>
            <a:r>
              <a:rPr lang="en-US" dirty="0"/>
              <a:t>Time domain features</a:t>
            </a:r>
          </a:p>
          <a:p>
            <a:endParaRPr lang="en-US" dirty="0"/>
          </a:p>
          <a:p>
            <a:r>
              <a:rPr lang="en-US" dirty="0"/>
              <a:t>Shallow learning methods </a:t>
            </a:r>
          </a:p>
          <a:p>
            <a:endParaRPr lang="en-US" dirty="0"/>
          </a:p>
          <a:p>
            <a:r>
              <a:rPr lang="en-US" dirty="0"/>
              <a:t>Deep learning</a:t>
            </a:r>
          </a:p>
          <a:p>
            <a:endParaRPr lang="en-US" dirty="0"/>
          </a:p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26F4-A4CB-D0E6-7409-BEB38145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/>
              <a:t>ENGR 845 – Neural-Machine Interfaces: Design and Applications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C52A-3EA7-E4F9-FC8B-BA49188A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32C8E5-FE93-2DC2-A70B-FC0A18359A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463040"/>
            <a:ext cx="5928360" cy="4630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57CF7-E673-1E9D-821E-7B71CAA9544D}"/>
              </a:ext>
            </a:extLst>
          </p:cNvPr>
          <p:cNvSpPr txBox="1"/>
          <p:nvPr/>
        </p:nvSpPr>
        <p:spPr>
          <a:xfrm>
            <a:off x="1737360" y="5908989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 4.</a:t>
            </a:r>
            <a:r>
              <a:rPr lang="en-US" dirty="0"/>
              <a:t>     5 subjects, 5 Sessions, 27 Gestures 10 trials.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9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EE2E-38A4-59F7-CBDD-DF1FF2C2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a typeface="+mj-lt"/>
                <a:cs typeface="+mj-lt"/>
              </a:rPr>
              <a:t>Proposed for realization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8EF2-48E1-F976-D49C-174CB7F9D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046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Time Domain Features</a:t>
            </a:r>
          </a:p>
          <a:p>
            <a:endParaRPr lang="en-IN" dirty="0"/>
          </a:p>
          <a:p>
            <a:r>
              <a:rPr lang="en-IN" dirty="0"/>
              <a:t>Mean Absolute Value(MAV)</a:t>
            </a:r>
          </a:p>
          <a:p>
            <a:endParaRPr lang="en-IN" dirty="0"/>
          </a:p>
          <a:p>
            <a:r>
              <a:rPr lang="en-IN" dirty="0"/>
              <a:t>Zero Crossing (ZC)</a:t>
            </a:r>
          </a:p>
          <a:p>
            <a:endParaRPr lang="en-IN" dirty="0"/>
          </a:p>
          <a:p>
            <a:r>
              <a:rPr lang="en-IN" dirty="0"/>
              <a:t>Sign Slope Count(Turns Count/TC)</a:t>
            </a:r>
          </a:p>
          <a:p>
            <a:endParaRPr lang="en-IN" dirty="0"/>
          </a:p>
          <a:p>
            <a:r>
              <a:rPr lang="en-IN" dirty="0"/>
              <a:t>Willison Amplitude Value(WAV)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2DDEE-568C-0262-A889-323152D6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046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Classifiers</a:t>
            </a:r>
          </a:p>
          <a:p>
            <a:endParaRPr lang="en-US" dirty="0"/>
          </a:p>
          <a:p>
            <a:r>
              <a:rPr lang="en-US" dirty="0"/>
              <a:t>Shallow Learning classifiers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LDA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Naïve Bayes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KNN</a:t>
            </a:r>
          </a:p>
          <a:p>
            <a:pPr lvl="1"/>
            <a:endParaRPr lang="en-IN" dirty="0"/>
          </a:p>
          <a:p>
            <a:r>
              <a:rPr lang="en-IN" dirty="0"/>
              <a:t>Deep Learning </a:t>
            </a:r>
            <a:r>
              <a:rPr lang="en-US" dirty="0"/>
              <a:t>classifiers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MLP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B1AB-CD84-EEB2-EBE7-A5D9858F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/>
              <a:t>ENGR 845 – Neural-Machine Interfaces: Design and Applications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09EB-192E-C4D6-B76A-EFD53E8A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2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0C21-C134-939D-B4FD-7D4D2F76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a typeface="+mj-lt"/>
                <a:cs typeface="+mj-lt"/>
              </a:rPr>
              <a:t>Expected Outcome 	</a:t>
            </a:r>
            <a:r>
              <a:rPr lang="en-US" b="1" dirty="0">
                <a:ea typeface="+mj-lt"/>
                <a:cs typeface="+mj-lt"/>
              </a:rPr>
              <a:t>	</a:t>
            </a:r>
            <a:r>
              <a:rPr lang="en-US" sz="4400" b="1" dirty="0">
                <a:ea typeface="+mj-lt"/>
                <a:cs typeface="+mj-lt"/>
              </a:rPr>
              <a:t>Demo with Output 								achieved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B57A-C4EC-6A87-9D4C-B4284C3A7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642745"/>
            <a:ext cx="3886200" cy="4351338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Studying the performance evaluation using confusion matrix</a:t>
            </a:r>
            <a:endParaRPr lang="en-US" sz="2000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 dirty="0">
                <a:ea typeface="+mn-lt"/>
                <a:cs typeface="+mn-lt"/>
              </a:rPr>
              <a:t>Comparing accuracy of proposed classifier methods</a:t>
            </a:r>
          </a:p>
          <a:p>
            <a:endParaRPr lang="en-IN" dirty="0"/>
          </a:p>
        </p:txBody>
      </p:sp>
      <p:pic>
        <p:nvPicPr>
          <p:cNvPr id="7" name="video1406278257">
            <a:hlinkClick r:id="" action="ppaction://media"/>
            <a:extLst>
              <a:ext uri="{FF2B5EF4-FFF2-40B4-BE49-F238E27FC236}">
                <a16:creationId xmlns:a16="http://schemas.microsoft.com/office/drawing/2014/main" id="{F90C4FCF-D9BC-587D-98BE-C5B32F35E0D2}"/>
              </a:ext>
            </a:extLst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92040" y="1642745"/>
            <a:ext cx="6629400" cy="423989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CEAC-85A3-6EB0-0CD2-9761D5F9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/>
              <a:t>ENGR 845 – Neural-Machine Interfaces: Design and Applications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558F8-48D0-93C8-4C22-11C77352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E4A219-BFF9-545F-AB78-ADD24914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17603"/>
              </p:ext>
            </p:extLst>
          </p:nvPr>
        </p:nvGraphicFramePr>
        <p:xfrm>
          <a:off x="442573" y="3643471"/>
          <a:ext cx="4281827" cy="1871187"/>
        </p:xfrm>
        <a:graphic>
          <a:graphicData uri="http://schemas.openxmlformats.org/drawingml/2006/table">
            <a:tbl>
              <a:tblPr/>
              <a:tblGrid>
                <a:gridCol w="1304669">
                  <a:extLst>
                    <a:ext uri="{9D8B030D-6E8A-4147-A177-3AD203B41FA5}">
                      <a16:colId xmlns:a16="http://schemas.microsoft.com/office/drawing/2014/main" val="3028889730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4518663"/>
                    </a:ext>
                  </a:extLst>
                </a:gridCol>
                <a:gridCol w="589909">
                  <a:extLst>
                    <a:ext uri="{9D8B030D-6E8A-4147-A177-3AD203B41FA5}">
                      <a16:colId xmlns:a16="http://schemas.microsoft.com/office/drawing/2014/main" val="328142547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80987715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284293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25442072"/>
                    </a:ext>
                  </a:extLst>
                </a:gridCol>
              </a:tblGrid>
              <a:tr h="5400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Subj*Sess*Gest*Trial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*(168*6144)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LDA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NB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MLP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23398"/>
                  </a:ext>
                </a:extLst>
              </a:tr>
              <a:tr h="3327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5 * 5 * 2 * 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98.89%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96.67%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98.89%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97.78%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98.89%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904564"/>
                  </a:ext>
                </a:extLst>
              </a:tr>
              <a:tr h="3327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 * 2 * 2 * 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248639"/>
                  </a:ext>
                </a:extLst>
              </a:tr>
              <a:tr h="3327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 * 2 * 2 * 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93.33%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93.33%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79394"/>
                  </a:ext>
                </a:extLst>
              </a:tr>
              <a:tr h="33279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5 * 5 * 2 * 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1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02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93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42683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5209C-33B8-4778-8BCA-6BD62955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Future Work and </a:t>
            </a:r>
            <a:r>
              <a:rPr lang="en-US" sz="3600" b="1"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5CDF-20F6-4DC5-96D0-718F5A8D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00371"/>
            <a:ext cx="10625218" cy="4644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Might be able to demonstrate</a:t>
            </a:r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sz="2000" i="1" dirty="0">
                <a:ea typeface="+mn-lt"/>
                <a:cs typeface="+mn-lt"/>
              </a:rPr>
              <a:t>CNN</a:t>
            </a:r>
            <a:endParaRPr lang="en-US" sz="1400" i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1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References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Amma, Christoph;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Krings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Thomas;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Böer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Jonas; Schultz, Tanja (2015). 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[ACM Press the 33rd Annual ACM Conference - Seoul, Republic of Korea (2015.04.18-2015.04.23)] Proceedings of the 33rd Annual ACM Conference on Human Factors in Computing Systems - CHI '15 - Advancing Muscle-Computer Interfaces with High-Density Electromyography, (), 929–938. </a:t>
            </a: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https://dl.acm.org/doi/abs/10.1145/2702123.2702501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CSL-HDEMG -- </a:t>
            </a: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https://www.uni-bremen.de/en/csl/research/motion-recognition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N.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Khushaba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S.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Kodagoda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“Electromyogram (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emg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feature reduction using mutual components analysis for multifunction prosthetic fingers control,” in Control Automation Robotics &amp; Vision (ICARCV), 2012 12th International Conference on. IEEE, 2012, pp. 1534–1539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Chowdhury RH,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Reaz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MBI, Ali MABM, Bakar AAA, Chellappan K, Chang TG. Surface Electromyography Signal Processing and Classification Techniques. </a:t>
            </a:r>
            <a:r>
              <a:rPr lang="en-IN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2013; 13(9):12431-12466. </a:t>
            </a:r>
            <a:r>
              <a:rPr lang="en-IN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https://doi.org/10.3390/s130912431</a:t>
            </a:r>
            <a:endParaRPr lang="en-US" sz="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2E525-4C69-46A6-89FE-710B6FB4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  <a:prstGeom prst="ellipse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30EA680-D336-4FF7-8B7A-9848BB0A1C32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14C5359-C221-1F2D-5073-CD196A22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7560" y="6356350"/>
            <a:ext cx="5029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ENGR 845 – Neural-Machine Interfaces: Design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964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2176</TotalTime>
  <Words>1292</Words>
  <Application>Microsoft Office PowerPoint</Application>
  <PresentationFormat>Widescreen</PresentationFormat>
  <Paragraphs>170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Medium</vt:lpstr>
      <vt:lpstr>Arial</vt:lpstr>
      <vt:lpstr>Calibri</vt:lpstr>
      <vt:lpstr>Calibri Light</vt:lpstr>
      <vt:lpstr>Times New Roman</vt:lpstr>
      <vt:lpstr>Wingdings</vt:lpstr>
      <vt:lpstr>office theme</vt:lpstr>
      <vt:lpstr>Comparing performance of classifier methods on EMG Hand Gesture Signals using Python</vt:lpstr>
      <vt:lpstr>Overview</vt:lpstr>
      <vt:lpstr>Block Diagram and Hardware Setup</vt:lpstr>
      <vt:lpstr> Data setup     Critical aspects </vt:lpstr>
      <vt:lpstr>Proposed for realization</vt:lpstr>
      <vt:lpstr>Expected Outcome   Demo with Output         achieved</vt:lpstr>
      <vt:lpstr>Future Work and 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 K</cp:lastModifiedBy>
  <cp:revision>6</cp:revision>
  <dcterms:created xsi:type="dcterms:W3CDTF">2021-08-11T18:17:44Z</dcterms:created>
  <dcterms:modified xsi:type="dcterms:W3CDTF">2023-05-27T05:16:38Z</dcterms:modified>
</cp:coreProperties>
</file>