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2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544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805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2707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6181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2061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3356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4917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8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4522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5779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63CBB9-82B6-4C72-BF7C-75417378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A0C8D-86F6-6C4C-B931-AEC6B484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8822" y="1230993"/>
            <a:ext cx="7059613" cy="486478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Coursera Capstone Project</a:t>
            </a:r>
            <a:br>
              <a:rPr lang="en-US" sz="4000" b="1" dirty="0"/>
            </a:br>
            <a:br>
              <a:rPr lang="en-US" sz="4000" dirty="0"/>
            </a:br>
            <a:r>
              <a:rPr lang="en-US" sz="4000" dirty="0"/>
              <a:t>(</a:t>
            </a:r>
            <a:r>
              <a:rPr lang="en-US" sz="3600" dirty="0"/>
              <a:t>The Battle of Neighborhoods)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9DFB-2009-C44C-A9A6-CA409FB4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71" y="992221"/>
            <a:ext cx="3984878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                     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3247E-4423-4327-8A81-8E3253DA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3351276"/>
            <a:ext cx="3459439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8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B4E4-BEB2-CE4A-9DCC-2A945F08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914" y="1604513"/>
            <a:ext cx="8637073" cy="875216"/>
          </a:xfrm>
        </p:spPr>
        <p:txBody>
          <a:bodyPr>
            <a:normAutofit fontScale="90000"/>
          </a:bodyPr>
          <a:lstStyle/>
          <a:p>
            <a:r>
              <a:rPr lang="en-US" sz="4400" cap="none" dirty="0">
                <a:cs typeface="Times New Roman" panose="02020603050405020304" pitchFamily="18" charset="0"/>
              </a:rPr>
              <a:t>Business Problem</a:t>
            </a:r>
            <a:r>
              <a:rPr lang="en-US" sz="4400" cap="none" dirty="0"/>
              <a:t>: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09A2EB8-D2B7-194C-A60E-53BE5FCAD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14" y="1938604"/>
            <a:ext cx="10763769" cy="4405758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>
                <a:cs typeface="Times New Roman" panose="02020603050405020304" pitchFamily="18" charset="0"/>
              </a:rPr>
              <a:t>Location of restaurants is one of the most important decisions that will determine whether opening a restaurant will be a success or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>
                <a:cs typeface="Times New Roman" panose="02020603050405020304" pitchFamily="18" charset="0"/>
              </a:rPr>
              <a:t>This projects aims to analyse and select the best location to open a new restaurant in NewYork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>
                <a:cs typeface="Times New Roman" panose="02020603050405020304" pitchFamily="18" charset="0"/>
              </a:rPr>
              <a:t>Business Question:</a:t>
            </a:r>
          </a:p>
          <a:p>
            <a:r>
              <a:rPr lang="en-US" sz="9600" dirty="0">
                <a:cs typeface="Times New Roman" panose="02020603050405020304" pitchFamily="18" charset="0"/>
              </a:rPr>
              <a:t>    </a:t>
            </a:r>
            <a:r>
              <a:rPr lang="en-US" sz="9600" b="1" i="1" dirty="0">
                <a:cs typeface="Times New Roman" panose="02020603050405020304" pitchFamily="18" charset="0"/>
              </a:rPr>
              <a:t>In the city of NewYork, if a developer is looking to open a restaurant,    </a:t>
            </a:r>
          </a:p>
          <a:p>
            <a:r>
              <a:rPr lang="en-US" sz="9600" b="1" i="1" dirty="0">
                <a:cs typeface="Times New Roman" panose="02020603050405020304" pitchFamily="18" charset="0"/>
              </a:rPr>
              <a:t>    where would you recommend that they open it.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EA99-3E5C-1D49-A140-AD1AE4B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190444"/>
            <a:ext cx="10929459" cy="35885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Required:</a:t>
            </a:r>
            <a:br>
              <a:rPr lang="en-US" sz="2000" dirty="0"/>
            </a:br>
            <a:br>
              <a:rPr lang="en-US" sz="3100" dirty="0"/>
            </a:br>
            <a:r>
              <a:rPr lang="en-US" sz="3100" dirty="0"/>
              <a:t>      </a:t>
            </a:r>
            <a:br>
              <a:rPr lang="en-US" sz="3100" dirty="0"/>
            </a:br>
            <a:r>
              <a:rPr lang="en-US" sz="3100" dirty="0"/>
              <a:t>      List of neighborhoods in NewYork City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      Latitude and Longitude coordinates of  neighborhoods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      Venue Data, particularly data  related to restaurants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2B5E-2B3C-DD46-A6DE-FA6C207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3429000"/>
            <a:ext cx="10411873" cy="254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234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89D1-28E9-4346-B474-01881DE6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Wikipedia page for neighborhoods from the following  link :</a:t>
            </a: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 https://geo.nyu.edu/catalog/nyu_2451_34572</a:t>
            </a:r>
            <a:r>
              <a:rPr lang="en-US" sz="2400" dirty="0"/>
              <a:t> </a:t>
            </a:r>
          </a:p>
          <a:p>
            <a:r>
              <a:rPr lang="en-US" sz="2400" dirty="0"/>
              <a:t>Geocoder package for latitude and longitude coordinates</a:t>
            </a:r>
          </a:p>
          <a:p>
            <a:r>
              <a:rPr lang="en-US" sz="2400" dirty="0"/>
              <a:t>Foursquare API to gather venue data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21836C-1B43-F441-B5A5-140D0E652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395932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1CF5-6726-1C48-AB94-D76C97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4319-42FD-6049-A4FC-9B2F7AD3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4343810"/>
          </a:xfrm>
        </p:spPr>
        <p:txBody>
          <a:bodyPr/>
          <a:lstStyle/>
          <a:p>
            <a:r>
              <a:rPr lang="en-US" dirty="0"/>
              <a:t>Gather the data and  populate it in Pandas Data Frame and then visualize the neighborhoods in a map using Folium package.</a:t>
            </a:r>
          </a:p>
          <a:p>
            <a:r>
              <a:rPr lang="en-US" dirty="0"/>
              <a:t>Use  Foursquare API to get the top 200 venue data</a:t>
            </a:r>
          </a:p>
          <a:p>
            <a:r>
              <a:rPr lang="en-US" dirty="0"/>
              <a:t>Group data by neighborhood and taking the mean of  frequency of occurrence of each venue category</a:t>
            </a:r>
          </a:p>
          <a:p>
            <a:r>
              <a:rPr lang="en-US" dirty="0"/>
              <a:t>Filter venue category by restaurants</a:t>
            </a:r>
          </a:p>
          <a:p>
            <a:r>
              <a:rPr lang="en-US" dirty="0"/>
              <a:t>Perform clustering of data using k means clustering</a:t>
            </a:r>
          </a:p>
          <a:p>
            <a:r>
              <a:rPr lang="en-US" dirty="0"/>
              <a:t>Visualize the clusters in a map using Folium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683CECF1-343D-4CCE-81D8-FC14A12A7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8C8DD9-12AA-4935-A6DE-05EACDAD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F49-10A2-2446-9256-A0ED260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48706"/>
            <a:ext cx="3852444" cy="104923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C54BC8-CF23-429D-A14B-9E160158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C2F5-200B-314E-95B9-3C1BF50B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90" y="1937645"/>
            <a:ext cx="4726783" cy="358588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Categorize the neighborhoods into 2 clusters:</a:t>
            </a:r>
          </a:p>
          <a:p>
            <a:pPr>
              <a:lnSpc>
                <a:spcPct val="110000"/>
              </a:lnSpc>
            </a:pPr>
            <a:r>
              <a:rPr lang="en-US" dirty="0"/>
              <a:t>Cluster 0 represents the neighborhoods with no restaurants </a:t>
            </a:r>
            <a:r>
              <a:rPr lang="en-US" dirty="0" err="1"/>
              <a:t>wheras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Cluster 1 represents neighborhoods with high concentration of restaurants.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0EE599-83F0-4F92-85EF-F5B760FC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65F24F-937E-455B-A52F-99B2EBE6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EABBA2-C294-4754-8D03-90027C8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F336EBA-3E2A-9643-BD25-8FD66F159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90" r="313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ADD913-1FB7-4B46-9CA9-86858689E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995421-4CA7-48D9-B029-EFD71203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57B2B3-96A4-714E-A38D-320AE4B2E120}"/>
              </a:ext>
            </a:extLst>
          </p:cNvPr>
          <p:cNvSpPr txBox="1">
            <a:spLocks/>
          </p:cNvSpPr>
          <p:nvPr/>
        </p:nvSpPr>
        <p:spPr>
          <a:xfrm>
            <a:off x="246993" y="1607502"/>
            <a:ext cx="4969809" cy="346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1939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EA29-3A9A-3549-B957-42A40C4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6AFC-D781-4A4B-8622-D027CF2A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en-US" dirty="0"/>
              <a:t>Cluster 1 has high number of restaurants located in various neighborhoods of Manhattan, Bronx, Queens, Brooklyn and Staten Island.</a:t>
            </a:r>
          </a:p>
          <a:p>
            <a:r>
              <a:rPr lang="en-US" dirty="0"/>
              <a:t>Cluster 0 has no restaurant in Clason Point neighborhood of Bronx and a few neighborhoods of Staten Island. </a:t>
            </a:r>
          </a:p>
          <a:p>
            <a:r>
              <a:rPr lang="en-US" dirty="0"/>
              <a:t>This project recommends developers to capitalize on these findings to open new restaurants in selected neighborhoods of cluster 0 with no competition.</a:t>
            </a:r>
          </a:p>
        </p:txBody>
      </p:sp>
    </p:spTree>
    <p:extLst>
      <p:ext uri="{BB962C8B-B14F-4D97-AF65-F5344CB8AC3E}">
        <p14:creationId xmlns:p14="http://schemas.microsoft.com/office/powerpoint/2010/main" val="281104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3BC6-DACF-094B-B727-26B1045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1AC0-E3E4-9147-A525-DC24656F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proposed to the business problem is : The selected neighborhoods in cluster 0 are the most preferred location to open a restaurant.</a:t>
            </a:r>
          </a:p>
          <a:p>
            <a:r>
              <a:rPr lang="en-US" dirty="0"/>
              <a:t>The findings of this project will help the relevant company to capitalize on the opportunities of high potential locations while avoiding overcrowded areas to open a new restaurant.</a:t>
            </a:r>
          </a:p>
        </p:txBody>
      </p:sp>
    </p:spTree>
    <p:extLst>
      <p:ext uri="{BB962C8B-B14F-4D97-AF65-F5344CB8AC3E}">
        <p14:creationId xmlns:p14="http://schemas.microsoft.com/office/powerpoint/2010/main" val="4249883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Coursera Capstone Project  (The Battle of Neighborhoods)  </vt:lpstr>
      <vt:lpstr>Business Problem: </vt:lpstr>
      <vt:lpstr>Data Required:               List of neighborhoods in NewYork City        Latitude and Longitude coordinates of  neighborhoods        Venue Data, particularly data  related to restaurants </vt:lpstr>
      <vt:lpstr>Sources of Data</vt:lpstr>
      <vt:lpstr>Methodology</vt:lpstr>
      <vt:lpstr>Results</vt:lpstr>
      <vt:lpstr>Discussion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 (The Battle of Neighborhoods)  </dc:title>
  <dc:creator>Ashish Kharbanda</dc:creator>
  <cp:lastModifiedBy>Kharbanda, Ashish</cp:lastModifiedBy>
  <cp:revision>3</cp:revision>
  <dcterms:created xsi:type="dcterms:W3CDTF">2019-11-19T20:58:07Z</dcterms:created>
  <dcterms:modified xsi:type="dcterms:W3CDTF">2019-11-19T21:49:36Z</dcterms:modified>
</cp:coreProperties>
</file>