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57" r:id="rId5"/>
    <p:sldId id="258"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49DAE0-473E-4284-92FA-7EC9F5878284}" type="datetimeFigureOut">
              <a:rPr lang="en-IN" smtClean="0"/>
              <a:t>30-09-2018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654D3-B6ED-4D88-A8B4-D01CAE0E922C}" type="slidenum">
              <a:rPr lang="en-IN" smtClean="0"/>
              <a:t>‹#›</a:t>
            </a:fld>
            <a:endParaRPr lang="en-IN"/>
          </a:p>
        </p:txBody>
      </p:sp>
    </p:spTree>
    <p:extLst>
      <p:ext uri="{BB962C8B-B14F-4D97-AF65-F5344CB8AC3E}">
        <p14:creationId xmlns:p14="http://schemas.microsoft.com/office/powerpoint/2010/main" val="517877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49DAE0-473E-4284-92FA-7EC9F5878284}" type="datetimeFigureOut">
              <a:rPr lang="en-IN" smtClean="0"/>
              <a:t>30-09-2018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654D3-B6ED-4D88-A8B4-D01CAE0E922C}" type="slidenum">
              <a:rPr lang="en-IN" smtClean="0"/>
              <a:t>‹#›</a:t>
            </a:fld>
            <a:endParaRPr lang="en-IN"/>
          </a:p>
        </p:txBody>
      </p:sp>
    </p:spTree>
    <p:extLst>
      <p:ext uri="{BB962C8B-B14F-4D97-AF65-F5344CB8AC3E}">
        <p14:creationId xmlns:p14="http://schemas.microsoft.com/office/powerpoint/2010/main" val="139046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49DAE0-473E-4284-92FA-7EC9F5878284}" type="datetimeFigureOut">
              <a:rPr lang="en-IN" smtClean="0"/>
              <a:t>30-09-2018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654D3-B6ED-4D88-A8B4-D01CAE0E922C}" type="slidenum">
              <a:rPr lang="en-IN" smtClean="0"/>
              <a:t>‹#›</a:t>
            </a:fld>
            <a:endParaRPr lang="en-IN"/>
          </a:p>
        </p:txBody>
      </p:sp>
    </p:spTree>
    <p:extLst>
      <p:ext uri="{BB962C8B-B14F-4D97-AF65-F5344CB8AC3E}">
        <p14:creationId xmlns:p14="http://schemas.microsoft.com/office/powerpoint/2010/main" val="238484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49DAE0-473E-4284-92FA-7EC9F5878284}" type="datetimeFigureOut">
              <a:rPr lang="en-IN" smtClean="0"/>
              <a:t>30-09-2018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654D3-B6ED-4D88-A8B4-D01CAE0E922C}" type="slidenum">
              <a:rPr lang="en-IN" smtClean="0"/>
              <a:t>‹#›</a:t>
            </a:fld>
            <a:endParaRPr lang="en-IN"/>
          </a:p>
        </p:txBody>
      </p:sp>
    </p:spTree>
    <p:extLst>
      <p:ext uri="{BB962C8B-B14F-4D97-AF65-F5344CB8AC3E}">
        <p14:creationId xmlns:p14="http://schemas.microsoft.com/office/powerpoint/2010/main" val="144926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49DAE0-473E-4284-92FA-7EC9F5878284}" type="datetimeFigureOut">
              <a:rPr lang="en-IN" smtClean="0"/>
              <a:t>30-09-2018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654D3-B6ED-4D88-A8B4-D01CAE0E922C}" type="slidenum">
              <a:rPr lang="en-IN" smtClean="0"/>
              <a:t>‹#›</a:t>
            </a:fld>
            <a:endParaRPr lang="en-IN"/>
          </a:p>
        </p:txBody>
      </p:sp>
    </p:spTree>
    <p:extLst>
      <p:ext uri="{BB962C8B-B14F-4D97-AF65-F5344CB8AC3E}">
        <p14:creationId xmlns:p14="http://schemas.microsoft.com/office/powerpoint/2010/main" val="69624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49DAE0-473E-4284-92FA-7EC9F5878284}" type="datetimeFigureOut">
              <a:rPr lang="en-IN" smtClean="0"/>
              <a:t>30-09-2018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9654D3-B6ED-4D88-A8B4-D01CAE0E922C}" type="slidenum">
              <a:rPr lang="en-IN" smtClean="0"/>
              <a:t>‹#›</a:t>
            </a:fld>
            <a:endParaRPr lang="en-IN"/>
          </a:p>
        </p:txBody>
      </p:sp>
    </p:spTree>
    <p:extLst>
      <p:ext uri="{BB962C8B-B14F-4D97-AF65-F5344CB8AC3E}">
        <p14:creationId xmlns:p14="http://schemas.microsoft.com/office/powerpoint/2010/main" val="206287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49DAE0-473E-4284-92FA-7EC9F5878284}" type="datetimeFigureOut">
              <a:rPr lang="en-IN" smtClean="0"/>
              <a:t>30-09-2018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9654D3-B6ED-4D88-A8B4-D01CAE0E922C}" type="slidenum">
              <a:rPr lang="en-IN" smtClean="0"/>
              <a:t>‹#›</a:t>
            </a:fld>
            <a:endParaRPr lang="en-IN"/>
          </a:p>
        </p:txBody>
      </p:sp>
    </p:spTree>
    <p:extLst>
      <p:ext uri="{BB962C8B-B14F-4D97-AF65-F5344CB8AC3E}">
        <p14:creationId xmlns:p14="http://schemas.microsoft.com/office/powerpoint/2010/main" val="74832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49DAE0-473E-4284-92FA-7EC9F5878284}" type="datetimeFigureOut">
              <a:rPr lang="en-IN" smtClean="0"/>
              <a:t>30-09-2018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9654D3-B6ED-4D88-A8B4-D01CAE0E922C}" type="slidenum">
              <a:rPr lang="en-IN" smtClean="0"/>
              <a:t>‹#›</a:t>
            </a:fld>
            <a:endParaRPr lang="en-IN"/>
          </a:p>
        </p:txBody>
      </p:sp>
    </p:spTree>
    <p:extLst>
      <p:ext uri="{BB962C8B-B14F-4D97-AF65-F5344CB8AC3E}">
        <p14:creationId xmlns:p14="http://schemas.microsoft.com/office/powerpoint/2010/main" val="130020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9DAE0-473E-4284-92FA-7EC9F5878284}" type="datetimeFigureOut">
              <a:rPr lang="en-IN" smtClean="0"/>
              <a:t>30-09-2018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9654D3-B6ED-4D88-A8B4-D01CAE0E922C}" type="slidenum">
              <a:rPr lang="en-IN" smtClean="0"/>
              <a:t>‹#›</a:t>
            </a:fld>
            <a:endParaRPr lang="en-IN"/>
          </a:p>
        </p:txBody>
      </p:sp>
    </p:spTree>
    <p:extLst>
      <p:ext uri="{BB962C8B-B14F-4D97-AF65-F5344CB8AC3E}">
        <p14:creationId xmlns:p14="http://schemas.microsoft.com/office/powerpoint/2010/main" val="411888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9DAE0-473E-4284-92FA-7EC9F5878284}" type="datetimeFigureOut">
              <a:rPr lang="en-IN" smtClean="0"/>
              <a:t>30-09-2018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9654D3-B6ED-4D88-A8B4-D01CAE0E922C}" type="slidenum">
              <a:rPr lang="en-IN" smtClean="0"/>
              <a:t>‹#›</a:t>
            </a:fld>
            <a:endParaRPr lang="en-IN"/>
          </a:p>
        </p:txBody>
      </p:sp>
    </p:spTree>
    <p:extLst>
      <p:ext uri="{BB962C8B-B14F-4D97-AF65-F5344CB8AC3E}">
        <p14:creationId xmlns:p14="http://schemas.microsoft.com/office/powerpoint/2010/main" val="375464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49DAE0-473E-4284-92FA-7EC9F5878284}" type="datetimeFigureOut">
              <a:rPr lang="en-IN" smtClean="0"/>
              <a:t>30-09-2018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9654D3-B6ED-4D88-A8B4-D01CAE0E922C}" type="slidenum">
              <a:rPr lang="en-IN" smtClean="0"/>
              <a:t>‹#›</a:t>
            </a:fld>
            <a:endParaRPr lang="en-IN"/>
          </a:p>
        </p:txBody>
      </p:sp>
    </p:spTree>
    <p:extLst>
      <p:ext uri="{BB962C8B-B14F-4D97-AF65-F5344CB8AC3E}">
        <p14:creationId xmlns:p14="http://schemas.microsoft.com/office/powerpoint/2010/main" val="393268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9DAE0-473E-4284-92FA-7EC9F5878284}" type="datetimeFigureOut">
              <a:rPr lang="en-IN" smtClean="0"/>
              <a:t>30-09-2018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654D3-B6ED-4D88-A8B4-D01CAE0E922C}" type="slidenum">
              <a:rPr lang="en-IN" smtClean="0"/>
              <a:t>‹#›</a:t>
            </a:fld>
            <a:endParaRPr lang="en-IN"/>
          </a:p>
        </p:txBody>
      </p:sp>
    </p:spTree>
    <p:extLst>
      <p:ext uri="{BB962C8B-B14F-4D97-AF65-F5344CB8AC3E}">
        <p14:creationId xmlns:p14="http://schemas.microsoft.com/office/powerpoint/2010/main" val="3893297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SYNTAX</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16443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Serial port</a:t>
            </a:r>
            <a:endParaRPr lang="en-IN" dirty="0"/>
          </a:p>
        </p:txBody>
      </p:sp>
      <p:sp>
        <p:nvSpPr>
          <p:cNvPr id="3" name="Content Placeholder 2"/>
          <p:cNvSpPr>
            <a:spLocks noGrp="1"/>
          </p:cNvSpPr>
          <p:nvPr>
            <p:ph idx="1"/>
          </p:nvPr>
        </p:nvSpPr>
        <p:spPr/>
        <p:txBody>
          <a:bodyPr>
            <a:normAutofit lnSpcReduction="10000"/>
          </a:bodyPr>
          <a:lstStyle/>
          <a:p>
            <a:r>
              <a:rPr lang="en-IN" dirty="0" smtClean="0"/>
              <a:t>Data of sensors is sent through serial port</a:t>
            </a:r>
          </a:p>
          <a:p>
            <a:r>
              <a:rPr lang="en-IN" dirty="0" smtClean="0"/>
              <a:t>To view data, click on magnifying glass at the right top of IDE</a:t>
            </a:r>
          </a:p>
          <a:p>
            <a:pPr marL="0" indent="0">
              <a:buNone/>
            </a:pPr>
            <a:endParaRPr lang="en-IN" dirty="0" smtClean="0"/>
          </a:p>
          <a:p>
            <a:pPr marL="0" indent="0">
              <a:buNone/>
            </a:pPr>
            <a:r>
              <a:rPr lang="en-IN" dirty="0" smtClean="0"/>
              <a:t>In setup()</a:t>
            </a:r>
          </a:p>
          <a:p>
            <a:pPr marL="0" indent="0">
              <a:buNone/>
            </a:pPr>
            <a:r>
              <a:rPr lang="en-IN" dirty="0" err="1" smtClean="0"/>
              <a:t>Serial.begin</a:t>
            </a:r>
            <a:r>
              <a:rPr lang="en-IN" dirty="0" smtClean="0"/>
              <a:t>(rate) – opens serial port and sets the baud rate for serial data transmission(typically 9600 bps)</a:t>
            </a:r>
          </a:p>
          <a:p>
            <a:pPr marL="0" indent="0">
              <a:buNone/>
            </a:pPr>
            <a:endParaRPr lang="en-IN" dirty="0" smtClean="0"/>
          </a:p>
          <a:p>
            <a:pPr marL="0" indent="0">
              <a:buNone/>
            </a:pPr>
            <a:r>
              <a:rPr lang="en-IN" dirty="0" smtClean="0"/>
              <a:t>In loop()</a:t>
            </a:r>
            <a:endParaRPr lang="en-IN" dirty="0"/>
          </a:p>
          <a:p>
            <a:pPr marL="0" indent="0">
              <a:buNone/>
            </a:pPr>
            <a:r>
              <a:rPr lang="en-IN" dirty="0" err="1" smtClean="0"/>
              <a:t>Serial.println</a:t>
            </a:r>
            <a:r>
              <a:rPr lang="en-IN" dirty="0" smtClean="0"/>
              <a:t>(data) – prints data to serial port</a:t>
            </a:r>
          </a:p>
          <a:p>
            <a:pPr marL="0" indent="0">
              <a:buNone/>
            </a:pPr>
            <a:endParaRPr lang="en-IN" dirty="0"/>
          </a:p>
        </p:txBody>
      </p:sp>
    </p:spTree>
    <p:extLst>
      <p:ext uri="{BB962C8B-B14F-4D97-AF65-F5344CB8AC3E}">
        <p14:creationId xmlns:p14="http://schemas.microsoft.com/office/powerpoint/2010/main" val="203054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Similar to C programming(</a:t>
            </a:r>
            <a:r>
              <a:rPr lang="en-IN" dirty="0" err="1" smtClean="0"/>
              <a:t>pls</a:t>
            </a:r>
            <a:r>
              <a:rPr lang="en-IN" dirty="0" smtClean="0"/>
              <a:t> revise)</a:t>
            </a:r>
            <a:endParaRPr lang="en-IN" dirty="0"/>
          </a:p>
        </p:txBody>
      </p:sp>
      <p:sp>
        <p:nvSpPr>
          <p:cNvPr id="3" name="Content Placeholder 2"/>
          <p:cNvSpPr>
            <a:spLocks noGrp="1"/>
          </p:cNvSpPr>
          <p:nvPr>
            <p:ph idx="1"/>
          </p:nvPr>
        </p:nvSpPr>
        <p:spPr>
          <a:xfrm>
            <a:off x="838200" y="1887971"/>
            <a:ext cx="10515600" cy="4351338"/>
          </a:xfrm>
        </p:spPr>
        <p:txBody>
          <a:bodyPr/>
          <a:lstStyle/>
          <a:p>
            <a:r>
              <a:rPr lang="en-IN" dirty="0" smtClean="0"/>
              <a:t>Functions</a:t>
            </a:r>
          </a:p>
          <a:p>
            <a:r>
              <a:rPr lang="en-IN" dirty="0" smtClean="0"/>
              <a:t>For, while loops, if else statements</a:t>
            </a:r>
          </a:p>
          <a:p>
            <a:r>
              <a:rPr lang="en-IN" dirty="0" smtClean="0"/>
              <a:t>Semicolon to signify end of statement</a:t>
            </a:r>
          </a:p>
          <a:p>
            <a:r>
              <a:rPr lang="en-IN" dirty="0" smtClean="0"/>
              <a:t>//comments</a:t>
            </a:r>
          </a:p>
          <a:p>
            <a:r>
              <a:rPr lang="en-IN" dirty="0" smtClean="0"/>
              <a:t>Variables – declaration, scope, type</a:t>
            </a:r>
          </a:p>
          <a:p>
            <a:r>
              <a:rPr lang="en-IN" dirty="0" smtClean="0"/>
              <a:t>Arrays</a:t>
            </a:r>
          </a:p>
          <a:p>
            <a:r>
              <a:rPr lang="en-IN" dirty="0" smtClean="0"/>
              <a:t>Operations- arithmetic, logical, comparison, Boolean</a:t>
            </a:r>
          </a:p>
        </p:txBody>
      </p:sp>
    </p:spTree>
    <p:extLst>
      <p:ext uri="{BB962C8B-B14F-4D97-AF65-F5344CB8AC3E}">
        <p14:creationId xmlns:p14="http://schemas.microsoft.com/office/powerpoint/2010/main" val="241019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Formatting rules	</a:t>
            </a:r>
            <a:endParaRPr lang="en-IN" dirty="0"/>
          </a:p>
        </p:txBody>
      </p:sp>
      <p:sp>
        <p:nvSpPr>
          <p:cNvPr id="3" name="Content Placeholder 2"/>
          <p:cNvSpPr>
            <a:spLocks noGrp="1"/>
          </p:cNvSpPr>
          <p:nvPr>
            <p:ph idx="1"/>
          </p:nvPr>
        </p:nvSpPr>
        <p:spPr/>
        <p:txBody>
          <a:bodyPr>
            <a:normAutofit fontScale="92500" lnSpcReduction="10000"/>
          </a:bodyPr>
          <a:lstStyle/>
          <a:p>
            <a:pPr lvl="0"/>
            <a:r>
              <a:rPr lang="en-US" dirty="0" smtClean="0"/>
              <a:t>All </a:t>
            </a:r>
            <a:r>
              <a:rPr lang="en-US" dirty="0"/>
              <a:t>Sketches need to contain one “void setup(){}” and one “void loop(){}”</a:t>
            </a:r>
            <a:endParaRPr lang="en-IN" dirty="0"/>
          </a:p>
          <a:p>
            <a:pPr lvl="0"/>
            <a:r>
              <a:rPr lang="en-US" dirty="0"/>
              <a:t>“{“and “}” indicate the beginning and end of a function (think void loop and setup) or conditions (if, else, if else). These are VERY IMPORTANT</a:t>
            </a:r>
            <a:endParaRPr lang="en-IN" dirty="0"/>
          </a:p>
          <a:p>
            <a:pPr lvl="0"/>
            <a:r>
              <a:rPr lang="en-US" dirty="0"/>
              <a:t>“;” is placed after most lines, except the if, else conditions</a:t>
            </a:r>
            <a:endParaRPr lang="en-IN" dirty="0"/>
          </a:p>
          <a:p>
            <a:pPr lvl="0"/>
            <a:r>
              <a:rPr lang="en-US" dirty="0"/>
              <a:t>Correct SPELLING is very important. If </a:t>
            </a:r>
            <a:r>
              <a:rPr lang="en-US" dirty="0" smtClean="0"/>
              <a:t>spelling </a:t>
            </a:r>
            <a:r>
              <a:rPr lang="en-US" dirty="0"/>
              <a:t>varies, the sketch assumes we are talking </a:t>
            </a:r>
            <a:r>
              <a:rPr lang="en-US" dirty="0" smtClean="0"/>
              <a:t>about </a:t>
            </a:r>
            <a:r>
              <a:rPr lang="en-US" dirty="0"/>
              <a:t>different entities and gives an error</a:t>
            </a:r>
            <a:endParaRPr lang="en-IN" dirty="0"/>
          </a:p>
          <a:p>
            <a:pPr lvl="0"/>
            <a:r>
              <a:rPr lang="en-US" dirty="0"/>
              <a:t>Verify, on errors, shows the line around which the error exists and what the error is.</a:t>
            </a:r>
            <a:endParaRPr lang="en-IN" dirty="0"/>
          </a:p>
          <a:p>
            <a:pPr lvl="0"/>
            <a:r>
              <a:rPr lang="en-US" dirty="0"/>
              <a:t>“//” comments or tells the IDE to ignore what is in that one line and “/* and */” tells the Arduino to ignore everything between these symbols, code be paras of code. All will be ignored</a:t>
            </a:r>
            <a:endParaRPr lang="en-IN" dirty="0"/>
          </a:p>
          <a:p>
            <a:endParaRPr lang="en-IN" dirty="0"/>
          </a:p>
        </p:txBody>
      </p:sp>
    </p:spTree>
    <p:extLst>
      <p:ext uri="{BB962C8B-B14F-4D97-AF65-F5344CB8AC3E}">
        <p14:creationId xmlns:p14="http://schemas.microsoft.com/office/powerpoint/2010/main" val="335173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structure</a:t>
            </a:r>
            <a:endParaRPr lang="en-IN" dirty="0"/>
          </a:p>
        </p:txBody>
      </p:sp>
      <p:sp>
        <p:nvSpPr>
          <p:cNvPr id="3" name="Content Placeholder 2"/>
          <p:cNvSpPr>
            <a:spLocks noGrp="1"/>
          </p:cNvSpPr>
          <p:nvPr>
            <p:ph idx="1"/>
          </p:nvPr>
        </p:nvSpPr>
        <p:spPr>
          <a:xfrm>
            <a:off x="838200" y="1825624"/>
            <a:ext cx="10515600" cy="4845339"/>
          </a:xfrm>
        </p:spPr>
        <p:txBody>
          <a:bodyPr>
            <a:normAutofit fontScale="92500" lnSpcReduction="10000"/>
          </a:bodyPr>
          <a:lstStyle/>
          <a:p>
            <a:pPr marL="0" indent="0">
              <a:buNone/>
            </a:pPr>
            <a:r>
              <a:rPr lang="en-IN" dirty="0" smtClean="0"/>
              <a:t>The basic structure of Arduino programming language runs in </a:t>
            </a:r>
            <a:r>
              <a:rPr lang="en-IN" dirty="0" err="1" smtClean="0"/>
              <a:t>atleast</a:t>
            </a:r>
            <a:r>
              <a:rPr lang="en-IN" dirty="0" smtClean="0"/>
              <a:t> two parts, or functions that enclose blocks of statements</a:t>
            </a:r>
          </a:p>
          <a:p>
            <a:pPr marL="0" indent="0">
              <a:buNone/>
            </a:pPr>
            <a:r>
              <a:rPr lang="en-IN" dirty="0"/>
              <a:t>v</a:t>
            </a:r>
            <a:r>
              <a:rPr lang="en-IN" dirty="0" smtClean="0"/>
              <a:t>oid setup()</a:t>
            </a:r>
          </a:p>
          <a:p>
            <a:pPr marL="0" indent="0">
              <a:buNone/>
            </a:pPr>
            <a:r>
              <a:rPr lang="en-IN" dirty="0" smtClean="0"/>
              <a:t>{</a:t>
            </a:r>
            <a:br>
              <a:rPr lang="en-IN" dirty="0" smtClean="0"/>
            </a:br>
            <a:r>
              <a:rPr lang="en-IN" dirty="0" smtClean="0"/>
              <a:t>&lt;statements&gt;</a:t>
            </a:r>
          </a:p>
          <a:p>
            <a:pPr marL="0" indent="0">
              <a:buNone/>
            </a:pPr>
            <a:r>
              <a:rPr lang="en-IN" dirty="0" smtClean="0"/>
              <a:t>}</a:t>
            </a:r>
            <a:br>
              <a:rPr lang="en-IN" dirty="0" smtClean="0"/>
            </a:br>
            <a:endParaRPr lang="en-IN" dirty="0" smtClean="0"/>
          </a:p>
          <a:p>
            <a:pPr marL="0" indent="0">
              <a:buNone/>
            </a:pPr>
            <a:r>
              <a:rPr lang="en-IN" dirty="0" smtClean="0"/>
              <a:t>void loop</a:t>
            </a:r>
          </a:p>
          <a:p>
            <a:pPr marL="0" indent="0">
              <a:buNone/>
            </a:pPr>
            <a:r>
              <a:rPr lang="en-IN" dirty="0" smtClean="0"/>
              <a:t>{</a:t>
            </a:r>
          </a:p>
          <a:p>
            <a:pPr marL="0" indent="0">
              <a:buNone/>
            </a:pPr>
            <a:r>
              <a:rPr lang="en-IN" dirty="0" smtClean="0"/>
              <a:t>&lt;statements&gt;</a:t>
            </a:r>
          </a:p>
          <a:p>
            <a:pPr marL="0" indent="0">
              <a:buNone/>
            </a:pPr>
            <a:r>
              <a:rPr lang="en-IN" dirty="0" smtClean="0"/>
              <a:t>}</a:t>
            </a:r>
          </a:p>
          <a:p>
            <a:pPr marL="0" indent="0">
              <a:buNone/>
            </a:pPr>
            <a:endParaRPr lang="en-IN" dirty="0"/>
          </a:p>
        </p:txBody>
      </p:sp>
    </p:spTree>
    <p:extLst>
      <p:ext uri="{BB962C8B-B14F-4D97-AF65-F5344CB8AC3E}">
        <p14:creationId xmlns:p14="http://schemas.microsoft.com/office/powerpoint/2010/main" val="62331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
            </a:r>
            <a:r>
              <a:rPr lang="en-IN" dirty="0" smtClean="0"/>
              <a:t>etup()</a:t>
            </a:r>
            <a:endParaRPr lang="en-IN" dirty="0"/>
          </a:p>
        </p:txBody>
      </p:sp>
      <p:sp>
        <p:nvSpPr>
          <p:cNvPr id="3" name="Content Placeholder 2"/>
          <p:cNvSpPr>
            <a:spLocks noGrp="1"/>
          </p:cNvSpPr>
          <p:nvPr>
            <p:ph idx="1"/>
          </p:nvPr>
        </p:nvSpPr>
        <p:spPr/>
        <p:txBody>
          <a:bodyPr/>
          <a:lstStyle/>
          <a:p>
            <a:pPr marL="0" indent="0">
              <a:buNone/>
            </a:pPr>
            <a:r>
              <a:rPr lang="en-IN" dirty="0" smtClean="0"/>
              <a:t>The setup() function is called once when your program starts. Use it to initialize pin modes, or begin serial. It must be included in the program even if there are no statements to run.</a:t>
            </a:r>
          </a:p>
          <a:p>
            <a:pPr marL="0" indent="0">
              <a:buNone/>
            </a:pPr>
            <a:endParaRPr lang="en-IN" dirty="0"/>
          </a:p>
          <a:p>
            <a:pPr marL="0" indent="0">
              <a:buNone/>
            </a:pPr>
            <a:r>
              <a:rPr lang="en-IN" dirty="0"/>
              <a:t>v</a:t>
            </a:r>
            <a:r>
              <a:rPr lang="en-IN" dirty="0" smtClean="0"/>
              <a:t>oid setup()</a:t>
            </a:r>
          </a:p>
          <a:p>
            <a:pPr marL="0" indent="0">
              <a:buNone/>
            </a:pPr>
            <a:r>
              <a:rPr lang="en-IN" dirty="0" smtClean="0"/>
              <a:t>{</a:t>
            </a:r>
            <a:br>
              <a:rPr lang="en-IN" dirty="0" smtClean="0"/>
            </a:br>
            <a:r>
              <a:rPr lang="en-IN" dirty="0" err="1" smtClean="0"/>
              <a:t>pinMode</a:t>
            </a:r>
            <a:r>
              <a:rPr lang="en-IN" dirty="0" smtClean="0"/>
              <a:t>(13, OUTPUT); //set pin 13 as output</a:t>
            </a:r>
          </a:p>
          <a:p>
            <a:pPr marL="0" indent="0">
              <a:buNone/>
            </a:pPr>
            <a:r>
              <a:rPr lang="en-IN" dirty="0" smtClean="0"/>
              <a:t>}</a:t>
            </a:r>
            <a:endParaRPr lang="en-IN" dirty="0"/>
          </a:p>
        </p:txBody>
      </p:sp>
    </p:spTree>
    <p:extLst>
      <p:ext uri="{BB962C8B-B14F-4D97-AF65-F5344CB8AC3E}">
        <p14:creationId xmlns:p14="http://schemas.microsoft.com/office/powerpoint/2010/main" val="171331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t>
            </a:r>
            <a:r>
              <a:rPr lang="en-IN" dirty="0" smtClean="0"/>
              <a:t>oop()</a:t>
            </a:r>
            <a:endParaRPr lang="en-IN" dirty="0"/>
          </a:p>
        </p:txBody>
      </p:sp>
      <p:sp>
        <p:nvSpPr>
          <p:cNvPr id="3" name="Content Placeholder 2"/>
          <p:cNvSpPr>
            <a:spLocks noGrp="1"/>
          </p:cNvSpPr>
          <p:nvPr>
            <p:ph idx="1"/>
          </p:nvPr>
        </p:nvSpPr>
        <p:spPr/>
        <p:txBody>
          <a:bodyPr/>
          <a:lstStyle/>
          <a:p>
            <a:pPr marL="0" indent="0">
              <a:buNone/>
            </a:pPr>
            <a:r>
              <a:rPr lang="en-IN" dirty="0" smtClean="0"/>
              <a:t>After calling setup() function, loop() function is run continuously over and over.</a:t>
            </a:r>
          </a:p>
          <a:p>
            <a:pPr marL="0" indent="0">
              <a:buNone/>
            </a:pPr>
            <a:endParaRPr lang="en-IN" dirty="0" smtClean="0"/>
          </a:p>
          <a:p>
            <a:pPr marL="0" indent="0">
              <a:buNone/>
            </a:pPr>
            <a:r>
              <a:rPr lang="en-IN" dirty="0" smtClean="0"/>
              <a:t>void loop()</a:t>
            </a:r>
          </a:p>
          <a:p>
            <a:pPr marL="0" indent="0">
              <a:buNone/>
            </a:pPr>
            <a:r>
              <a:rPr lang="en-IN" dirty="0" smtClean="0"/>
              <a:t>{</a:t>
            </a:r>
            <a:br>
              <a:rPr lang="en-IN" dirty="0" smtClean="0"/>
            </a:br>
            <a:r>
              <a:rPr lang="en-IN" dirty="0" err="1" smtClean="0"/>
              <a:t>digitalWrite</a:t>
            </a:r>
            <a:r>
              <a:rPr lang="en-IN" dirty="0" smtClean="0"/>
              <a:t>(13, HIGH); //set pin 13 to HIGH</a:t>
            </a:r>
          </a:p>
          <a:p>
            <a:pPr marL="0" indent="0">
              <a:buNone/>
            </a:pPr>
            <a:r>
              <a:rPr lang="en-IN" dirty="0"/>
              <a:t>d</a:t>
            </a:r>
            <a:r>
              <a:rPr lang="en-IN" dirty="0" smtClean="0"/>
              <a:t>elay(1000); //wait for 1000ms</a:t>
            </a:r>
          </a:p>
          <a:p>
            <a:pPr marL="0" indent="0">
              <a:buNone/>
            </a:pPr>
            <a:r>
              <a:rPr lang="en-IN" dirty="0" err="1" smtClean="0"/>
              <a:t>digitalWrite</a:t>
            </a:r>
            <a:r>
              <a:rPr lang="en-IN" dirty="0" smtClean="0"/>
              <a:t>(13,LOW);</a:t>
            </a:r>
          </a:p>
          <a:p>
            <a:pPr marL="0" indent="0">
              <a:buNone/>
            </a:pPr>
            <a:r>
              <a:rPr lang="en-IN" dirty="0"/>
              <a:t>d</a:t>
            </a:r>
            <a:r>
              <a:rPr lang="en-IN" dirty="0" smtClean="0"/>
              <a:t>elay(1000);</a:t>
            </a:r>
          </a:p>
        </p:txBody>
      </p:sp>
    </p:spTree>
    <p:extLst>
      <p:ext uri="{BB962C8B-B14F-4D97-AF65-F5344CB8AC3E}">
        <p14:creationId xmlns:p14="http://schemas.microsoft.com/office/powerpoint/2010/main" val="381443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Declaring input/output</a:t>
            </a:r>
            <a:endParaRPr lang="en-IN" dirty="0"/>
          </a:p>
        </p:txBody>
      </p:sp>
      <p:sp>
        <p:nvSpPr>
          <p:cNvPr id="3" name="Content Placeholder 2"/>
          <p:cNvSpPr>
            <a:spLocks noGrp="1"/>
          </p:cNvSpPr>
          <p:nvPr>
            <p:ph idx="1"/>
          </p:nvPr>
        </p:nvSpPr>
        <p:spPr/>
        <p:txBody>
          <a:bodyPr>
            <a:normAutofit lnSpcReduction="10000"/>
          </a:bodyPr>
          <a:lstStyle/>
          <a:p>
            <a:r>
              <a:rPr lang="en-IN" dirty="0" smtClean="0"/>
              <a:t>Each digital and </a:t>
            </a:r>
            <a:r>
              <a:rPr lang="en-IN" dirty="0" err="1" smtClean="0"/>
              <a:t>analog</a:t>
            </a:r>
            <a:r>
              <a:rPr lang="en-IN" dirty="0" smtClean="0"/>
              <a:t> pin is assigned a number </a:t>
            </a:r>
          </a:p>
          <a:p>
            <a:r>
              <a:rPr lang="en-IN" dirty="0" smtClean="0"/>
              <a:t>For any pin to be used, the mode has to be assigned as either INPUT or OUTPUT</a:t>
            </a:r>
          </a:p>
          <a:p>
            <a:r>
              <a:rPr lang="en-IN" dirty="0" smtClean="0"/>
              <a:t>Done using </a:t>
            </a:r>
            <a:r>
              <a:rPr lang="en-IN" dirty="0" err="1" smtClean="0"/>
              <a:t>pinMode</a:t>
            </a:r>
            <a:r>
              <a:rPr lang="en-IN" dirty="0" smtClean="0"/>
              <a:t>() function</a:t>
            </a:r>
          </a:p>
          <a:p>
            <a:endParaRPr lang="en-IN" dirty="0"/>
          </a:p>
          <a:p>
            <a:pPr marL="0" indent="0">
              <a:buNone/>
            </a:pPr>
            <a:r>
              <a:rPr lang="en-IN" dirty="0" err="1" smtClean="0"/>
              <a:t>pinMode</a:t>
            </a:r>
            <a:r>
              <a:rPr lang="en-IN" dirty="0" smtClean="0"/>
              <a:t>(pin number, mode)</a:t>
            </a:r>
          </a:p>
          <a:p>
            <a:pPr marL="0" indent="0">
              <a:buNone/>
            </a:pPr>
            <a:endParaRPr lang="en-IN" dirty="0"/>
          </a:p>
          <a:p>
            <a:pPr marL="0" indent="0">
              <a:buNone/>
            </a:pPr>
            <a:r>
              <a:rPr lang="en-IN" dirty="0" err="1" smtClean="0"/>
              <a:t>Eg</a:t>
            </a:r>
            <a:r>
              <a:rPr lang="en-IN" dirty="0" smtClean="0"/>
              <a:t>. </a:t>
            </a:r>
            <a:r>
              <a:rPr lang="en-IN" dirty="0" err="1" smtClean="0"/>
              <a:t>pinMode</a:t>
            </a:r>
            <a:r>
              <a:rPr lang="en-IN" dirty="0" smtClean="0"/>
              <a:t>(13, OUTPUT)</a:t>
            </a:r>
          </a:p>
          <a:p>
            <a:pPr marL="0" indent="0">
              <a:buNone/>
            </a:pPr>
            <a:r>
              <a:rPr lang="en-IN" dirty="0" smtClean="0"/>
              <a:t>Here pin 13 is defined as output.</a:t>
            </a:r>
            <a:endParaRPr lang="en-IN" dirty="0"/>
          </a:p>
        </p:txBody>
      </p:sp>
    </p:spTree>
    <p:extLst>
      <p:ext uri="{BB962C8B-B14F-4D97-AF65-F5344CB8AC3E}">
        <p14:creationId xmlns:p14="http://schemas.microsoft.com/office/powerpoint/2010/main" val="131092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Pin levels</a:t>
            </a:r>
            <a:endParaRPr lang="en-IN" dirty="0"/>
          </a:p>
        </p:txBody>
      </p:sp>
      <p:sp>
        <p:nvSpPr>
          <p:cNvPr id="3" name="Content Placeholder 2"/>
          <p:cNvSpPr>
            <a:spLocks noGrp="1"/>
          </p:cNvSpPr>
          <p:nvPr>
            <p:ph idx="1"/>
          </p:nvPr>
        </p:nvSpPr>
        <p:spPr/>
        <p:txBody>
          <a:bodyPr>
            <a:normAutofit lnSpcReduction="10000"/>
          </a:bodyPr>
          <a:lstStyle/>
          <a:p>
            <a:r>
              <a:rPr lang="en-IN" dirty="0" smtClean="0"/>
              <a:t>HIGH and LOW are either read or written to digital pins</a:t>
            </a:r>
          </a:p>
          <a:p>
            <a:r>
              <a:rPr lang="en-IN" dirty="0" smtClean="0"/>
              <a:t>HIGH =1</a:t>
            </a:r>
          </a:p>
          <a:p>
            <a:r>
              <a:rPr lang="en-IN" dirty="0" smtClean="0"/>
              <a:t>LOW =0</a:t>
            </a:r>
          </a:p>
          <a:p>
            <a:r>
              <a:rPr lang="en-IN" dirty="0" smtClean="0"/>
              <a:t>Function used to write is </a:t>
            </a:r>
            <a:r>
              <a:rPr lang="en-IN" dirty="0" err="1" smtClean="0"/>
              <a:t>digitalWrite</a:t>
            </a:r>
            <a:endParaRPr lang="en-IN" dirty="0" smtClean="0"/>
          </a:p>
          <a:p>
            <a:pPr marL="0" indent="0">
              <a:buNone/>
            </a:pPr>
            <a:endParaRPr lang="en-IN" dirty="0"/>
          </a:p>
          <a:p>
            <a:pPr marL="0" indent="0">
              <a:buNone/>
            </a:pPr>
            <a:r>
              <a:rPr lang="en-IN" dirty="0" err="1" smtClean="0"/>
              <a:t>digitalWrite</a:t>
            </a:r>
            <a:r>
              <a:rPr lang="en-IN" dirty="0" smtClean="0"/>
              <a:t>(pin number, LEVEL)</a:t>
            </a:r>
          </a:p>
          <a:p>
            <a:pPr marL="0" indent="0">
              <a:buNone/>
            </a:pPr>
            <a:endParaRPr lang="en-IN" dirty="0"/>
          </a:p>
          <a:p>
            <a:pPr marL="0" indent="0">
              <a:buNone/>
            </a:pPr>
            <a:r>
              <a:rPr lang="en-IN" dirty="0" err="1" smtClean="0"/>
              <a:t>Eg</a:t>
            </a:r>
            <a:r>
              <a:rPr lang="en-IN" dirty="0" smtClean="0"/>
              <a:t>. </a:t>
            </a:r>
            <a:r>
              <a:rPr lang="en-IN" dirty="0" err="1" smtClean="0"/>
              <a:t>digitalWrite</a:t>
            </a:r>
            <a:r>
              <a:rPr lang="en-IN" dirty="0" smtClean="0"/>
              <a:t>(13,LOW)</a:t>
            </a:r>
          </a:p>
          <a:p>
            <a:pPr marL="0" indent="0">
              <a:buNone/>
            </a:pPr>
            <a:r>
              <a:rPr lang="en-IN" dirty="0" smtClean="0"/>
              <a:t>Makes output of pin 13 LOW</a:t>
            </a:r>
            <a:endParaRPr lang="en-IN" dirty="0"/>
          </a:p>
        </p:txBody>
      </p:sp>
    </p:spTree>
    <p:extLst>
      <p:ext uri="{BB962C8B-B14F-4D97-AF65-F5344CB8AC3E}">
        <p14:creationId xmlns:p14="http://schemas.microsoft.com/office/powerpoint/2010/main" val="350644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inbuilt functions</a:t>
            </a:r>
            <a:endParaRPr lang="en-IN" dirty="0"/>
          </a:p>
        </p:txBody>
      </p:sp>
      <p:sp>
        <p:nvSpPr>
          <p:cNvPr id="3" name="Content Placeholder 2"/>
          <p:cNvSpPr>
            <a:spLocks noGrp="1"/>
          </p:cNvSpPr>
          <p:nvPr>
            <p:ph idx="1"/>
          </p:nvPr>
        </p:nvSpPr>
        <p:spPr/>
        <p:txBody>
          <a:bodyPr/>
          <a:lstStyle/>
          <a:p>
            <a:r>
              <a:rPr lang="en-IN" dirty="0" err="1" smtClean="0"/>
              <a:t>digitalRead</a:t>
            </a:r>
            <a:r>
              <a:rPr lang="en-IN" dirty="0" smtClean="0"/>
              <a:t>(pin)</a:t>
            </a:r>
          </a:p>
          <a:p>
            <a:r>
              <a:rPr lang="en-IN" dirty="0" err="1" smtClean="0"/>
              <a:t>analogWrite</a:t>
            </a:r>
            <a:r>
              <a:rPr lang="en-IN" dirty="0" smtClean="0"/>
              <a:t>(pin, value)</a:t>
            </a:r>
          </a:p>
          <a:p>
            <a:r>
              <a:rPr lang="en-IN" dirty="0" err="1" smtClean="0"/>
              <a:t>analogRead</a:t>
            </a:r>
            <a:r>
              <a:rPr lang="en-IN" dirty="0" smtClean="0"/>
              <a:t>(pin)</a:t>
            </a:r>
          </a:p>
          <a:p>
            <a:r>
              <a:rPr lang="en-IN" dirty="0"/>
              <a:t>d</a:t>
            </a:r>
            <a:r>
              <a:rPr lang="en-IN" dirty="0" smtClean="0"/>
              <a:t>elay(</a:t>
            </a:r>
            <a:r>
              <a:rPr lang="en-IN" dirty="0" err="1" smtClean="0"/>
              <a:t>ms</a:t>
            </a:r>
            <a:r>
              <a:rPr lang="en-IN" dirty="0" smtClean="0"/>
              <a:t>)</a:t>
            </a:r>
            <a:endParaRPr lang="en-IN" dirty="0"/>
          </a:p>
        </p:txBody>
      </p:sp>
    </p:spTree>
    <p:extLst>
      <p:ext uri="{BB962C8B-B14F-4D97-AF65-F5344CB8AC3E}">
        <p14:creationId xmlns:p14="http://schemas.microsoft.com/office/powerpoint/2010/main" val="782390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438</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SYNTAX</vt:lpstr>
      <vt:lpstr>Similar to C programming(pls revise)</vt:lpstr>
      <vt:lpstr>Formatting rules </vt:lpstr>
      <vt:lpstr>Basic structure</vt:lpstr>
      <vt:lpstr>setup()</vt:lpstr>
      <vt:lpstr>loop()</vt:lpstr>
      <vt:lpstr>Declaring input/output</vt:lpstr>
      <vt:lpstr>Pin levels</vt:lpstr>
      <vt:lpstr>Other inbuilt functions</vt:lpstr>
      <vt:lpstr>Serial port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dc:title>
  <dc:creator>Pallavi Madhukar</dc:creator>
  <cp:lastModifiedBy>Pallavi Madhukar</cp:lastModifiedBy>
  <cp:revision>5</cp:revision>
  <dcterms:created xsi:type="dcterms:W3CDTF">2018-09-30T08:06:19Z</dcterms:created>
  <dcterms:modified xsi:type="dcterms:W3CDTF">2018-09-30T08:48:00Z</dcterms:modified>
</cp:coreProperties>
</file>