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C8B67F-3D56-44F8-B282-86298707D612}"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318135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C8B67F-3D56-44F8-B282-86298707D612}"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32911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C8B67F-3D56-44F8-B282-86298707D612}"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63735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C8B67F-3D56-44F8-B282-86298707D612}"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132479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C8B67F-3D56-44F8-B282-86298707D612}"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250223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C8B67F-3D56-44F8-B282-86298707D612}" type="datetimeFigureOut">
              <a:rPr lang="en-IN" smtClean="0"/>
              <a:t>30-09-2018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260148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C8B67F-3D56-44F8-B282-86298707D612}" type="datetimeFigureOut">
              <a:rPr lang="en-IN" smtClean="0"/>
              <a:t>30-09-2018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202863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C8B67F-3D56-44F8-B282-86298707D612}" type="datetimeFigureOut">
              <a:rPr lang="en-IN" smtClean="0"/>
              <a:t>30-09-2018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190075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8B67F-3D56-44F8-B282-86298707D612}" type="datetimeFigureOut">
              <a:rPr lang="en-IN" smtClean="0"/>
              <a:t>30-09-2018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168291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8B67F-3D56-44F8-B282-86298707D612}" type="datetimeFigureOut">
              <a:rPr lang="en-IN" smtClean="0"/>
              <a:t>30-09-2018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242599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8B67F-3D56-44F8-B282-86298707D612}" type="datetimeFigureOut">
              <a:rPr lang="en-IN" smtClean="0"/>
              <a:t>30-09-2018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52E1C-C7B1-4A2F-8CA9-E5296D8C9FD9}" type="slidenum">
              <a:rPr lang="en-IN" smtClean="0"/>
              <a:t>‹#›</a:t>
            </a:fld>
            <a:endParaRPr lang="en-IN"/>
          </a:p>
        </p:txBody>
      </p:sp>
    </p:spTree>
    <p:extLst>
      <p:ext uri="{BB962C8B-B14F-4D97-AF65-F5344CB8AC3E}">
        <p14:creationId xmlns:p14="http://schemas.microsoft.com/office/powerpoint/2010/main" val="276389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8B67F-3D56-44F8-B282-86298707D612}" type="datetimeFigureOut">
              <a:rPr lang="en-IN" smtClean="0"/>
              <a:t>30-09-2018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52E1C-C7B1-4A2F-8CA9-E5296D8C9FD9}" type="slidenum">
              <a:rPr lang="en-IN" smtClean="0"/>
              <a:t>‹#›</a:t>
            </a:fld>
            <a:endParaRPr lang="en-IN"/>
          </a:p>
        </p:txBody>
      </p:sp>
    </p:spTree>
    <p:extLst>
      <p:ext uri="{BB962C8B-B14F-4D97-AF65-F5344CB8AC3E}">
        <p14:creationId xmlns:p14="http://schemas.microsoft.com/office/powerpoint/2010/main" val="273055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Types of Arduino Boards </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122" y="1280502"/>
            <a:ext cx="8008046" cy="5471990"/>
          </a:xfrm>
        </p:spPr>
      </p:pic>
      <p:sp>
        <p:nvSpPr>
          <p:cNvPr id="8" name="TextBox 7"/>
          <p:cNvSpPr txBox="1"/>
          <p:nvPr/>
        </p:nvSpPr>
        <p:spPr>
          <a:xfrm rot="16200000">
            <a:off x="10692102" y="5252594"/>
            <a:ext cx="2630464" cy="369332"/>
          </a:xfrm>
          <a:prstGeom prst="rect">
            <a:avLst/>
          </a:prstGeom>
          <a:noFill/>
        </p:spPr>
        <p:txBody>
          <a:bodyPr wrap="none" rtlCol="0">
            <a:spAutoFit/>
          </a:bodyPr>
          <a:lstStyle/>
          <a:p>
            <a:r>
              <a:rPr lang="en-IN" dirty="0"/>
              <a:t>Credits: Karma Laboratory</a:t>
            </a:r>
          </a:p>
        </p:txBody>
      </p:sp>
    </p:spTree>
    <p:extLst>
      <p:ext uri="{BB962C8B-B14F-4D97-AF65-F5344CB8AC3E}">
        <p14:creationId xmlns:p14="http://schemas.microsoft.com/office/powerpoint/2010/main" val="382353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0304"/>
            <a:ext cx="10515600" cy="5996659"/>
          </a:xfrm>
        </p:spPr>
        <p:txBody>
          <a:bodyPr>
            <a:normAutofit fontScale="92500" lnSpcReduction="20000"/>
          </a:bodyPr>
          <a:lstStyle/>
          <a:p>
            <a:pPr marL="0" indent="0">
              <a:buNone/>
            </a:pPr>
            <a:r>
              <a:rPr lang="en-IN" dirty="0" smtClean="0"/>
              <a:t>POWER SOURCE- to power the Arduino </a:t>
            </a:r>
          </a:p>
          <a:p>
            <a:r>
              <a:rPr lang="en-IN" dirty="0" smtClean="0"/>
              <a:t>USB cable connection to computer</a:t>
            </a:r>
          </a:p>
          <a:p>
            <a:r>
              <a:rPr lang="en-IN" dirty="0" smtClean="0"/>
              <a:t>Barrel jack to socket power supply</a:t>
            </a:r>
          </a:p>
          <a:p>
            <a:pPr marL="0" indent="0">
              <a:buNone/>
            </a:pPr>
            <a:endParaRPr lang="en-IN" dirty="0" smtClean="0"/>
          </a:p>
          <a:p>
            <a:pPr marL="0" indent="0">
              <a:buNone/>
            </a:pPr>
            <a:r>
              <a:rPr lang="en-IN" dirty="0" smtClean="0"/>
              <a:t>PINS- used to construct a circuit using wires, breadboard, components</a:t>
            </a:r>
            <a:endParaRPr lang="en-IN" dirty="0"/>
          </a:p>
          <a:p>
            <a:r>
              <a:rPr lang="en-US" dirty="0" smtClean="0"/>
              <a:t>GND(Ground) : used to provide ground connection to circuit</a:t>
            </a:r>
            <a:endParaRPr lang="en-US" dirty="0"/>
          </a:p>
          <a:p>
            <a:r>
              <a:rPr lang="en-US" dirty="0" smtClean="0"/>
              <a:t>5V </a:t>
            </a:r>
            <a:r>
              <a:rPr lang="en-US" dirty="0"/>
              <a:t>&amp; </a:t>
            </a:r>
            <a:r>
              <a:rPr lang="en-US" dirty="0" smtClean="0"/>
              <a:t>3.3V: supplies power to components</a:t>
            </a:r>
          </a:p>
          <a:p>
            <a:r>
              <a:rPr lang="en-US" dirty="0" smtClean="0"/>
              <a:t>Vin: supplies power to components</a:t>
            </a:r>
            <a:endParaRPr lang="en-US" dirty="0"/>
          </a:p>
          <a:p>
            <a:r>
              <a:rPr lang="en-US" dirty="0"/>
              <a:t>Analog (6): </a:t>
            </a:r>
            <a:r>
              <a:rPr lang="en-US" dirty="0" smtClean="0"/>
              <a:t>analog input pins A0- A5 which support analog to digital conversion</a:t>
            </a:r>
          </a:p>
          <a:p>
            <a:r>
              <a:rPr lang="en-US" dirty="0" smtClean="0"/>
              <a:t>Digital (14):</a:t>
            </a:r>
            <a:endParaRPr lang="en-US" dirty="0"/>
          </a:p>
          <a:p>
            <a:pPr lvl="1"/>
            <a:r>
              <a:rPr lang="en-US" dirty="0"/>
              <a:t>Serial: 0 (RX) and 1 (</a:t>
            </a:r>
            <a:r>
              <a:rPr lang="en-US" dirty="0" smtClean="0"/>
              <a:t>TX) used </a:t>
            </a:r>
            <a:r>
              <a:rPr lang="en-US" dirty="0"/>
              <a:t>to receive (RX) and transmit (TX) TTL serial </a:t>
            </a:r>
            <a:r>
              <a:rPr lang="en-US" dirty="0" smtClean="0"/>
              <a:t>data</a:t>
            </a:r>
          </a:p>
          <a:p>
            <a:pPr lvl="1"/>
            <a:r>
              <a:rPr lang="en-US" dirty="0" smtClean="0"/>
              <a:t>External </a:t>
            </a:r>
            <a:r>
              <a:rPr lang="en-US" dirty="0"/>
              <a:t>Interrupts: 2 and </a:t>
            </a:r>
            <a:r>
              <a:rPr lang="en-US" dirty="0" smtClean="0"/>
              <a:t>3 can </a:t>
            </a:r>
            <a:r>
              <a:rPr lang="en-US" dirty="0"/>
              <a:t>be configured to trigger an </a:t>
            </a:r>
            <a:r>
              <a:rPr lang="en-US" dirty="0" smtClean="0"/>
              <a:t>interrupt</a:t>
            </a:r>
          </a:p>
          <a:p>
            <a:pPr lvl="1"/>
            <a:r>
              <a:rPr lang="en-US" dirty="0" smtClean="0"/>
              <a:t>PWM</a:t>
            </a:r>
            <a:r>
              <a:rPr lang="en-US" dirty="0"/>
              <a:t>: 3, 5, 6, 9, 10, and </a:t>
            </a:r>
            <a:r>
              <a:rPr lang="en-US" dirty="0" smtClean="0"/>
              <a:t>11 </a:t>
            </a:r>
          </a:p>
          <a:p>
            <a:pPr lvl="1"/>
            <a:r>
              <a:rPr lang="en-US" dirty="0" smtClean="0"/>
              <a:t>LED</a:t>
            </a:r>
            <a:r>
              <a:rPr lang="en-US" dirty="0"/>
              <a:t>: </a:t>
            </a:r>
            <a:r>
              <a:rPr lang="en-US" dirty="0" smtClean="0"/>
              <a:t>13 controls the built-in LED</a:t>
            </a:r>
            <a:endParaRPr lang="en-US" dirty="0"/>
          </a:p>
          <a:p>
            <a:pPr marL="0" indent="0">
              <a:buNone/>
            </a:pPr>
            <a:endParaRPr lang="en-IN" dirty="0"/>
          </a:p>
        </p:txBody>
      </p:sp>
    </p:spTree>
    <p:extLst>
      <p:ext uri="{BB962C8B-B14F-4D97-AF65-F5344CB8AC3E}">
        <p14:creationId xmlns:p14="http://schemas.microsoft.com/office/powerpoint/2010/main" val="72083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367" y="875763"/>
            <a:ext cx="11372045" cy="5262979"/>
          </a:xfrm>
          <a:prstGeom prst="rect">
            <a:avLst/>
          </a:prstGeom>
        </p:spPr>
        <p:txBody>
          <a:bodyPr wrap="square">
            <a:spAutoFit/>
          </a:bodyPr>
          <a:lstStyle/>
          <a:p>
            <a:r>
              <a:rPr lang="en-US" sz="2800" b="1" i="0" dirty="0" smtClean="0">
                <a:solidFill>
                  <a:srgbClr val="000000"/>
                </a:solidFill>
                <a:effectLst/>
              </a:rPr>
              <a:t>OTHER HELPFUL PARTS</a:t>
            </a:r>
            <a:br>
              <a:rPr lang="en-US" sz="2800" b="1" i="0" dirty="0" smtClean="0">
                <a:solidFill>
                  <a:srgbClr val="000000"/>
                </a:solidFill>
                <a:effectLst/>
              </a:rPr>
            </a:br>
            <a:r>
              <a:rPr lang="en-US" sz="2800" b="1" i="0" dirty="0" smtClean="0">
                <a:solidFill>
                  <a:srgbClr val="000000"/>
                </a:solidFill>
                <a:effectLst/>
              </a:rPr>
              <a:t>Reset Button</a:t>
            </a:r>
          </a:p>
          <a:p>
            <a:r>
              <a:rPr lang="en-US" sz="2800" b="0" i="0" dirty="0" smtClean="0">
                <a:solidFill>
                  <a:srgbClr val="000000"/>
                </a:solidFill>
                <a:effectLst/>
              </a:rPr>
              <a:t>Pushing it will temporarily connect the reset pin to ground and restart any code that is loaded on the Arduino. This can be very useful if your code doesn’t repeat, but you want to test it multiple times.</a:t>
            </a:r>
          </a:p>
          <a:p>
            <a:r>
              <a:rPr lang="en-US" sz="2800" b="1" i="0" dirty="0" smtClean="0">
                <a:solidFill>
                  <a:srgbClr val="000000"/>
                </a:solidFill>
                <a:effectLst/>
              </a:rPr>
              <a:t>Main IC(Integrated Circuit)</a:t>
            </a:r>
          </a:p>
          <a:p>
            <a:r>
              <a:rPr lang="en-US" sz="2800" b="0" i="0" dirty="0" smtClean="0">
                <a:solidFill>
                  <a:srgbClr val="000000"/>
                </a:solidFill>
                <a:effectLst/>
              </a:rPr>
              <a:t>Think of it as the brains of our Arduino. The main IC on the Arduino is slightly different from board type to board type, but is usually from the </a:t>
            </a:r>
            <a:r>
              <a:rPr lang="en-US" sz="2800" b="0" i="0" dirty="0" err="1" smtClean="0">
                <a:solidFill>
                  <a:srgbClr val="000000"/>
                </a:solidFill>
                <a:effectLst/>
              </a:rPr>
              <a:t>ATmega</a:t>
            </a:r>
            <a:r>
              <a:rPr lang="en-US" sz="2800" b="0" i="0" dirty="0" smtClean="0">
                <a:solidFill>
                  <a:srgbClr val="000000"/>
                </a:solidFill>
                <a:effectLst/>
              </a:rPr>
              <a:t> line of IC’s from the ATMEL company. This can be important, as you may need to know the IC type (along with your board type) before loading up a new program from the Arduino software. This information can usually be found in writing on the top side of the IC.</a:t>
            </a:r>
          </a:p>
        </p:txBody>
      </p:sp>
    </p:spTree>
    <p:extLst>
      <p:ext uri="{BB962C8B-B14F-4D97-AF65-F5344CB8AC3E}">
        <p14:creationId xmlns:p14="http://schemas.microsoft.com/office/powerpoint/2010/main" val="161973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 for Quiz</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Pin names</a:t>
            </a:r>
          </a:p>
          <a:p>
            <a:r>
              <a:rPr lang="en-IN" dirty="0" smtClean="0"/>
              <a:t>Pin positions</a:t>
            </a:r>
          </a:p>
          <a:p>
            <a:r>
              <a:rPr lang="en-IN" dirty="0" smtClean="0"/>
              <a:t>Pin connections</a:t>
            </a:r>
          </a:p>
          <a:p>
            <a:r>
              <a:rPr lang="en-IN" dirty="0" smtClean="0"/>
              <a:t>Number of different types of pins.eg. 6 </a:t>
            </a:r>
            <a:r>
              <a:rPr lang="en-IN" dirty="0" err="1" smtClean="0"/>
              <a:t>analog</a:t>
            </a:r>
            <a:r>
              <a:rPr lang="en-IN" dirty="0" smtClean="0"/>
              <a:t> pins</a:t>
            </a:r>
          </a:p>
          <a:p>
            <a:r>
              <a:rPr lang="en-IN" b="1" dirty="0" smtClean="0"/>
              <a:t>Difference between using Vin and </a:t>
            </a:r>
            <a:r>
              <a:rPr lang="en-IN" b="1" dirty="0" smtClean="0"/>
              <a:t>3.3/5V</a:t>
            </a:r>
          </a:p>
          <a:p>
            <a:r>
              <a:rPr lang="en-IN" b="1" smtClean="0"/>
              <a:t>Significance of the number 1023</a:t>
            </a:r>
            <a:endParaRPr lang="en-IN" b="1" dirty="0" smtClean="0"/>
          </a:p>
          <a:p>
            <a:r>
              <a:rPr lang="en-IN" b="1" dirty="0" smtClean="0"/>
              <a:t>Pulse width modulation (PWM) </a:t>
            </a:r>
            <a:r>
              <a:rPr lang="en-IN" dirty="0" smtClean="0"/>
              <a:t>(in own words not from wiki </a:t>
            </a:r>
            <a:r>
              <a:rPr lang="en-IN" dirty="0" err="1" smtClean="0"/>
              <a:t>pls</a:t>
            </a:r>
            <a:r>
              <a:rPr lang="en-IN" dirty="0" smtClean="0"/>
              <a:t>)</a:t>
            </a:r>
            <a:endParaRPr lang="en-IN" b="1" dirty="0" smtClean="0"/>
          </a:p>
          <a:p>
            <a:r>
              <a:rPr lang="en-IN" b="1" dirty="0" smtClean="0"/>
              <a:t>IC used in Arduino UNO</a:t>
            </a:r>
          </a:p>
          <a:p>
            <a:pPr marL="0" indent="0">
              <a:buNone/>
            </a:pPr>
            <a:endParaRPr lang="en-IN" dirty="0"/>
          </a:p>
          <a:p>
            <a:pPr marL="0" indent="0">
              <a:buNone/>
            </a:pPr>
            <a:r>
              <a:rPr lang="en-IN" dirty="0" smtClean="0"/>
              <a:t>Discussion will be allowed, groups can bring an Arduino UNO to look at for reference while answering the quiz</a:t>
            </a:r>
          </a:p>
          <a:p>
            <a:endParaRPr lang="en-IN" dirty="0"/>
          </a:p>
        </p:txBody>
      </p:sp>
    </p:spTree>
    <p:extLst>
      <p:ext uri="{BB962C8B-B14F-4D97-AF65-F5344CB8AC3E}">
        <p14:creationId xmlns:p14="http://schemas.microsoft.com/office/powerpoint/2010/main" val="499541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212</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Types of Arduino Boards </vt:lpstr>
      <vt:lpstr>PowerPoint Presentation</vt:lpstr>
      <vt:lpstr>PowerPoint Presentation</vt:lpstr>
      <vt:lpstr>Prep for Quiz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of information in technology</dc:title>
  <dc:creator>Pallavi Madhukar</dc:creator>
  <cp:lastModifiedBy>Pallavi Madhukar</cp:lastModifiedBy>
  <cp:revision>8</cp:revision>
  <dcterms:created xsi:type="dcterms:W3CDTF">2018-09-30T07:02:38Z</dcterms:created>
  <dcterms:modified xsi:type="dcterms:W3CDTF">2018-09-30T10:35:05Z</dcterms:modified>
</cp:coreProperties>
</file>