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4136" r:id="rId2"/>
    <p:sldId id="276" r:id="rId3"/>
    <p:sldId id="4134" r:id="rId4"/>
    <p:sldId id="4138" r:id="rId5"/>
    <p:sldId id="4137" r:id="rId6"/>
    <p:sldId id="4139" r:id="rId7"/>
    <p:sldId id="4140" r:id="rId8"/>
    <p:sldId id="4141" r:id="rId9"/>
    <p:sldId id="4143" r:id="rId10"/>
    <p:sldId id="4144" r:id="rId11"/>
    <p:sldId id="4145" r:id="rId12"/>
    <p:sldId id="266" r:id="rId13"/>
    <p:sldId id="4135"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B17"/>
    <a:srgbClr val="31859C"/>
    <a:srgbClr val="4BACC6"/>
    <a:srgbClr val="1D2E30"/>
    <a:srgbClr val="213336"/>
    <a:srgbClr val="57687B"/>
    <a:srgbClr val="1F497D"/>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335EB8-1EA7-43AF-B5F6-03C735592E18}" v="11" dt="2021-11-19T20:09:24.5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24"/>
  </p:normalViewPr>
  <p:slideViewPr>
    <p:cSldViewPr>
      <p:cViewPr varScale="1">
        <p:scale>
          <a:sx n="73" d="100"/>
          <a:sy n="73" d="100"/>
        </p:scale>
        <p:origin x="1061"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lavi Menon" userId="66333c7c0f5d013b" providerId="LiveId" clId="{6C335EB8-1EA7-43AF-B5F6-03C735592E18}"/>
    <pc:docChg chg="undo custSel addSld delSld modSld">
      <pc:chgData name="Pallavi Menon" userId="66333c7c0f5d013b" providerId="LiveId" clId="{6C335EB8-1EA7-43AF-B5F6-03C735592E18}" dt="2021-12-09T19:11:30.017" v="132" actId="14100"/>
      <pc:docMkLst>
        <pc:docMk/>
      </pc:docMkLst>
      <pc:sldChg chg="modSp del mod">
        <pc:chgData name="Pallavi Menon" userId="66333c7c0f5d013b" providerId="LiveId" clId="{6C335EB8-1EA7-43AF-B5F6-03C735592E18}" dt="2021-11-19T19:28:00.242" v="3" actId="47"/>
        <pc:sldMkLst>
          <pc:docMk/>
          <pc:sldMk cId="1070753125" sldId="256"/>
        </pc:sldMkLst>
        <pc:picChg chg="mod">
          <ac:chgData name="Pallavi Menon" userId="66333c7c0f5d013b" providerId="LiveId" clId="{6C335EB8-1EA7-43AF-B5F6-03C735592E18}" dt="2021-11-19T19:27:02.392" v="1" actId="14100"/>
          <ac:picMkLst>
            <pc:docMk/>
            <pc:sldMk cId="1070753125" sldId="256"/>
            <ac:picMk id="4" creationId="{F3702338-993D-7949-AE7D-AF0FF64FAC85}"/>
          </ac:picMkLst>
        </pc:picChg>
      </pc:sldChg>
      <pc:sldChg chg="addSp delSp modSp mod">
        <pc:chgData name="Pallavi Menon" userId="66333c7c0f5d013b" providerId="LiveId" clId="{6C335EB8-1EA7-43AF-B5F6-03C735592E18}" dt="2021-11-19T19:34:25.244" v="129" actId="478"/>
        <pc:sldMkLst>
          <pc:docMk/>
          <pc:sldMk cId="315457213" sldId="4135"/>
        </pc:sldMkLst>
        <pc:spChg chg="mod">
          <ac:chgData name="Pallavi Menon" userId="66333c7c0f5d013b" providerId="LiveId" clId="{6C335EB8-1EA7-43AF-B5F6-03C735592E18}" dt="2021-11-19T19:34:22.805" v="128" actId="207"/>
          <ac:spMkLst>
            <pc:docMk/>
            <pc:sldMk cId="315457213" sldId="4135"/>
            <ac:spMk id="3" creationId="{5985EE48-3E6A-423B-AB69-5F53061A399A}"/>
          </ac:spMkLst>
        </pc:spChg>
        <pc:spChg chg="add del mod">
          <ac:chgData name="Pallavi Menon" userId="66333c7c0f5d013b" providerId="LiveId" clId="{6C335EB8-1EA7-43AF-B5F6-03C735592E18}" dt="2021-11-19T19:34:25.244" v="129" actId="478"/>
          <ac:spMkLst>
            <pc:docMk/>
            <pc:sldMk cId="315457213" sldId="4135"/>
            <ac:spMk id="5" creationId="{CC6D8A6D-0218-48A0-A1E8-BE0DF78A19DF}"/>
          </ac:spMkLst>
        </pc:spChg>
      </pc:sldChg>
      <pc:sldChg chg="addSp delSp modSp add mod">
        <pc:chgData name="Pallavi Menon" userId="66333c7c0f5d013b" providerId="LiveId" clId="{6C335EB8-1EA7-43AF-B5F6-03C735592E18}" dt="2021-12-09T19:11:30.017" v="132" actId="14100"/>
        <pc:sldMkLst>
          <pc:docMk/>
          <pc:sldMk cId="1145708563" sldId="4136"/>
        </pc:sldMkLst>
        <pc:spChg chg="mod ord">
          <ac:chgData name="Pallavi Menon" userId="66333c7c0f5d013b" providerId="LiveId" clId="{6C335EB8-1EA7-43AF-B5F6-03C735592E18}" dt="2021-11-19T19:33:47.187" v="121" actId="1037"/>
          <ac:spMkLst>
            <pc:docMk/>
            <pc:sldMk cId="1145708563" sldId="4136"/>
            <ac:spMk id="11" creationId="{6A23D1AF-64B2-459B-869E-DBCC1236F3A6}"/>
          </ac:spMkLst>
        </pc:spChg>
        <pc:spChg chg="mod">
          <ac:chgData name="Pallavi Menon" userId="66333c7c0f5d013b" providerId="LiveId" clId="{6C335EB8-1EA7-43AF-B5F6-03C735592E18}" dt="2021-11-19T19:33:21.006" v="109" actId="1076"/>
          <ac:spMkLst>
            <pc:docMk/>
            <pc:sldMk cId="1145708563" sldId="4136"/>
            <ac:spMk id="12" creationId="{A61E44DD-EB9D-4133-9529-77A8522F5D8D}"/>
          </ac:spMkLst>
        </pc:spChg>
        <pc:spChg chg="add mod">
          <ac:chgData name="Pallavi Menon" userId="66333c7c0f5d013b" providerId="LiveId" clId="{6C335EB8-1EA7-43AF-B5F6-03C735592E18}" dt="2021-11-19T19:30:56.081" v="79" actId="403"/>
          <ac:spMkLst>
            <pc:docMk/>
            <pc:sldMk cId="1145708563" sldId="4136"/>
            <ac:spMk id="13" creationId="{3D1ADF6C-59A7-4643-9E73-1CF3D5516B8E}"/>
          </ac:spMkLst>
        </pc:spChg>
        <pc:spChg chg="add mod">
          <ac:chgData name="Pallavi Menon" userId="66333c7c0f5d013b" providerId="LiveId" clId="{6C335EB8-1EA7-43AF-B5F6-03C735592E18}" dt="2021-11-19T19:33:57.954" v="125" actId="403"/>
          <ac:spMkLst>
            <pc:docMk/>
            <pc:sldMk cId="1145708563" sldId="4136"/>
            <ac:spMk id="14" creationId="{2B798159-FEF7-4918-9C8A-9BC9E5ADE348}"/>
          </ac:spMkLst>
        </pc:spChg>
        <pc:picChg chg="del">
          <ac:chgData name="Pallavi Menon" userId="66333c7c0f5d013b" providerId="LiveId" clId="{6C335EB8-1EA7-43AF-B5F6-03C735592E18}" dt="2021-11-19T19:28:11.594" v="5" actId="478"/>
          <ac:picMkLst>
            <pc:docMk/>
            <pc:sldMk cId="1145708563" sldId="4136"/>
            <ac:picMk id="8" creationId="{DC9CC27A-CD96-41CE-BCAD-9B7381C82781}"/>
          </ac:picMkLst>
        </pc:picChg>
        <pc:picChg chg="mod">
          <ac:chgData name="Pallavi Menon" userId="66333c7c0f5d013b" providerId="LiveId" clId="{6C335EB8-1EA7-43AF-B5F6-03C735592E18}" dt="2021-12-09T19:11:30.017" v="132" actId="14100"/>
          <ac:picMkLst>
            <pc:docMk/>
            <pc:sldMk cId="1145708563" sldId="4136"/>
            <ac:picMk id="15" creationId="{F2C2E0C2-707E-40E1-AAED-ADB26A17DBBB}"/>
          </ac:picMkLst>
        </pc:picChg>
        <pc:picChg chg="add mod">
          <ac:chgData name="Pallavi Menon" userId="66333c7c0f5d013b" providerId="LiveId" clId="{6C335EB8-1EA7-43AF-B5F6-03C735592E18}" dt="2021-11-19T19:33:16.436" v="108"/>
          <ac:picMkLst>
            <pc:docMk/>
            <pc:sldMk cId="1145708563" sldId="4136"/>
            <ac:picMk id="16" creationId="{E70B4097-7609-46E0-BEFB-895FAD569D59}"/>
          </ac:picMkLst>
        </pc:picChg>
        <pc:picChg chg="del">
          <ac:chgData name="Pallavi Menon" userId="66333c7c0f5d013b" providerId="LiveId" clId="{6C335EB8-1EA7-43AF-B5F6-03C735592E18}" dt="2021-11-19T19:28:08.879" v="4" actId="478"/>
          <ac:picMkLst>
            <pc:docMk/>
            <pc:sldMk cId="1145708563" sldId="4136"/>
            <ac:picMk id="19" creationId="{1E8D171D-EBCC-4B7D-8545-090D3A02E5A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2/2/2022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674415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13</a:t>
            </a:fld>
            <a:endParaRPr lang="en-US"/>
          </a:p>
        </p:txBody>
      </p:sp>
    </p:spTree>
    <p:extLst>
      <p:ext uri="{BB962C8B-B14F-4D97-AF65-F5344CB8AC3E}">
        <p14:creationId xmlns:p14="http://schemas.microsoft.com/office/powerpoint/2010/main" val="3280700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4034750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950002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457063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3998341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2121891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223026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10</a:t>
            </a:fld>
            <a:endParaRPr lang="en-US"/>
          </a:p>
        </p:txBody>
      </p:sp>
    </p:spTree>
    <p:extLst>
      <p:ext uri="{BB962C8B-B14F-4D97-AF65-F5344CB8AC3E}">
        <p14:creationId xmlns:p14="http://schemas.microsoft.com/office/powerpoint/2010/main" val="2709112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11</a:t>
            </a:fld>
            <a:endParaRPr lang="en-US"/>
          </a:p>
        </p:txBody>
      </p:sp>
    </p:spTree>
    <p:extLst>
      <p:ext uri="{BB962C8B-B14F-4D97-AF65-F5344CB8AC3E}">
        <p14:creationId xmlns:p14="http://schemas.microsoft.com/office/powerpoint/2010/main" val="3183419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896645" y="4399020"/>
            <a:ext cx="10386873"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0" rIns="0" bIns="0"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0" rIns="0" bIns="0" rtlCol="0" anchor="ctr"/>
          <a:lstStyle>
            <a:lvl1pPr algn="l">
              <a:defRPr sz="1400">
                <a:solidFill>
                  <a:schemeClr val="tx1">
                    <a:tint val="75000"/>
                  </a:schemeClr>
                </a:solidFill>
              </a:defRPr>
            </a:lvl1pPr>
          </a:lstStyle>
          <a:p>
            <a:fld id="{425404F2-BE9A-4460-8815-8F645183555F}" type="datetimeFigureOut">
              <a:rPr lang="en-US" smtClean="0"/>
              <a:pPr/>
              <a:t>2/2/2022</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0" rIns="0" bIns="0"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0" rIns="0" bIns="0" rtlCol="0" anchor="ctr"/>
          <a:lstStyle>
            <a:lvl1pPr algn="r">
              <a:defRPr sz="14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hyperlink" Target="https://d.docs.live.net/66333c7c0f5d013b/Desktop/Healthcare%20project/HeartData_EDA.html" TargetMode="External"/><Relationship Id="rId3" Type="http://schemas.openxmlformats.org/officeDocument/2006/relationships/hyperlink" Target="https://d.docs.live.net/66333c7c0f5d013b/Desktop/Healthcare%20project/Merge%20%5e0%20Save%20Supplier%20Data.html" TargetMode="External"/><Relationship Id="rId7" Type="http://schemas.openxmlformats.org/officeDocument/2006/relationships/hyperlink" Target="https://d.docs.live.net/66333c7c0f5d013b/Desktop/Healthcare%20project/DataTool_Alberta.html"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file:///C:\Users\palla\Downloads\DataTool_Alberta.html" TargetMode="External"/><Relationship Id="rId5" Type="http://schemas.openxmlformats.org/officeDocument/2006/relationships/hyperlink" Target="https://d.docs.live.net/66333c7c0f5d013b/Desktop/Healthcare%20project/Cleaning%20%5e0%20EDA%20of%20Health%20Providers.html" TargetMode="External"/><Relationship Id="rId4" Type="http://schemas.openxmlformats.org/officeDocument/2006/relationships/hyperlink" Target="https://d.docs.live.net/66333c7c0f5d013b/Desktop/Healthcare%20project/Cleaning%20Of%20Supplier%20Data.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317B6F-9231-417A-8DE2-2D3DC4B46B3F}"/>
              </a:ext>
            </a:extLst>
          </p:cNvPr>
          <p:cNvSpPr/>
          <p:nvPr/>
        </p:nvSpPr>
        <p:spPr>
          <a:xfrm>
            <a:off x="10218298" y="893"/>
            <a:ext cx="1970527" cy="6856214"/>
          </a:xfrm>
          <a:prstGeom prst="rect">
            <a:avLst/>
          </a:prstGeom>
          <a:solidFill>
            <a:srgbClr val="BCE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5" name="Rectangle 4">
            <a:extLst>
              <a:ext uri="{FF2B5EF4-FFF2-40B4-BE49-F238E27FC236}">
                <a16:creationId xmlns:a16="http://schemas.microsoft.com/office/drawing/2014/main" id="{966B0F87-CABB-4B33-AAAE-D5C1CBAF486E}"/>
              </a:ext>
            </a:extLst>
          </p:cNvPr>
          <p:cNvSpPr/>
          <p:nvPr/>
        </p:nvSpPr>
        <p:spPr>
          <a:xfrm>
            <a:off x="0" y="5577280"/>
            <a:ext cx="5403712" cy="1279827"/>
          </a:xfrm>
          <a:prstGeom prst="rect">
            <a:avLst/>
          </a:prstGeom>
          <a:solidFill>
            <a:srgbClr val="00C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6" name="Rectangle 5">
            <a:extLst>
              <a:ext uri="{FF2B5EF4-FFF2-40B4-BE49-F238E27FC236}">
                <a16:creationId xmlns:a16="http://schemas.microsoft.com/office/drawing/2014/main" id="{B45CEF99-970B-49D9-9CC2-20E13BEC3F7A}"/>
              </a:ext>
            </a:extLst>
          </p:cNvPr>
          <p:cNvSpPr/>
          <p:nvPr/>
        </p:nvSpPr>
        <p:spPr>
          <a:xfrm>
            <a:off x="0" y="893"/>
            <a:ext cx="5403712" cy="5576387"/>
          </a:xfrm>
          <a:prstGeom prst="rect">
            <a:avLst/>
          </a:prstGeom>
          <a:solidFill>
            <a:srgbClr val="293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sp>
        <p:nvSpPr>
          <p:cNvPr id="9" name="TextBox 8">
            <a:extLst>
              <a:ext uri="{FF2B5EF4-FFF2-40B4-BE49-F238E27FC236}">
                <a16:creationId xmlns:a16="http://schemas.microsoft.com/office/drawing/2014/main" id="{E2C48C1A-B833-48B3-B43E-F035AE0FA047}"/>
              </a:ext>
            </a:extLst>
          </p:cNvPr>
          <p:cNvSpPr txBox="1"/>
          <p:nvPr/>
        </p:nvSpPr>
        <p:spPr>
          <a:xfrm rot="5400000">
            <a:off x="9472660" y="3265740"/>
            <a:ext cx="3444085" cy="523084"/>
          </a:xfrm>
          <a:prstGeom prst="rect">
            <a:avLst/>
          </a:prstGeom>
          <a:noFill/>
        </p:spPr>
        <p:txBody>
          <a:bodyPr wrap="none" rtlCol="0">
            <a:spAutoFit/>
          </a:bodyPr>
          <a:lstStyle/>
          <a:p>
            <a:r>
              <a:rPr lang="en-IN" sz="2799" b="1" dirty="0">
                <a:latin typeface="Abadi Extra Light" panose="020B0604020202020204" pitchFamily="34" charset="0"/>
              </a:rPr>
              <a:t>Your health, Our Priority</a:t>
            </a:r>
          </a:p>
        </p:txBody>
      </p:sp>
      <p:pic>
        <p:nvPicPr>
          <p:cNvPr id="15" name="Picture 14" descr="Graphical user interface, application&#10;&#10;Description automatically generated">
            <a:extLst>
              <a:ext uri="{FF2B5EF4-FFF2-40B4-BE49-F238E27FC236}">
                <a16:creationId xmlns:a16="http://schemas.microsoft.com/office/drawing/2014/main" id="{F2C2E0C2-707E-40E1-AAED-ADB26A17DB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72" y="44399"/>
            <a:ext cx="4609697" cy="4609697"/>
          </a:xfrm>
          <a:prstGeom prst="rect">
            <a:avLst/>
          </a:prstGeom>
        </p:spPr>
      </p:pic>
      <p:sp>
        <p:nvSpPr>
          <p:cNvPr id="12" name="TextBox 11">
            <a:extLst>
              <a:ext uri="{FF2B5EF4-FFF2-40B4-BE49-F238E27FC236}">
                <a16:creationId xmlns:a16="http://schemas.microsoft.com/office/drawing/2014/main" id="{A61E44DD-EB9D-4133-9529-77A8522F5D8D}"/>
              </a:ext>
            </a:extLst>
          </p:cNvPr>
          <p:cNvSpPr txBox="1"/>
          <p:nvPr/>
        </p:nvSpPr>
        <p:spPr>
          <a:xfrm>
            <a:off x="5878335" y="3395653"/>
            <a:ext cx="3833402" cy="1723549"/>
          </a:xfrm>
          <a:prstGeom prst="rect">
            <a:avLst/>
          </a:prstGeom>
          <a:noFill/>
        </p:spPr>
        <p:txBody>
          <a:bodyPr wrap="square">
            <a:spAutoFit/>
          </a:bodyPr>
          <a:lstStyle/>
          <a:p>
            <a:pPr algn="ctr"/>
            <a:endParaRPr lang="en-US" sz="1600" b="1" dirty="0"/>
          </a:p>
          <a:p>
            <a:pPr algn="ctr"/>
            <a:r>
              <a:rPr lang="en-US" b="1" dirty="0">
                <a:latin typeface="+mj-lt"/>
              </a:rPr>
              <a:t>Section : 2</a:t>
            </a:r>
          </a:p>
          <a:p>
            <a:pPr algn="ctr"/>
            <a:r>
              <a:rPr lang="en-US" b="1" dirty="0">
                <a:latin typeface="+mj-lt"/>
              </a:rPr>
              <a:t>Group No : 12 </a:t>
            </a:r>
          </a:p>
          <a:p>
            <a:endParaRPr lang="en-US" b="1" dirty="0"/>
          </a:p>
          <a:p>
            <a:endParaRPr lang="en-US" sz="1800" b="1" dirty="0"/>
          </a:p>
        </p:txBody>
      </p:sp>
      <p:sp>
        <p:nvSpPr>
          <p:cNvPr id="11" name="TextBox 10">
            <a:extLst>
              <a:ext uri="{FF2B5EF4-FFF2-40B4-BE49-F238E27FC236}">
                <a16:creationId xmlns:a16="http://schemas.microsoft.com/office/drawing/2014/main" id="{6A23D1AF-64B2-459B-869E-DBCC1236F3A6}"/>
              </a:ext>
            </a:extLst>
          </p:cNvPr>
          <p:cNvSpPr txBox="1"/>
          <p:nvPr/>
        </p:nvSpPr>
        <p:spPr>
          <a:xfrm>
            <a:off x="5662364" y="5661248"/>
            <a:ext cx="4403456" cy="1046440"/>
          </a:xfrm>
          <a:prstGeom prst="rect">
            <a:avLst/>
          </a:prstGeom>
          <a:noFill/>
        </p:spPr>
        <p:txBody>
          <a:bodyPr wrap="square">
            <a:spAutoFit/>
          </a:bodyPr>
          <a:lstStyle/>
          <a:p>
            <a:r>
              <a:rPr lang="en-US" sz="1400" b="1" dirty="0"/>
              <a:t>Group Members :</a:t>
            </a:r>
          </a:p>
          <a:p>
            <a:r>
              <a:rPr lang="en-US" sz="1600" dirty="0">
                <a:latin typeface="Calibri" panose="020F0502020204030204" pitchFamily="34" charset="0"/>
                <a:ea typeface="Calibri" panose="020F0502020204030204" pitchFamily="34" charset="0"/>
                <a:cs typeface="Times New Roman" panose="02020603050405020304" pitchFamily="18" charset="0"/>
              </a:rPr>
              <a:t>Pallavi Ravikumar Menon</a:t>
            </a:r>
          </a:p>
          <a:p>
            <a:r>
              <a:rPr lang="en-US" sz="1600" dirty="0">
                <a:latin typeface="Calibri" panose="020F0502020204030204" pitchFamily="34" charset="0"/>
                <a:ea typeface="Calibri" panose="020F0502020204030204" pitchFamily="34" charset="0"/>
                <a:cs typeface="Times New Roman" panose="02020603050405020304" pitchFamily="18" charset="0"/>
              </a:rPr>
              <a:t>Sonia Rajput</a:t>
            </a:r>
          </a:p>
          <a:p>
            <a:r>
              <a:rPr lang="en-US" sz="1600" dirty="0">
                <a:latin typeface="Calibri" panose="020F0502020204030204" pitchFamily="34" charset="0"/>
                <a:ea typeface="Calibri" panose="020F0502020204030204" pitchFamily="34" charset="0"/>
                <a:cs typeface="Times New Roman" panose="02020603050405020304" pitchFamily="18" charset="0"/>
              </a:rPr>
              <a:t>Alok Suresh Chilka</a:t>
            </a:r>
            <a:endParaRPr lang="en-IN" sz="1600" dirty="0"/>
          </a:p>
        </p:txBody>
      </p:sp>
      <p:sp>
        <p:nvSpPr>
          <p:cNvPr id="13" name="TextBox 12">
            <a:extLst>
              <a:ext uri="{FF2B5EF4-FFF2-40B4-BE49-F238E27FC236}">
                <a16:creationId xmlns:a16="http://schemas.microsoft.com/office/drawing/2014/main" id="{3D1ADF6C-59A7-4643-9E73-1CF3D5516B8E}"/>
              </a:ext>
            </a:extLst>
          </p:cNvPr>
          <p:cNvSpPr txBox="1"/>
          <p:nvPr/>
        </p:nvSpPr>
        <p:spPr>
          <a:xfrm>
            <a:off x="-408587" y="4395927"/>
            <a:ext cx="6094413" cy="707886"/>
          </a:xfrm>
          <a:prstGeom prst="rect">
            <a:avLst/>
          </a:prstGeom>
          <a:noFill/>
        </p:spPr>
        <p:txBody>
          <a:bodyPr wrap="square">
            <a:spAutoFit/>
          </a:bodyPr>
          <a:lstStyle/>
          <a:p>
            <a:pPr algn="ctr"/>
            <a:endParaRPr lang="en-US" sz="2000" b="1" dirty="0">
              <a:solidFill>
                <a:schemeClr val="bg1"/>
              </a:solidFill>
              <a:latin typeface="+mj-lt"/>
            </a:endParaRPr>
          </a:p>
          <a:p>
            <a:pPr algn="ctr"/>
            <a:r>
              <a:rPr lang="en-US" sz="2000" b="1" dirty="0" err="1">
                <a:solidFill>
                  <a:schemeClr val="bg1"/>
                </a:solidFill>
                <a:latin typeface="+mj-lt"/>
              </a:rPr>
              <a:t>FInal</a:t>
            </a:r>
            <a:r>
              <a:rPr lang="en-US" sz="2000" b="1" dirty="0">
                <a:solidFill>
                  <a:schemeClr val="bg1"/>
                </a:solidFill>
                <a:latin typeface="+mj-lt"/>
              </a:rPr>
              <a:t> Presentation</a:t>
            </a:r>
            <a:endParaRPr lang="en-US" b="1" dirty="0">
              <a:solidFill>
                <a:schemeClr val="bg1"/>
              </a:solidFill>
              <a:latin typeface="+mj-lt"/>
            </a:endParaRPr>
          </a:p>
        </p:txBody>
      </p:sp>
      <p:sp>
        <p:nvSpPr>
          <p:cNvPr id="14" name="TextBox 13">
            <a:extLst>
              <a:ext uri="{FF2B5EF4-FFF2-40B4-BE49-F238E27FC236}">
                <a16:creationId xmlns:a16="http://schemas.microsoft.com/office/drawing/2014/main" id="{2B798159-FEF7-4918-9C8A-9BC9E5ADE348}"/>
              </a:ext>
            </a:extLst>
          </p:cNvPr>
          <p:cNvSpPr txBox="1"/>
          <p:nvPr/>
        </p:nvSpPr>
        <p:spPr>
          <a:xfrm>
            <a:off x="117748" y="6152937"/>
            <a:ext cx="4403457" cy="553998"/>
          </a:xfrm>
          <a:prstGeom prst="rect">
            <a:avLst/>
          </a:prstGeom>
          <a:noFill/>
        </p:spPr>
        <p:txBody>
          <a:bodyPr wrap="square">
            <a:spAutoFit/>
          </a:bodyPr>
          <a:lstStyle/>
          <a:p>
            <a:endParaRPr lang="en-US" sz="1400" b="1" dirty="0">
              <a:latin typeface="+mj-lt"/>
            </a:endParaRPr>
          </a:p>
          <a:p>
            <a:r>
              <a:rPr lang="en-US" sz="1600" b="1" dirty="0">
                <a:latin typeface="+mj-lt"/>
              </a:rPr>
              <a:t>Guide : Professor Muhammad Shahid</a:t>
            </a:r>
          </a:p>
        </p:txBody>
      </p:sp>
      <p:pic>
        <p:nvPicPr>
          <p:cNvPr id="16" name="Picture 15" descr="Shape&#10;&#10;Description automatically generated with low confidence">
            <a:extLst>
              <a:ext uri="{FF2B5EF4-FFF2-40B4-BE49-F238E27FC236}">
                <a16:creationId xmlns:a16="http://schemas.microsoft.com/office/drawing/2014/main" id="{E70B4097-7609-46E0-BEFB-895FAD569D59}"/>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837960" y="1386857"/>
            <a:ext cx="1920748" cy="1920748"/>
          </a:xfrm>
          <a:prstGeom prst="rect">
            <a:avLst/>
          </a:prstGeom>
        </p:spPr>
      </p:pic>
    </p:spTree>
    <p:extLst>
      <p:ext uri="{BB962C8B-B14F-4D97-AF65-F5344CB8AC3E}">
        <p14:creationId xmlns:p14="http://schemas.microsoft.com/office/powerpoint/2010/main" val="1145708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34882"/>
            <a:ext cx="10969943" cy="711081"/>
          </a:xfrm>
        </p:spPr>
        <p:txBody>
          <a:bodyPr/>
          <a:lstStyle/>
          <a:p>
            <a:r>
              <a:rPr lang="en-US" dirty="0">
                <a:solidFill>
                  <a:schemeClr val="tx1">
                    <a:lumMod val="75000"/>
                    <a:lumOff val="25000"/>
                  </a:schemeClr>
                </a:solidFill>
              </a:rPr>
              <a:t>Process Flow: Phase 1</a:t>
            </a:r>
            <a:endParaRPr lang="en-IN" dirty="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3A42E468-7065-4178-A892-AA5952F32B41}"/>
              </a:ext>
            </a:extLst>
          </p:cNvPr>
          <p:cNvCxnSpPr/>
          <p:nvPr/>
        </p:nvCxnSpPr>
        <p:spPr>
          <a:xfrm>
            <a:off x="621804" y="926085"/>
            <a:ext cx="7992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81066F4-69CA-44BE-8882-A1E081ED1E48}"/>
              </a:ext>
            </a:extLst>
          </p:cNvPr>
          <p:cNvSpPr/>
          <p:nvPr/>
        </p:nvSpPr>
        <p:spPr>
          <a:xfrm>
            <a:off x="706787" y="1942417"/>
            <a:ext cx="1879681" cy="7501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0" name="Rectangle 9">
            <a:extLst>
              <a:ext uri="{FF2B5EF4-FFF2-40B4-BE49-F238E27FC236}">
                <a16:creationId xmlns:a16="http://schemas.microsoft.com/office/drawing/2014/main" id="{06FE899D-4582-48F0-9E7E-F6F88F7C62CC}"/>
              </a:ext>
            </a:extLst>
          </p:cNvPr>
          <p:cNvSpPr/>
          <p:nvPr/>
        </p:nvSpPr>
        <p:spPr>
          <a:xfrm>
            <a:off x="750318" y="4641371"/>
            <a:ext cx="1879681" cy="7501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3" name="Rectangle 12">
            <a:extLst>
              <a:ext uri="{FF2B5EF4-FFF2-40B4-BE49-F238E27FC236}">
                <a16:creationId xmlns:a16="http://schemas.microsoft.com/office/drawing/2014/main" id="{4A198696-9D7E-4E09-AF1A-D5107FAF7936}"/>
              </a:ext>
            </a:extLst>
          </p:cNvPr>
          <p:cNvSpPr/>
          <p:nvPr/>
        </p:nvSpPr>
        <p:spPr>
          <a:xfrm>
            <a:off x="728552" y="3248366"/>
            <a:ext cx="1879681" cy="7501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cxnSp>
        <p:nvCxnSpPr>
          <p:cNvPr id="15" name="Straight Arrow Connector 14">
            <a:extLst>
              <a:ext uri="{FF2B5EF4-FFF2-40B4-BE49-F238E27FC236}">
                <a16:creationId xmlns:a16="http://schemas.microsoft.com/office/drawing/2014/main" id="{F67D2A95-1F78-4279-8BA5-19A42BD6FF23}"/>
              </a:ext>
            </a:extLst>
          </p:cNvPr>
          <p:cNvCxnSpPr>
            <a:cxnSpLocks/>
          </p:cNvCxnSpPr>
          <p:nvPr/>
        </p:nvCxnSpPr>
        <p:spPr>
          <a:xfrm>
            <a:off x="1642714" y="4052962"/>
            <a:ext cx="0" cy="46796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79BD75-0192-4E41-ADDD-D0EE0C794FB6}"/>
              </a:ext>
            </a:extLst>
          </p:cNvPr>
          <p:cNvCxnSpPr>
            <a:cxnSpLocks/>
          </p:cNvCxnSpPr>
          <p:nvPr/>
        </p:nvCxnSpPr>
        <p:spPr>
          <a:xfrm>
            <a:off x="1642713" y="2736134"/>
            <a:ext cx="0" cy="46796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677EB7A-739E-4463-A00A-E077769E0596}"/>
              </a:ext>
            </a:extLst>
          </p:cNvPr>
          <p:cNvCxnSpPr>
            <a:cxnSpLocks/>
          </p:cNvCxnSpPr>
          <p:nvPr/>
        </p:nvCxnSpPr>
        <p:spPr>
          <a:xfrm>
            <a:off x="3275145" y="2300814"/>
            <a:ext cx="0" cy="27316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18C06BD-EA19-4B02-9073-4C5D30309081}"/>
              </a:ext>
            </a:extLst>
          </p:cNvPr>
          <p:cNvCxnSpPr>
            <a:cxnSpLocks/>
          </p:cNvCxnSpPr>
          <p:nvPr/>
        </p:nvCxnSpPr>
        <p:spPr>
          <a:xfrm flipV="1">
            <a:off x="3266127" y="2311310"/>
            <a:ext cx="30785" cy="46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9421971-ADE2-47DB-8EDE-BF3F10DA4F8C}"/>
              </a:ext>
            </a:extLst>
          </p:cNvPr>
          <p:cNvCxnSpPr>
            <a:cxnSpLocks/>
          </p:cNvCxnSpPr>
          <p:nvPr/>
        </p:nvCxnSpPr>
        <p:spPr>
          <a:xfrm>
            <a:off x="2633259" y="5053794"/>
            <a:ext cx="6418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69AAE9-1104-459A-95DB-BE17B1A2ECA5}"/>
              </a:ext>
            </a:extLst>
          </p:cNvPr>
          <p:cNvCxnSpPr>
            <a:cxnSpLocks/>
          </p:cNvCxnSpPr>
          <p:nvPr/>
        </p:nvCxnSpPr>
        <p:spPr>
          <a:xfrm>
            <a:off x="3275348" y="3791381"/>
            <a:ext cx="8921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8223C0E-E2A5-4A64-AA8D-3C685407A478}"/>
              </a:ext>
            </a:extLst>
          </p:cNvPr>
          <p:cNvSpPr/>
          <p:nvPr/>
        </p:nvSpPr>
        <p:spPr>
          <a:xfrm>
            <a:off x="4102244" y="3236746"/>
            <a:ext cx="2437765" cy="11753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22" name="Group 21">
            <a:extLst>
              <a:ext uri="{FF2B5EF4-FFF2-40B4-BE49-F238E27FC236}">
                <a16:creationId xmlns:a16="http://schemas.microsoft.com/office/drawing/2014/main" id="{B95EC516-6F9D-4D99-BAF4-F505F8DDAD4D}"/>
              </a:ext>
            </a:extLst>
          </p:cNvPr>
          <p:cNvGrpSpPr/>
          <p:nvPr/>
        </p:nvGrpSpPr>
        <p:grpSpPr>
          <a:xfrm>
            <a:off x="4203142" y="3433379"/>
            <a:ext cx="2559725" cy="783552"/>
            <a:chOff x="914400" y="719192"/>
            <a:chExt cx="2743200" cy="750380"/>
          </a:xfrm>
        </p:grpSpPr>
        <p:sp>
          <p:nvSpPr>
            <p:cNvPr id="23" name="Rectangle 22">
              <a:extLst>
                <a:ext uri="{FF2B5EF4-FFF2-40B4-BE49-F238E27FC236}">
                  <a16:creationId xmlns:a16="http://schemas.microsoft.com/office/drawing/2014/main" id="{1DD09F3B-E423-4191-8E71-70979C7E49FE}"/>
                </a:ext>
              </a:extLst>
            </p:cNvPr>
            <p:cNvSpPr/>
            <p:nvPr/>
          </p:nvSpPr>
          <p:spPr>
            <a:xfrm>
              <a:off x="914400" y="719192"/>
              <a:ext cx="2743200" cy="750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24" name="TextBox 23">
              <a:extLst>
                <a:ext uri="{FF2B5EF4-FFF2-40B4-BE49-F238E27FC236}">
                  <a16:creationId xmlns:a16="http://schemas.microsoft.com/office/drawing/2014/main" id="{64230438-ABF1-42B4-888E-0C8EDE2B67F8}"/>
                </a:ext>
              </a:extLst>
            </p:cNvPr>
            <p:cNvSpPr txBox="1"/>
            <p:nvPr/>
          </p:nvSpPr>
          <p:spPr>
            <a:xfrm>
              <a:off x="1243720" y="722635"/>
              <a:ext cx="1970365" cy="677917"/>
            </a:xfrm>
            <a:prstGeom prst="rect">
              <a:avLst/>
            </a:prstGeom>
            <a:noFill/>
          </p:spPr>
          <p:txBody>
            <a:bodyPr wrap="none" rtlCol="0">
              <a:spAutoFit/>
            </a:bodyPr>
            <a:lstStyle/>
            <a:p>
              <a:r>
                <a:rPr lang="en-IN" sz="2000" dirty="0"/>
                <a:t>Cleaning / </a:t>
              </a:r>
            </a:p>
            <a:p>
              <a:r>
                <a:rPr lang="en-IN" sz="2000" dirty="0"/>
                <a:t>Pre processing</a:t>
              </a:r>
            </a:p>
          </p:txBody>
        </p:sp>
      </p:grpSp>
      <p:grpSp>
        <p:nvGrpSpPr>
          <p:cNvPr id="25" name="Group 24">
            <a:extLst>
              <a:ext uri="{FF2B5EF4-FFF2-40B4-BE49-F238E27FC236}">
                <a16:creationId xmlns:a16="http://schemas.microsoft.com/office/drawing/2014/main" id="{1EA9D4C4-D843-4748-8879-F4BF06BE752D}"/>
              </a:ext>
            </a:extLst>
          </p:cNvPr>
          <p:cNvGrpSpPr/>
          <p:nvPr/>
        </p:nvGrpSpPr>
        <p:grpSpPr>
          <a:xfrm>
            <a:off x="8683895" y="1593045"/>
            <a:ext cx="2784518" cy="1735632"/>
            <a:chOff x="8660523" y="1164771"/>
            <a:chExt cx="2186153" cy="1315670"/>
          </a:xfrm>
        </p:grpSpPr>
        <p:pic>
          <p:nvPicPr>
            <p:cNvPr id="26" name="Picture 25" descr="Chart, scatter chart&#10;&#10;Description automatically generated">
              <a:extLst>
                <a:ext uri="{FF2B5EF4-FFF2-40B4-BE49-F238E27FC236}">
                  <a16:creationId xmlns:a16="http://schemas.microsoft.com/office/drawing/2014/main" id="{057CBFC2-7A88-4960-85FA-A9884A3186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9662" y="1362691"/>
              <a:ext cx="1576734" cy="845130"/>
            </a:xfrm>
            <a:prstGeom prst="rect">
              <a:avLst/>
            </a:prstGeom>
          </p:spPr>
        </p:pic>
        <p:sp>
          <p:nvSpPr>
            <p:cNvPr id="27" name="Rectangle 26">
              <a:extLst>
                <a:ext uri="{FF2B5EF4-FFF2-40B4-BE49-F238E27FC236}">
                  <a16:creationId xmlns:a16="http://schemas.microsoft.com/office/drawing/2014/main" id="{514E9FEA-1E37-45FB-AAF9-E04660C4EA5D}"/>
                </a:ext>
              </a:extLst>
            </p:cNvPr>
            <p:cNvSpPr/>
            <p:nvPr/>
          </p:nvSpPr>
          <p:spPr>
            <a:xfrm>
              <a:off x="8660523" y="1164771"/>
              <a:ext cx="2186153" cy="1315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pic>
        <p:nvPicPr>
          <p:cNvPr id="28" name="Picture 27" descr="Logo&#10;&#10;Description automatically generated">
            <a:extLst>
              <a:ext uri="{FF2B5EF4-FFF2-40B4-BE49-F238E27FC236}">
                <a16:creationId xmlns:a16="http://schemas.microsoft.com/office/drawing/2014/main" id="{D45E4C39-5787-48D7-9DF1-9D48756E98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0436" y="2478944"/>
            <a:ext cx="1960369" cy="980185"/>
          </a:xfrm>
          <a:prstGeom prst="rect">
            <a:avLst/>
          </a:prstGeom>
        </p:spPr>
      </p:pic>
      <p:sp>
        <p:nvSpPr>
          <p:cNvPr id="29" name="TextBox 28">
            <a:extLst>
              <a:ext uri="{FF2B5EF4-FFF2-40B4-BE49-F238E27FC236}">
                <a16:creationId xmlns:a16="http://schemas.microsoft.com/office/drawing/2014/main" id="{A0178941-2A27-4194-AED3-6208497D10B1}"/>
              </a:ext>
            </a:extLst>
          </p:cNvPr>
          <p:cNvSpPr txBox="1"/>
          <p:nvPr/>
        </p:nvSpPr>
        <p:spPr>
          <a:xfrm>
            <a:off x="609441" y="1343864"/>
            <a:ext cx="2600869" cy="461417"/>
          </a:xfrm>
          <a:prstGeom prst="rect">
            <a:avLst/>
          </a:prstGeom>
          <a:noFill/>
        </p:spPr>
        <p:txBody>
          <a:bodyPr wrap="none" rtlCol="0">
            <a:spAutoFit/>
          </a:bodyPr>
          <a:lstStyle/>
          <a:p>
            <a:r>
              <a:rPr lang="en-IN" sz="2399" b="1" dirty="0">
                <a:solidFill>
                  <a:srgbClr val="0070C0"/>
                </a:solidFill>
              </a:rPr>
              <a:t>CSV / Excel / API</a:t>
            </a:r>
          </a:p>
        </p:txBody>
      </p:sp>
      <p:grpSp>
        <p:nvGrpSpPr>
          <p:cNvPr id="30" name="Group 29">
            <a:extLst>
              <a:ext uri="{FF2B5EF4-FFF2-40B4-BE49-F238E27FC236}">
                <a16:creationId xmlns:a16="http://schemas.microsoft.com/office/drawing/2014/main" id="{59D8C919-CCC9-4EA9-9382-13E0206CC86F}"/>
              </a:ext>
            </a:extLst>
          </p:cNvPr>
          <p:cNvGrpSpPr/>
          <p:nvPr/>
        </p:nvGrpSpPr>
        <p:grpSpPr>
          <a:xfrm>
            <a:off x="8704915" y="4531422"/>
            <a:ext cx="2879084" cy="1444811"/>
            <a:chOff x="8628993" y="4198867"/>
            <a:chExt cx="2879834" cy="1445187"/>
          </a:xfrm>
        </p:grpSpPr>
        <p:pic>
          <p:nvPicPr>
            <p:cNvPr id="31" name="Picture 30" descr="Text&#10;&#10;Description automatically generated">
              <a:extLst>
                <a:ext uri="{FF2B5EF4-FFF2-40B4-BE49-F238E27FC236}">
                  <a16:creationId xmlns:a16="http://schemas.microsoft.com/office/drawing/2014/main" id="{EEE38A72-C3FC-4108-ABFD-A6895CA55A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1833" y="4465912"/>
              <a:ext cx="2641381" cy="1053585"/>
            </a:xfrm>
            <a:prstGeom prst="rect">
              <a:avLst/>
            </a:prstGeom>
          </p:spPr>
        </p:pic>
        <p:sp>
          <p:nvSpPr>
            <p:cNvPr id="32" name="Rectangle 31">
              <a:extLst>
                <a:ext uri="{FF2B5EF4-FFF2-40B4-BE49-F238E27FC236}">
                  <a16:creationId xmlns:a16="http://schemas.microsoft.com/office/drawing/2014/main" id="{3CD460EC-8D02-4AFD-8E4C-6DF7EEC3D41B}"/>
                </a:ext>
              </a:extLst>
            </p:cNvPr>
            <p:cNvSpPr/>
            <p:nvPr/>
          </p:nvSpPr>
          <p:spPr>
            <a:xfrm>
              <a:off x="8628993" y="4198867"/>
              <a:ext cx="2879834" cy="14451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cxnSp>
        <p:nvCxnSpPr>
          <p:cNvPr id="33" name="Straight Connector 32">
            <a:extLst>
              <a:ext uri="{FF2B5EF4-FFF2-40B4-BE49-F238E27FC236}">
                <a16:creationId xmlns:a16="http://schemas.microsoft.com/office/drawing/2014/main" id="{8E764E4E-185B-4D98-B4AB-37D0F9305399}"/>
              </a:ext>
            </a:extLst>
          </p:cNvPr>
          <p:cNvCxnSpPr>
            <a:cxnSpLocks/>
          </p:cNvCxnSpPr>
          <p:nvPr/>
        </p:nvCxnSpPr>
        <p:spPr>
          <a:xfrm>
            <a:off x="8052684" y="2422015"/>
            <a:ext cx="0" cy="27316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C426CDB-36E2-4045-A20E-186F9FFE21C8}"/>
              </a:ext>
            </a:extLst>
          </p:cNvPr>
          <p:cNvCxnSpPr>
            <a:cxnSpLocks/>
          </p:cNvCxnSpPr>
          <p:nvPr/>
        </p:nvCxnSpPr>
        <p:spPr>
          <a:xfrm>
            <a:off x="8038628" y="2453524"/>
            <a:ext cx="6452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56FE00C-7BFF-4718-A903-4E4301C7218E}"/>
              </a:ext>
            </a:extLst>
          </p:cNvPr>
          <p:cNvCxnSpPr>
            <a:cxnSpLocks/>
          </p:cNvCxnSpPr>
          <p:nvPr/>
        </p:nvCxnSpPr>
        <p:spPr>
          <a:xfrm>
            <a:off x="8041262" y="5153621"/>
            <a:ext cx="6418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6846817E-2547-424F-91D3-FE39F91A7286}"/>
              </a:ext>
            </a:extLst>
          </p:cNvPr>
          <p:cNvSpPr/>
          <p:nvPr/>
        </p:nvSpPr>
        <p:spPr>
          <a:xfrm>
            <a:off x="753578" y="4641370"/>
            <a:ext cx="1879681" cy="7501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44" name="Rectangle 43">
            <a:extLst>
              <a:ext uri="{FF2B5EF4-FFF2-40B4-BE49-F238E27FC236}">
                <a16:creationId xmlns:a16="http://schemas.microsoft.com/office/drawing/2014/main" id="{1737E893-3C68-4441-BDF7-3F8E1878214A}"/>
              </a:ext>
            </a:extLst>
          </p:cNvPr>
          <p:cNvSpPr/>
          <p:nvPr/>
        </p:nvSpPr>
        <p:spPr>
          <a:xfrm>
            <a:off x="705074" y="1936217"/>
            <a:ext cx="1879681" cy="7501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47" name="Rectangle 46">
            <a:extLst>
              <a:ext uri="{FF2B5EF4-FFF2-40B4-BE49-F238E27FC236}">
                <a16:creationId xmlns:a16="http://schemas.microsoft.com/office/drawing/2014/main" id="{71F07F8D-CF3F-4F9F-ABD7-5549502CD7D7}"/>
              </a:ext>
            </a:extLst>
          </p:cNvPr>
          <p:cNvSpPr/>
          <p:nvPr/>
        </p:nvSpPr>
        <p:spPr>
          <a:xfrm>
            <a:off x="751865" y="4635170"/>
            <a:ext cx="1879681" cy="7501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49" name="Group 48">
            <a:extLst>
              <a:ext uri="{FF2B5EF4-FFF2-40B4-BE49-F238E27FC236}">
                <a16:creationId xmlns:a16="http://schemas.microsoft.com/office/drawing/2014/main" id="{CC7A0E9E-2910-4427-9ABF-679893927322}"/>
              </a:ext>
            </a:extLst>
          </p:cNvPr>
          <p:cNvGrpSpPr/>
          <p:nvPr/>
        </p:nvGrpSpPr>
        <p:grpSpPr>
          <a:xfrm>
            <a:off x="730099" y="3242165"/>
            <a:ext cx="1879681" cy="750185"/>
            <a:chOff x="914400" y="719192"/>
            <a:chExt cx="1880171" cy="750380"/>
          </a:xfrm>
        </p:grpSpPr>
        <p:sp>
          <p:nvSpPr>
            <p:cNvPr id="50" name="Rectangle 49">
              <a:extLst>
                <a:ext uri="{FF2B5EF4-FFF2-40B4-BE49-F238E27FC236}">
                  <a16:creationId xmlns:a16="http://schemas.microsoft.com/office/drawing/2014/main" id="{6AB4CD7F-33EB-4381-851E-797CF45FE543}"/>
                </a:ext>
              </a:extLst>
            </p:cNvPr>
            <p:cNvSpPr/>
            <p:nvPr/>
          </p:nvSpPr>
          <p:spPr>
            <a:xfrm>
              <a:off x="914400" y="719192"/>
              <a:ext cx="1880171" cy="750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51" name="TextBox 50">
              <a:extLst>
                <a:ext uri="{FF2B5EF4-FFF2-40B4-BE49-F238E27FC236}">
                  <a16:creationId xmlns:a16="http://schemas.microsoft.com/office/drawing/2014/main" id="{F138A3AD-2383-4690-A3AA-82C1CBA21756}"/>
                </a:ext>
              </a:extLst>
            </p:cNvPr>
            <p:cNvSpPr txBox="1"/>
            <p:nvPr/>
          </p:nvSpPr>
          <p:spPr>
            <a:xfrm>
              <a:off x="1098168" y="906076"/>
              <a:ext cx="1581388" cy="277071"/>
            </a:xfrm>
            <a:prstGeom prst="rect">
              <a:avLst/>
            </a:prstGeom>
            <a:noFill/>
          </p:spPr>
          <p:txBody>
            <a:bodyPr wrap="square" rtlCol="0">
              <a:spAutoFit/>
            </a:bodyPr>
            <a:lstStyle/>
            <a:p>
              <a:r>
                <a:rPr lang="en-IN" sz="1200" b="1" dirty="0"/>
                <a:t>Dataset Source 2</a:t>
              </a:r>
            </a:p>
          </p:txBody>
        </p:sp>
      </p:grpSp>
      <p:sp>
        <p:nvSpPr>
          <p:cNvPr id="52" name="TextBox 51">
            <a:extLst>
              <a:ext uri="{FF2B5EF4-FFF2-40B4-BE49-F238E27FC236}">
                <a16:creationId xmlns:a16="http://schemas.microsoft.com/office/drawing/2014/main" id="{EDFBAC7B-D979-4B71-B078-1AF9397E7F6A}"/>
              </a:ext>
            </a:extLst>
          </p:cNvPr>
          <p:cNvSpPr txBox="1"/>
          <p:nvPr/>
        </p:nvSpPr>
        <p:spPr>
          <a:xfrm>
            <a:off x="925449" y="2169928"/>
            <a:ext cx="1580976" cy="276999"/>
          </a:xfrm>
          <a:prstGeom prst="rect">
            <a:avLst/>
          </a:prstGeom>
          <a:noFill/>
        </p:spPr>
        <p:txBody>
          <a:bodyPr wrap="square" rtlCol="0">
            <a:spAutoFit/>
          </a:bodyPr>
          <a:lstStyle/>
          <a:p>
            <a:r>
              <a:rPr lang="en-IN" sz="1200" b="1" dirty="0"/>
              <a:t>Dataset Source 1</a:t>
            </a:r>
          </a:p>
        </p:txBody>
      </p:sp>
      <p:sp>
        <p:nvSpPr>
          <p:cNvPr id="53" name="TextBox 52">
            <a:extLst>
              <a:ext uri="{FF2B5EF4-FFF2-40B4-BE49-F238E27FC236}">
                <a16:creationId xmlns:a16="http://schemas.microsoft.com/office/drawing/2014/main" id="{A4165D39-B304-4688-BC35-7258E247A93A}"/>
              </a:ext>
            </a:extLst>
          </p:cNvPr>
          <p:cNvSpPr txBox="1"/>
          <p:nvPr/>
        </p:nvSpPr>
        <p:spPr>
          <a:xfrm>
            <a:off x="965735" y="4893920"/>
            <a:ext cx="1580976" cy="276999"/>
          </a:xfrm>
          <a:prstGeom prst="rect">
            <a:avLst/>
          </a:prstGeom>
          <a:noFill/>
        </p:spPr>
        <p:txBody>
          <a:bodyPr wrap="square" rtlCol="0">
            <a:spAutoFit/>
          </a:bodyPr>
          <a:lstStyle/>
          <a:p>
            <a:r>
              <a:rPr lang="en-IN" sz="1200" b="1" dirty="0"/>
              <a:t>Dataset Source 3</a:t>
            </a:r>
          </a:p>
        </p:txBody>
      </p:sp>
      <p:cxnSp>
        <p:nvCxnSpPr>
          <p:cNvPr id="54" name="Straight Connector 53">
            <a:extLst>
              <a:ext uri="{FF2B5EF4-FFF2-40B4-BE49-F238E27FC236}">
                <a16:creationId xmlns:a16="http://schemas.microsoft.com/office/drawing/2014/main" id="{2A6DF9AD-3C64-4C92-8348-F135049EF481}"/>
              </a:ext>
            </a:extLst>
          </p:cNvPr>
          <p:cNvCxnSpPr>
            <a:cxnSpLocks/>
          </p:cNvCxnSpPr>
          <p:nvPr/>
        </p:nvCxnSpPr>
        <p:spPr>
          <a:xfrm>
            <a:off x="2624239" y="2311310"/>
            <a:ext cx="6418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5CD6D64-370E-41EF-835C-651DE8DC0C6D}"/>
              </a:ext>
            </a:extLst>
          </p:cNvPr>
          <p:cNvCxnSpPr>
            <a:cxnSpLocks/>
          </p:cNvCxnSpPr>
          <p:nvPr/>
        </p:nvCxnSpPr>
        <p:spPr>
          <a:xfrm>
            <a:off x="6762867" y="3755947"/>
            <a:ext cx="12898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732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54760"/>
            <a:ext cx="10969943" cy="711081"/>
          </a:xfrm>
        </p:spPr>
        <p:txBody>
          <a:bodyPr/>
          <a:lstStyle/>
          <a:p>
            <a:r>
              <a:rPr lang="en-US" dirty="0">
                <a:solidFill>
                  <a:schemeClr val="tx1">
                    <a:lumMod val="75000"/>
                    <a:lumOff val="25000"/>
                  </a:schemeClr>
                </a:solidFill>
              </a:rPr>
              <a:t>Process Flow: Phase 2</a:t>
            </a:r>
            <a:endParaRPr lang="en-IN" dirty="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3A42E468-7065-4178-A892-AA5952F32B41}"/>
              </a:ext>
            </a:extLst>
          </p:cNvPr>
          <p:cNvCxnSpPr/>
          <p:nvPr/>
        </p:nvCxnSpPr>
        <p:spPr>
          <a:xfrm>
            <a:off x="621804" y="926085"/>
            <a:ext cx="7992888"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9BAAE3FD-B1BB-4888-ADC1-A24DD7D37890}"/>
              </a:ext>
            </a:extLst>
          </p:cNvPr>
          <p:cNvGrpSpPr/>
          <p:nvPr/>
        </p:nvGrpSpPr>
        <p:grpSpPr>
          <a:xfrm>
            <a:off x="567416" y="1452055"/>
            <a:ext cx="2658424" cy="1585539"/>
            <a:chOff x="914400" y="719192"/>
            <a:chExt cx="2659117" cy="750380"/>
          </a:xfrm>
        </p:grpSpPr>
        <p:sp>
          <p:nvSpPr>
            <p:cNvPr id="7" name="Rectangle 6">
              <a:extLst>
                <a:ext uri="{FF2B5EF4-FFF2-40B4-BE49-F238E27FC236}">
                  <a16:creationId xmlns:a16="http://schemas.microsoft.com/office/drawing/2014/main" id="{64BE9C2B-75E3-44A9-84D6-0C6812866106}"/>
                </a:ext>
              </a:extLst>
            </p:cNvPr>
            <p:cNvSpPr/>
            <p:nvPr/>
          </p:nvSpPr>
          <p:spPr>
            <a:xfrm>
              <a:off x="914400" y="719192"/>
              <a:ext cx="2659117" cy="750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8" name="TextBox 7">
              <a:extLst>
                <a:ext uri="{FF2B5EF4-FFF2-40B4-BE49-F238E27FC236}">
                  <a16:creationId xmlns:a16="http://schemas.microsoft.com/office/drawing/2014/main" id="{083297E4-297C-48A1-AD22-0BA6D65AE4D4}"/>
                </a:ext>
              </a:extLst>
            </p:cNvPr>
            <p:cNvSpPr txBox="1"/>
            <p:nvPr/>
          </p:nvSpPr>
          <p:spPr>
            <a:xfrm>
              <a:off x="969955" y="747295"/>
              <a:ext cx="2501658" cy="626337"/>
            </a:xfrm>
            <a:prstGeom prst="rect">
              <a:avLst/>
            </a:prstGeom>
            <a:noFill/>
          </p:spPr>
          <p:txBody>
            <a:bodyPr wrap="none" rtlCol="0">
              <a:spAutoFit/>
            </a:bodyPr>
            <a:lstStyle/>
            <a:p>
              <a:r>
                <a:rPr lang="en-IN" sz="1600" dirty="0"/>
                <a:t>Alberta Province Diseases</a:t>
              </a:r>
            </a:p>
            <a:p>
              <a:r>
                <a:rPr lang="en-IN" sz="1600" dirty="0"/>
                <a:t>Locations</a:t>
              </a:r>
            </a:p>
            <a:p>
              <a:r>
                <a:rPr lang="en-IN" sz="1600" dirty="0"/>
                <a:t>Health Service Providers</a:t>
              </a:r>
            </a:p>
            <a:p>
              <a:r>
                <a:rPr lang="en-IN" sz="1600" dirty="0"/>
                <a:t>Medical Device Providers</a:t>
              </a:r>
            </a:p>
            <a:p>
              <a:r>
                <a:rPr lang="en-IN" sz="1600" dirty="0"/>
                <a:t>CHD Dataset</a:t>
              </a:r>
            </a:p>
          </p:txBody>
        </p:sp>
      </p:grpSp>
      <p:sp>
        <p:nvSpPr>
          <p:cNvPr id="9" name="Rectangle 8">
            <a:extLst>
              <a:ext uri="{FF2B5EF4-FFF2-40B4-BE49-F238E27FC236}">
                <a16:creationId xmlns:a16="http://schemas.microsoft.com/office/drawing/2014/main" id="{A75DEF04-071A-450A-A50F-DF2AC47F81C5}"/>
              </a:ext>
            </a:extLst>
          </p:cNvPr>
          <p:cNvSpPr/>
          <p:nvPr/>
        </p:nvSpPr>
        <p:spPr>
          <a:xfrm>
            <a:off x="4102244" y="1988840"/>
            <a:ext cx="2437765" cy="11753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0" name="Group 9">
            <a:extLst>
              <a:ext uri="{FF2B5EF4-FFF2-40B4-BE49-F238E27FC236}">
                <a16:creationId xmlns:a16="http://schemas.microsoft.com/office/drawing/2014/main" id="{61CAF693-2E9F-4A3A-9DBA-57349AE8EC5F}"/>
              </a:ext>
            </a:extLst>
          </p:cNvPr>
          <p:cNvGrpSpPr/>
          <p:nvPr/>
        </p:nvGrpSpPr>
        <p:grpSpPr>
          <a:xfrm>
            <a:off x="4203142" y="2185473"/>
            <a:ext cx="2559725" cy="783552"/>
            <a:chOff x="914400" y="719192"/>
            <a:chExt cx="2743200" cy="750380"/>
          </a:xfrm>
        </p:grpSpPr>
        <p:sp>
          <p:nvSpPr>
            <p:cNvPr id="11" name="Rectangle 10">
              <a:extLst>
                <a:ext uri="{FF2B5EF4-FFF2-40B4-BE49-F238E27FC236}">
                  <a16:creationId xmlns:a16="http://schemas.microsoft.com/office/drawing/2014/main" id="{0C7284CF-C4F2-45A6-B95E-FBA32AD3B42F}"/>
                </a:ext>
              </a:extLst>
            </p:cNvPr>
            <p:cNvSpPr/>
            <p:nvPr/>
          </p:nvSpPr>
          <p:spPr>
            <a:xfrm>
              <a:off x="914400" y="719192"/>
              <a:ext cx="2743200" cy="750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2" name="TextBox 11">
              <a:extLst>
                <a:ext uri="{FF2B5EF4-FFF2-40B4-BE49-F238E27FC236}">
                  <a16:creationId xmlns:a16="http://schemas.microsoft.com/office/drawing/2014/main" id="{284359A6-4C1B-464D-A8D2-66D8AA2EFD82}"/>
                </a:ext>
              </a:extLst>
            </p:cNvPr>
            <p:cNvSpPr txBox="1"/>
            <p:nvPr/>
          </p:nvSpPr>
          <p:spPr>
            <a:xfrm>
              <a:off x="1243720" y="722635"/>
              <a:ext cx="1970365" cy="677917"/>
            </a:xfrm>
            <a:prstGeom prst="rect">
              <a:avLst/>
            </a:prstGeom>
            <a:noFill/>
          </p:spPr>
          <p:txBody>
            <a:bodyPr wrap="none" rtlCol="0">
              <a:spAutoFit/>
            </a:bodyPr>
            <a:lstStyle/>
            <a:p>
              <a:r>
                <a:rPr lang="en-IN" sz="2000" dirty="0"/>
                <a:t>Cleaning / </a:t>
              </a:r>
            </a:p>
            <a:p>
              <a:r>
                <a:rPr lang="en-IN" sz="2000" dirty="0"/>
                <a:t>Pre processing</a:t>
              </a:r>
            </a:p>
          </p:txBody>
        </p:sp>
      </p:grpSp>
      <p:grpSp>
        <p:nvGrpSpPr>
          <p:cNvPr id="13" name="Group 12">
            <a:extLst>
              <a:ext uri="{FF2B5EF4-FFF2-40B4-BE49-F238E27FC236}">
                <a16:creationId xmlns:a16="http://schemas.microsoft.com/office/drawing/2014/main" id="{5A6154A3-3B72-4C03-B906-1AF509576975}"/>
              </a:ext>
            </a:extLst>
          </p:cNvPr>
          <p:cNvGrpSpPr/>
          <p:nvPr/>
        </p:nvGrpSpPr>
        <p:grpSpPr>
          <a:xfrm>
            <a:off x="8230487" y="2204864"/>
            <a:ext cx="2112405" cy="725854"/>
            <a:chOff x="7406012" y="1732247"/>
            <a:chExt cx="2112955" cy="726043"/>
          </a:xfrm>
        </p:grpSpPr>
        <p:sp>
          <p:nvSpPr>
            <p:cNvPr id="14" name="TextBox 13">
              <a:extLst>
                <a:ext uri="{FF2B5EF4-FFF2-40B4-BE49-F238E27FC236}">
                  <a16:creationId xmlns:a16="http://schemas.microsoft.com/office/drawing/2014/main" id="{4368D93E-FDD5-4CB5-9C99-21B0EE23295C}"/>
                </a:ext>
              </a:extLst>
            </p:cNvPr>
            <p:cNvSpPr txBox="1"/>
            <p:nvPr/>
          </p:nvSpPr>
          <p:spPr>
            <a:xfrm>
              <a:off x="7502211" y="1946479"/>
              <a:ext cx="1982148" cy="338642"/>
            </a:xfrm>
            <a:prstGeom prst="rect">
              <a:avLst/>
            </a:prstGeom>
            <a:noFill/>
          </p:spPr>
          <p:txBody>
            <a:bodyPr wrap="none" rtlCol="0">
              <a:spAutoFit/>
            </a:bodyPr>
            <a:lstStyle/>
            <a:p>
              <a:r>
                <a:rPr lang="en-IN" sz="1600" dirty="0"/>
                <a:t>API / Business Logic</a:t>
              </a:r>
            </a:p>
          </p:txBody>
        </p:sp>
        <p:sp>
          <p:nvSpPr>
            <p:cNvPr id="15" name="Rectangle 14">
              <a:extLst>
                <a:ext uri="{FF2B5EF4-FFF2-40B4-BE49-F238E27FC236}">
                  <a16:creationId xmlns:a16="http://schemas.microsoft.com/office/drawing/2014/main" id="{FF0DA14D-E54B-42D0-A564-6AACF0C7144E}"/>
                </a:ext>
              </a:extLst>
            </p:cNvPr>
            <p:cNvSpPr/>
            <p:nvPr/>
          </p:nvSpPr>
          <p:spPr>
            <a:xfrm>
              <a:off x="7406012" y="1732247"/>
              <a:ext cx="2112955" cy="7260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grpSp>
        <p:nvGrpSpPr>
          <p:cNvPr id="16" name="Group 15">
            <a:extLst>
              <a:ext uri="{FF2B5EF4-FFF2-40B4-BE49-F238E27FC236}">
                <a16:creationId xmlns:a16="http://schemas.microsoft.com/office/drawing/2014/main" id="{3CFD8C70-2FE8-4C77-90E2-9FC3A5DAF6B1}"/>
              </a:ext>
            </a:extLst>
          </p:cNvPr>
          <p:cNvGrpSpPr/>
          <p:nvPr/>
        </p:nvGrpSpPr>
        <p:grpSpPr>
          <a:xfrm>
            <a:off x="1355632" y="3794444"/>
            <a:ext cx="6525231" cy="1954415"/>
            <a:chOff x="4876800" y="3573518"/>
            <a:chExt cx="6526931" cy="1954924"/>
          </a:xfrm>
        </p:grpSpPr>
        <p:sp>
          <p:nvSpPr>
            <p:cNvPr id="17" name="TextBox 16">
              <a:extLst>
                <a:ext uri="{FF2B5EF4-FFF2-40B4-BE49-F238E27FC236}">
                  <a16:creationId xmlns:a16="http://schemas.microsoft.com/office/drawing/2014/main" id="{A14DEAB3-6A8F-4E9A-B9AA-0764DBA5AD00}"/>
                </a:ext>
              </a:extLst>
            </p:cNvPr>
            <p:cNvSpPr txBox="1"/>
            <p:nvPr/>
          </p:nvSpPr>
          <p:spPr>
            <a:xfrm>
              <a:off x="5312983" y="3673364"/>
              <a:ext cx="2434384" cy="461537"/>
            </a:xfrm>
            <a:prstGeom prst="rect">
              <a:avLst/>
            </a:prstGeom>
            <a:noFill/>
          </p:spPr>
          <p:txBody>
            <a:bodyPr wrap="none" rtlCol="0">
              <a:spAutoFit/>
            </a:bodyPr>
            <a:lstStyle/>
            <a:p>
              <a:r>
                <a:rPr lang="en-IN" sz="2399" dirty="0"/>
                <a:t>Flask Framework</a:t>
              </a:r>
            </a:p>
          </p:txBody>
        </p:sp>
        <p:sp>
          <p:nvSpPr>
            <p:cNvPr id="18" name="Rectangle 17">
              <a:extLst>
                <a:ext uri="{FF2B5EF4-FFF2-40B4-BE49-F238E27FC236}">
                  <a16:creationId xmlns:a16="http://schemas.microsoft.com/office/drawing/2014/main" id="{49F78E0A-A114-4AAC-AB30-DA7DA15AF2CB}"/>
                </a:ext>
              </a:extLst>
            </p:cNvPr>
            <p:cNvSpPr/>
            <p:nvPr/>
          </p:nvSpPr>
          <p:spPr>
            <a:xfrm>
              <a:off x="4876800" y="3573518"/>
              <a:ext cx="6526931" cy="19549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TextBox 18">
              <a:extLst>
                <a:ext uri="{FF2B5EF4-FFF2-40B4-BE49-F238E27FC236}">
                  <a16:creationId xmlns:a16="http://schemas.microsoft.com/office/drawing/2014/main" id="{C692DCDF-C42B-400A-B1FE-A3486BCBCB4D}"/>
                </a:ext>
              </a:extLst>
            </p:cNvPr>
            <p:cNvSpPr txBox="1"/>
            <p:nvPr/>
          </p:nvSpPr>
          <p:spPr>
            <a:xfrm>
              <a:off x="5147524" y="4416301"/>
              <a:ext cx="1466686" cy="708070"/>
            </a:xfrm>
            <a:prstGeom prst="rect">
              <a:avLst/>
            </a:prstGeom>
            <a:noFill/>
            <a:ln>
              <a:solidFill>
                <a:schemeClr val="tx1"/>
              </a:solidFill>
            </a:ln>
          </p:spPr>
          <p:txBody>
            <a:bodyPr wrap="square" rtlCol="0">
              <a:spAutoFit/>
            </a:bodyPr>
            <a:lstStyle/>
            <a:p>
              <a:r>
                <a:rPr lang="en-IN" sz="2000" dirty="0"/>
                <a:t>Dataset </a:t>
              </a:r>
            </a:p>
            <a:p>
              <a:r>
                <a:rPr lang="en-IN" sz="2000" dirty="0"/>
                <a:t>View</a:t>
              </a:r>
            </a:p>
          </p:txBody>
        </p:sp>
        <p:sp>
          <p:nvSpPr>
            <p:cNvPr id="20" name="TextBox 19">
              <a:extLst>
                <a:ext uri="{FF2B5EF4-FFF2-40B4-BE49-F238E27FC236}">
                  <a16:creationId xmlns:a16="http://schemas.microsoft.com/office/drawing/2014/main" id="{1D5D99F9-3004-46B2-AB77-2FC306EF644F}"/>
                </a:ext>
              </a:extLst>
            </p:cNvPr>
            <p:cNvSpPr txBox="1"/>
            <p:nvPr/>
          </p:nvSpPr>
          <p:spPr>
            <a:xfrm>
              <a:off x="7167905" y="4432434"/>
              <a:ext cx="1944723" cy="708070"/>
            </a:xfrm>
            <a:prstGeom prst="rect">
              <a:avLst/>
            </a:prstGeom>
            <a:noFill/>
            <a:ln>
              <a:solidFill>
                <a:schemeClr val="tx1"/>
              </a:solidFill>
            </a:ln>
          </p:spPr>
          <p:txBody>
            <a:bodyPr wrap="square" rtlCol="0">
              <a:spAutoFit/>
            </a:bodyPr>
            <a:lstStyle/>
            <a:p>
              <a:r>
                <a:rPr lang="en-IN" sz="2000" dirty="0"/>
                <a:t>Demographic View</a:t>
              </a:r>
            </a:p>
          </p:txBody>
        </p:sp>
        <p:sp>
          <p:nvSpPr>
            <p:cNvPr id="21" name="TextBox 20">
              <a:extLst>
                <a:ext uri="{FF2B5EF4-FFF2-40B4-BE49-F238E27FC236}">
                  <a16:creationId xmlns:a16="http://schemas.microsoft.com/office/drawing/2014/main" id="{E4A7609B-098C-4D5F-AEA0-626B532A7B2D}"/>
                </a:ext>
              </a:extLst>
            </p:cNvPr>
            <p:cNvSpPr txBox="1"/>
            <p:nvPr/>
          </p:nvSpPr>
          <p:spPr>
            <a:xfrm>
              <a:off x="9559282" y="4422227"/>
              <a:ext cx="1466686" cy="708070"/>
            </a:xfrm>
            <a:prstGeom prst="rect">
              <a:avLst/>
            </a:prstGeom>
            <a:noFill/>
            <a:ln>
              <a:solidFill>
                <a:schemeClr val="tx1"/>
              </a:solidFill>
            </a:ln>
          </p:spPr>
          <p:txBody>
            <a:bodyPr wrap="square" rtlCol="0">
              <a:spAutoFit/>
            </a:bodyPr>
            <a:lstStyle/>
            <a:p>
              <a:r>
                <a:rPr lang="en-IN" sz="2000" dirty="0"/>
                <a:t>Prediction View</a:t>
              </a:r>
            </a:p>
          </p:txBody>
        </p:sp>
      </p:grpSp>
      <p:sp>
        <p:nvSpPr>
          <p:cNvPr id="22" name="Rectangle 21">
            <a:extLst>
              <a:ext uri="{FF2B5EF4-FFF2-40B4-BE49-F238E27FC236}">
                <a16:creationId xmlns:a16="http://schemas.microsoft.com/office/drawing/2014/main" id="{63927479-FC45-4E02-9F54-FA5D54D315C7}"/>
              </a:ext>
            </a:extLst>
          </p:cNvPr>
          <p:cNvSpPr/>
          <p:nvPr/>
        </p:nvSpPr>
        <p:spPr>
          <a:xfrm>
            <a:off x="9094337" y="3788886"/>
            <a:ext cx="2527080" cy="19544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23" name="TextBox 22">
            <a:extLst>
              <a:ext uri="{FF2B5EF4-FFF2-40B4-BE49-F238E27FC236}">
                <a16:creationId xmlns:a16="http://schemas.microsoft.com/office/drawing/2014/main" id="{049FE9DE-884C-44E6-94C7-64E558904C0C}"/>
              </a:ext>
            </a:extLst>
          </p:cNvPr>
          <p:cNvSpPr txBox="1"/>
          <p:nvPr/>
        </p:nvSpPr>
        <p:spPr>
          <a:xfrm>
            <a:off x="9634986" y="5060812"/>
            <a:ext cx="1440035" cy="461417"/>
          </a:xfrm>
          <a:prstGeom prst="rect">
            <a:avLst/>
          </a:prstGeom>
          <a:noFill/>
          <a:ln>
            <a:solidFill>
              <a:schemeClr val="tx1"/>
            </a:solidFill>
          </a:ln>
        </p:spPr>
        <p:txBody>
          <a:bodyPr wrap="square" rtlCol="0">
            <a:spAutoFit/>
          </a:bodyPr>
          <a:lstStyle/>
          <a:p>
            <a:pPr algn="ctr"/>
            <a:r>
              <a:rPr lang="en-IN" sz="2399" dirty="0"/>
              <a:t>localhost</a:t>
            </a:r>
          </a:p>
        </p:txBody>
      </p:sp>
      <p:sp>
        <p:nvSpPr>
          <p:cNvPr id="24" name="TextBox 23">
            <a:extLst>
              <a:ext uri="{FF2B5EF4-FFF2-40B4-BE49-F238E27FC236}">
                <a16:creationId xmlns:a16="http://schemas.microsoft.com/office/drawing/2014/main" id="{ADDED579-533D-477E-BB33-A049F8CC231E}"/>
              </a:ext>
            </a:extLst>
          </p:cNvPr>
          <p:cNvSpPr txBox="1"/>
          <p:nvPr/>
        </p:nvSpPr>
        <p:spPr>
          <a:xfrm>
            <a:off x="9613968" y="4199188"/>
            <a:ext cx="1450544" cy="461417"/>
          </a:xfrm>
          <a:prstGeom prst="rect">
            <a:avLst/>
          </a:prstGeom>
          <a:noFill/>
          <a:ln>
            <a:solidFill>
              <a:schemeClr val="tx1"/>
            </a:solidFill>
          </a:ln>
        </p:spPr>
        <p:txBody>
          <a:bodyPr wrap="square" rtlCol="0">
            <a:spAutoFit/>
          </a:bodyPr>
          <a:lstStyle/>
          <a:p>
            <a:pPr algn="ctr"/>
            <a:r>
              <a:rPr lang="en-IN" sz="2399" dirty="0"/>
              <a:t>ngrok.io</a:t>
            </a:r>
          </a:p>
        </p:txBody>
      </p:sp>
      <p:cxnSp>
        <p:nvCxnSpPr>
          <p:cNvPr id="25" name="Straight Arrow Connector 24">
            <a:extLst>
              <a:ext uri="{FF2B5EF4-FFF2-40B4-BE49-F238E27FC236}">
                <a16:creationId xmlns:a16="http://schemas.microsoft.com/office/drawing/2014/main" id="{C2CD4774-2641-43A1-8085-2EFC3383FB3E}"/>
              </a:ext>
            </a:extLst>
          </p:cNvPr>
          <p:cNvCxnSpPr>
            <a:cxnSpLocks/>
          </p:cNvCxnSpPr>
          <p:nvPr/>
        </p:nvCxnSpPr>
        <p:spPr>
          <a:xfrm>
            <a:off x="3225840" y="2473151"/>
            <a:ext cx="977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686D98B-4E2A-430E-92EC-D978C619EC40}"/>
              </a:ext>
            </a:extLst>
          </p:cNvPr>
          <p:cNvCxnSpPr>
            <a:cxnSpLocks/>
          </p:cNvCxnSpPr>
          <p:nvPr/>
        </p:nvCxnSpPr>
        <p:spPr>
          <a:xfrm>
            <a:off x="6762867" y="2473151"/>
            <a:ext cx="1467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4BD5894-802A-44DF-B7F6-2CC9419CD497}"/>
              </a:ext>
            </a:extLst>
          </p:cNvPr>
          <p:cNvCxnSpPr>
            <a:cxnSpLocks/>
          </p:cNvCxnSpPr>
          <p:nvPr/>
        </p:nvCxnSpPr>
        <p:spPr>
          <a:xfrm>
            <a:off x="8614692" y="2931799"/>
            <a:ext cx="0" cy="1141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A1E3F8A-871C-466E-8B35-E24D8A946173}"/>
              </a:ext>
            </a:extLst>
          </p:cNvPr>
          <p:cNvCxnSpPr>
            <a:cxnSpLocks/>
          </p:cNvCxnSpPr>
          <p:nvPr/>
        </p:nvCxnSpPr>
        <p:spPr>
          <a:xfrm flipH="1">
            <a:off x="7867122" y="4073005"/>
            <a:ext cx="7475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8BECAB3-CD29-439D-BE4A-086FE8EBB36B}"/>
              </a:ext>
            </a:extLst>
          </p:cNvPr>
          <p:cNvCxnSpPr>
            <a:cxnSpLocks/>
          </p:cNvCxnSpPr>
          <p:nvPr/>
        </p:nvCxnSpPr>
        <p:spPr>
          <a:xfrm>
            <a:off x="7880863" y="4797152"/>
            <a:ext cx="10938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742FB2A-87AB-405D-9F72-0E0233D6B2BA}"/>
              </a:ext>
            </a:extLst>
          </p:cNvPr>
          <p:cNvSpPr txBox="1"/>
          <p:nvPr/>
        </p:nvSpPr>
        <p:spPr>
          <a:xfrm>
            <a:off x="877682" y="1015923"/>
            <a:ext cx="1828038" cy="461417"/>
          </a:xfrm>
          <a:prstGeom prst="rect">
            <a:avLst/>
          </a:prstGeom>
          <a:noFill/>
        </p:spPr>
        <p:txBody>
          <a:bodyPr wrap="none" rtlCol="0">
            <a:spAutoFit/>
          </a:bodyPr>
          <a:lstStyle/>
          <a:p>
            <a:r>
              <a:rPr lang="en-IN" sz="2399" dirty="0"/>
              <a:t>Data Source</a:t>
            </a:r>
          </a:p>
        </p:txBody>
      </p:sp>
    </p:spTree>
    <p:extLst>
      <p:ext uri="{BB962C8B-B14F-4D97-AF65-F5344CB8AC3E}">
        <p14:creationId xmlns:p14="http://schemas.microsoft.com/office/powerpoint/2010/main" val="1079108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1465B4-7F2E-409E-B8D9-4CA72EAE63B9}"/>
              </a:ext>
            </a:extLst>
          </p:cNvPr>
          <p:cNvSpPr txBox="1"/>
          <p:nvPr/>
        </p:nvSpPr>
        <p:spPr>
          <a:xfrm>
            <a:off x="319956" y="972672"/>
            <a:ext cx="11267045" cy="4325800"/>
          </a:xfrm>
          <a:prstGeom prst="rect">
            <a:avLst/>
          </a:prstGeom>
          <a:noFill/>
        </p:spPr>
        <p:txBody>
          <a:bodyPr wrap="square">
            <a:spAutoFit/>
          </a:bodyPr>
          <a:lstStyle/>
          <a:p>
            <a:pPr marL="285664" indent="-285664">
              <a:lnSpc>
                <a:spcPct val="107000"/>
              </a:lnSpc>
              <a:buFont typeface="Arial" panose="020B0604020202020204" pitchFamily="34" charset="0"/>
              <a:buChar char="•"/>
            </a:pPr>
            <a:endParaRPr lang="en-IN" sz="1799" dirty="0">
              <a:latin typeface="Abadi Extra Light" panose="020B0204020104020204" pitchFamily="34" charset="0"/>
              <a:ea typeface="Calibri" panose="020F0502020204030204" pitchFamily="34" charset="0"/>
              <a:cs typeface="Times New Roman" panose="02020603050405020304" pitchFamily="18" charset="0"/>
            </a:endParaRPr>
          </a:p>
          <a:p>
            <a:pPr marL="285664" indent="-285664">
              <a:lnSpc>
                <a:spcPct val="107000"/>
              </a:lnSpc>
              <a:buFont typeface="Arial" panose="020B0604020202020204" pitchFamily="34" charset="0"/>
              <a:buChar char="•"/>
            </a:pPr>
            <a:r>
              <a:rPr lang="en-IN" sz="2000" dirty="0">
                <a:latin typeface="+mj-lt"/>
                <a:ea typeface="Calibri" panose="020F0502020204030204" pitchFamily="34" charset="0"/>
                <a:cs typeface="Times New Roman" panose="02020603050405020304" pitchFamily="18" charset="0"/>
              </a:rPr>
              <a:t>Cardiovascular disease is one of the most fatal conditions in the present world. </a:t>
            </a:r>
          </a:p>
          <a:p>
            <a:pPr marL="285664" indent="-285664">
              <a:lnSpc>
                <a:spcPct val="107000"/>
              </a:lnSpc>
              <a:buFont typeface="Arial" panose="020B0604020202020204" pitchFamily="34" charset="0"/>
              <a:buChar char="•"/>
            </a:pPr>
            <a:r>
              <a:rPr lang="en-IN" sz="2000" dirty="0">
                <a:latin typeface="+mj-lt"/>
                <a:ea typeface="Calibri" panose="020F0502020204030204" pitchFamily="34" charset="0"/>
                <a:cs typeface="Times New Roman" panose="02020603050405020304" pitchFamily="18" charset="0"/>
              </a:rPr>
              <a:t>Statistical data display the lethalness of Cardiovascular disease by revealing the percentage of deaths worldwide caused due to heart attacks. Thus, there is an implicit necessity to predict the condition at the earliest.</a:t>
            </a:r>
          </a:p>
          <a:p>
            <a:pPr marL="285664" indent="-285664">
              <a:lnSpc>
                <a:spcPct val="107000"/>
              </a:lnSpc>
              <a:buFont typeface="Arial" panose="020B0604020202020204" pitchFamily="34" charset="0"/>
              <a:buChar char="•"/>
            </a:pPr>
            <a:r>
              <a:rPr lang="en-IN" sz="2000" dirty="0">
                <a:latin typeface="+mj-lt"/>
                <a:ea typeface="Calibri" panose="020F0502020204030204" pitchFamily="34" charset="0"/>
                <a:cs typeface="Times New Roman" panose="02020603050405020304" pitchFamily="18" charset="0"/>
              </a:rPr>
              <a:t>By utilizing the patients medical records, a new system is proposed to predict the chances of a person contracting heart attack. Attributes such as age, blood pressure, thickness of the artery etc. are fed into the Logistic regression used to predict risk of heart attack in a person. </a:t>
            </a:r>
          </a:p>
          <a:p>
            <a:pPr marL="285664" indent="-285664">
              <a:lnSpc>
                <a:spcPct val="107000"/>
              </a:lnSpc>
              <a:buFont typeface="Arial" panose="020B0604020202020204" pitchFamily="34" charset="0"/>
              <a:buChar char="•"/>
            </a:pPr>
            <a:r>
              <a:rPr lang="en-IN" sz="2000" dirty="0">
                <a:latin typeface="+mj-lt"/>
                <a:ea typeface="Calibri" panose="020F0502020204030204" pitchFamily="34" charset="0"/>
                <a:cs typeface="Times New Roman" panose="02020603050405020304" pitchFamily="18" charset="0"/>
              </a:rPr>
              <a:t>Neural networks are composed of a series of computational nodes structured into several layers.</a:t>
            </a:r>
          </a:p>
          <a:p>
            <a:pPr marL="285664" indent="-285664">
              <a:lnSpc>
                <a:spcPct val="107000"/>
              </a:lnSpc>
              <a:buFont typeface="Arial" panose="020B0604020202020204" pitchFamily="34" charset="0"/>
              <a:buChar char="•"/>
            </a:pPr>
            <a:r>
              <a:rPr lang="en-IN" sz="2000" dirty="0">
                <a:latin typeface="+mj-lt"/>
                <a:ea typeface="Calibri" panose="020F0502020204030204" pitchFamily="34" charset="0"/>
                <a:cs typeface="Times New Roman" panose="02020603050405020304" pitchFamily="18" charset="0"/>
              </a:rPr>
              <a:t>The models have been tested on a very limited and small patient database. Later it can be tested rigorously on large patient database.</a:t>
            </a:r>
          </a:p>
          <a:p>
            <a:pPr marL="285664" indent="-285664">
              <a:lnSpc>
                <a:spcPct val="107000"/>
              </a:lnSpc>
              <a:buFont typeface="Arial" panose="020B0604020202020204" pitchFamily="34" charset="0"/>
              <a:buChar char="•"/>
            </a:pPr>
            <a:r>
              <a:rPr lang="en-IN" sz="2000" dirty="0">
                <a:latin typeface="+mj-lt"/>
                <a:ea typeface="Calibri" panose="020F0502020204030204" pitchFamily="34" charset="0"/>
                <a:cs typeface="Times New Roman" panose="02020603050405020304" pitchFamily="18" charset="0"/>
              </a:rPr>
              <a:t>The proposed model for predicting the Heart disease would assist doctors in the diagnosis of disease.</a:t>
            </a:r>
          </a:p>
          <a:p>
            <a:pPr marL="285664" indent="-285664">
              <a:lnSpc>
                <a:spcPct val="107000"/>
              </a:lnSpc>
              <a:buFont typeface="Arial" panose="020B0604020202020204" pitchFamily="34" charset="0"/>
              <a:buChar char="•"/>
            </a:pPr>
            <a:r>
              <a:rPr lang="en-IN" sz="2000" dirty="0">
                <a:latin typeface="+mj-lt"/>
                <a:ea typeface="Calibri" panose="020F0502020204030204" pitchFamily="34" charset="0"/>
                <a:cs typeface="Times New Roman" panose="02020603050405020304" pitchFamily="18" charset="0"/>
              </a:rPr>
              <a:t>Accuracy of the model with Logistic Regression is 87% and with </a:t>
            </a:r>
            <a:r>
              <a:rPr lang="en-IN" sz="2000" dirty="0" err="1">
                <a:latin typeface="+mj-lt"/>
                <a:ea typeface="Calibri" panose="020F0502020204030204" pitchFamily="34" charset="0"/>
                <a:cs typeface="Times New Roman" panose="02020603050405020304" pitchFamily="18" charset="0"/>
              </a:rPr>
              <a:t>Tabnet</a:t>
            </a:r>
            <a:r>
              <a:rPr lang="en-IN" sz="2000" dirty="0">
                <a:latin typeface="+mj-lt"/>
                <a:ea typeface="Calibri" panose="020F0502020204030204" pitchFamily="34" charset="0"/>
                <a:cs typeface="Times New Roman" panose="02020603050405020304" pitchFamily="18" charset="0"/>
              </a:rPr>
              <a:t> classifier its 71%</a:t>
            </a:r>
          </a:p>
        </p:txBody>
      </p:sp>
      <p:sp>
        <p:nvSpPr>
          <p:cNvPr id="6" name="Title 1">
            <a:extLst>
              <a:ext uri="{FF2B5EF4-FFF2-40B4-BE49-F238E27FC236}">
                <a16:creationId xmlns:a16="http://schemas.microsoft.com/office/drawing/2014/main" id="{8E8EFDC2-EC5B-415E-8D38-C201E9B4007E}"/>
              </a:ext>
            </a:extLst>
          </p:cNvPr>
          <p:cNvSpPr txBox="1">
            <a:spLocks/>
          </p:cNvSpPr>
          <p:nvPr/>
        </p:nvSpPr>
        <p:spPr>
          <a:xfrm>
            <a:off x="609441" y="254760"/>
            <a:ext cx="10969943" cy="711081"/>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tx1">
                    <a:lumMod val="75000"/>
                    <a:lumOff val="25000"/>
                  </a:schemeClr>
                </a:solidFill>
              </a:rPr>
              <a:t>Prediction Model: Heart Disease</a:t>
            </a:r>
            <a:endParaRPr lang="en-IN" dirty="0">
              <a:solidFill>
                <a:schemeClr val="tx1">
                  <a:lumMod val="75000"/>
                  <a:lumOff val="25000"/>
                </a:schemeClr>
              </a:solidFill>
            </a:endParaRPr>
          </a:p>
        </p:txBody>
      </p:sp>
      <p:cxnSp>
        <p:nvCxnSpPr>
          <p:cNvPr id="7" name="Straight Connector 6">
            <a:extLst>
              <a:ext uri="{FF2B5EF4-FFF2-40B4-BE49-F238E27FC236}">
                <a16:creationId xmlns:a16="http://schemas.microsoft.com/office/drawing/2014/main" id="{2D958A4B-A831-415F-AD67-1F06D63D73D2}"/>
              </a:ext>
            </a:extLst>
          </p:cNvPr>
          <p:cNvCxnSpPr/>
          <p:nvPr/>
        </p:nvCxnSpPr>
        <p:spPr>
          <a:xfrm>
            <a:off x="621804" y="926085"/>
            <a:ext cx="7992888"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742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97EB5CC-44A9-4584-8DA8-0F190FEA444D}"/>
              </a:ext>
            </a:extLst>
          </p:cNvPr>
          <p:cNvSpPr/>
          <p:nvPr/>
        </p:nvSpPr>
        <p:spPr>
          <a:xfrm>
            <a:off x="7125307" y="260648"/>
            <a:ext cx="5859090" cy="923330"/>
          </a:xfrm>
          <a:prstGeom prst="rect">
            <a:avLst/>
          </a:prstGeom>
        </p:spPr>
        <p:txBody>
          <a:bodyPr wrap="square" lIns="0" rIns="0" anchor="t">
            <a:spAutoFit/>
          </a:bodyPr>
          <a:lstStyle/>
          <a:p>
            <a:pPr algn="ctr">
              <a:spcBef>
                <a:spcPts val="500"/>
              </a:spcBef>
            </a:pPr>
            <a:r>
              <a:rPr lang="en-IN" sz="5400" b="1" dirty="0">
                <a:solidFill>
                  <a:schemeClr val="bg1"/>
                </a:solidFill>
                <a:latin typeface="+mj-lt"/>
                <a:ea typeface="Open Sans" panose="020B0606030504020204" pitchFamily="34" charset="0"/>
                <a:cs typeface="Open Sans" panose="020B0606030504020204" pitchFamily="34" charset="0"/>
              </a:rPr>
              <a:t>Thank you</a:t>
            </a:r>
          </a:p>
        </p:txBody>
      </p:sp>
      <p:sp>
        <p:nvSpPr>
          <p:cNvPr id="3" name="Rectangle: Rounded Corners 2">
            <a:extLst>
              <a:ext uri="{FF2B5EF4-FFF2-40B4-BE49-F238E27FC236}">
                <a16:creationId xmlns:a16="http://schemas.microsoft.com/office/drawing/2014/main" id="{5985EE48-3E6A-423B-AB69-5F53061A399A}"/>
              </a:ext>
            </a:extLst>
          </p:cNvPr>
          <p:cNvSpPr/>
          <p:nvPr/>
        </p:nvSpPr>
        <p:spPr>
          <a:xfrm>
            <a:off x="2566020" y="2385885"/>
            <a:ext cx="7488832" cy="1947715"/>
          </a:xfrm>
          <a:prstGeom prst="roundRect">
            <a:avLst>
              <a:gd name="adj" fmla="val 5497"/>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DCBE1E6A-CF87-425A-9BD5-48CADA8EE1BF}"/>
              </a:ext>
            </a:extLst>
          </p:cNvPr>
          <p:cNvSpPr/>
          <p:nvPr/>
        </p:nvSpPr>
        <p:spPr>
          <a:xfrm>
            <a:off x="3214092" y="2898077"/>
            <a:ext cx="5859090" cy="923330"/>
          </a:xfrm>
          <a:prstGeom prst="rect">
            <a:avLst/>
          </a:prstGeom>
        </p:spPr>
        <p:txBody>
          <a:bodyPr wrap="square" lIns="0" rIns="0" anchor="t">
            <a:spAutoFit/>
          </a:bodyPr>
          <a:lstStyle/>
          <a:p>
            <a:pPr algn="ctr">
              <a:spcBef>
                <a:spcPts val="500"/>
              </a:spcBef>
            </a:pPr>
            <a:r>
              <a:rPr lang="en-IN" sz="5400" b="1" dirty="0">
                <a:solidFill>
                  <a:schemeClr val="bg1"/>
                </a:solidFill>
                <a:latin typeface="+mj-lt"/>
                <a:ea typeface="Open Sans" panose="020B0606030504020204" pitchFamily="34" charset="0"/>
                <a:cs typeface="Open Sans" panose="020B0606030504020204" pitchFamily="34" charset="0"/>
              </a:rPr>
              <a:t>Thank you</a:t>
            </a:r>
          </a:p>
        </p:txBody>
      </p:sp>
    </p:spTree>
    <p:extLst>
      <p:ext uri="{BB962C8B-B14F-4D97-AF65-F5344CB8AC3E}">
        <p14:creationId xmlns:p14="http://schemas.microsoft.com/office/powerpoint/2010/main" val="315457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215004"/>
            <a:ext cx="10969943" cy="711081"/>
          </a:xfrm>
        </p:spPr>
        <p:txBody>
          <a:bodyPr/>
          <a:lstStyle/>
          <a:p>
            <a:r>
              <a:rPr lang="en-US" dirty="0">
                <a:solidFill>
                  <a:schemeClr val="tx1">
                    <a:lumMod val="75000"/>
                    <a:lumOff val="25000"/>
                  </a:schemeClr>
                </a:solidFill>
              </a:rPr>
              <a:t>Overview: Objective for Each Phase:</a:t>
            </a:r>
            <a:endParaRPr lang="en-IN" dirty="0">
              <a:solidFill>
                <a:schemeClr val="tx1">
                  <a:lumMod val="75000"/>
                  <a:lumOff val="25000"/>
                </a:schemeClr>
              </a:solidFill>
            </a:endParaRPr>
          </a:p>
        </p:txBody>
      </p:sp>
      <p:grpSp>
        <p:nvGrpSpPr>
          <p:cNvPr id="16" name="Group 15">
            <a:extLst>
              <a:ext uri="{FF2B5EF4-FFF2-40B4-BE49-F238E27FC236}">
                <a16:creationId xmlns:a16="http://schemas.microsoft.com/office/drawing/2014/main" id="{196B2573-148B-4265-89F3-3C028C35EF5D}"/>
              </a:ext>
            </a:extLst>
          </p:cNvPr>
          <p:cNvGrpSpPr/>
          <p:nvPr/>
        </p:nvGrpSpPr>
        <p:grpSpPr>
          <a:xfrm>
            <a:off x="1101744" y="1651040"/>
            <a:ext cx="4184014" cy="4184014"/>
            <a:chOff x="1104424" y="1757680"/>
            <a:chExt cx="4184014" cy="4184014"/>
          </a:xfrm>
        </p:grpSpPr>
        <p:grpSp>
          <p:nvGrpSpPr>
            <p:cNvPr id="11" name="Group 10">
              <a:extLst>
                <a:ext uri="{FF2B5EF4-FFF2-40B4-BE49-F238E27FC236}">
                  <a16:creationId xmlns:a16="http://schemas.microsoft.com/office/drawing/2014/main" id="{090C4880-6832-4C30-9393-F98897810B18}"/>
                </a:ext>
              </a:extLst>
            </p:cNvPr>
            <p:cNvGrpSpPr/>
            <p:nvPr/>
          </p:nvGrpSpPr>
          <p:grpSpPr>
            <a:xfrm>
              <a:off x="1414463" y="2066925"/>
              <a:ext cx="3563937" cy="3565525"/>
              <a:chOff x="1414463" y="2066925"/>
              <a:chExt cx="3563937" cy="3565525"/>
            </a:xfrm>
          </p:grpSpPr>
          <p:sp>
            <p:nvSpPr>
              <p:cNvPr id="6" name="Oval 5">
                <a:extLst>
                  <a:ext uri="{FF2B5EF4-FFF2-40B4-BE49-F238E27FC236}">
                    <a16:creationId xmlns:a16="http://schemas.microsoft.com/office/drawing/2014/main" id="{E98289FF-C8DB-45B8-A07E-AF7E59D68070}"/>
                  </a:ext>
                </a:extLst>
              </p:cNvPr>
              <p:cNvSpPr>
                <a:spLocks noChangeArrowheads="1"/>
              </p:cNvSpPr>
              <p:nvPr/>
            </p:nvSpPr>
            <p:spPr bwMode="auto">
              <a:xfrm>
                <a:off x="1414463" y="2066925"/>
                <a:ext cx="3563937" cy="3565525"/>
              </a:xfrm>
              <a:prstGeom prst="ellipse">
                <a:avLst/>
              </a:prstGeom>
              <a:solidFill>
                <a:schemeClr val="bg1"/>
              </a:solidFill>
              <a:ln w="19050">
                <a:solidFill>
                  <a:schemeClr val="bg1">
                    <a:lumMod val="85000"/>
                  </a:schemeClr>
                </a:solidFill>
              </a:ln>
              <a:effectLst>
                <a:outerShdw blurRad="127000" dist="292100" dir="2700000" algn="tl" rotWithShape="0">
                  <a:prstClr val="black">
                    <a:alpha val="13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7" name="Freeform 6">
                <a:extLst>
                  <a:ext uri="{FF2B5EF4-FFF2-40B4-BE49-F238E27FC236}">
                    <a16:creationId xmlns:a16="http://schemas.microsoft.com/office/drawing/2014/main" id="{58326EF2-786E-496A-A7DD-1C8CE16ECF68}"/>
                  </a:ext>
                </a:extLst>
              </p:cNvPr>
              <p:cNvSpPr>
                <a:spLocks/>
              </p:cNvSpPr>
              <p:nvPr/>
            </p:nvSpPr>
            <p:spPr bwMode="auto">
              <a:xfrm>
                <a:off x="3375025" y="2890838"/>
                <a:ext cx="1300162" cy="2314575"/>
              </a:xfrm>
              <a:custGeom>
                <a:avLst/>
                <a:gdLst>
                  <a:gd name="T0" fmla="*/ 0 w 232"/>
                  <a:gd name="T1" fmla="*/ 171 h 413"/>
                  <a:gd name="T2" fmla="*/ 73 w 232"/>
                  <a:gd name="T3" fmla="*/ 413 h 413"/>
                  <a:gd name="T4" fmla="*/ 232 w 232"/>
                  <a:gd name="T5" fmla="*/ 171 h 413"/>
                  <a:gd name="T6" fmla="*/ 168 w 232"/>
                  <a:gd name="T7" fmla="*/ 0 h 413"/>
                  <a:gd name="T8" fmla="*/ 0 w 232"/>
                  <a:gd name="T9" fmla="*/ 171 h 413"/>
                </a:gdLst>
                <a:ahLst/>
                <a:cxnLst>
                  <a:cxn ang="0">
                    <a:pos x="T0" y="T1"/>
                  </a:cxn>
                  <a:cxn ang="0">
                    <a:pos x="T2" y="T3"/>
                  </a:cxn>
                  <a:cxn ang="0">
                    <a:pos x="T4" y="T5"/>
                  </a:cxn>
                  <a:cxn ang="0">
                    <a:pos x="T6" y="T7"/>
                  </a:cxn>
                  <a:cxn ang="0">
                    <a:pos x="T8" y="T9"/>
                  </a:cxn>
                </a:cxnLst>
                <a:rect l="0" t="0" r="r" b="b"/>
                <a:pathLst>
                  <a:path w="232" h="413">
                    <a:moveTo>
                      <a:pt x="0" y="171"/>
                    </a:moveTo>
                    <a:cubicBezTo>
                      <a:pt x="44" y="245"/>
                      <a:pt x="69" y="328"/>
                      <a:pt x="73" y="413"/>
                    </a:cubicBezTo>
                    <a:cubicBezTo>
                      <a:pt x="166" y="373"/>
                      <a:pt x="232" y="280"/>
                      <a:pt x="232" y="171"/>
                    </a:cubicBezTo>
                    <a:cubicBezTo>
                      <a:pt x="232" y="106"/>
                      <a:pt x="208" y="46"/>
                      <a:pt x="168" y="0"/>
                    </a:cubicBezTo>
                    <a:cubicBezTo>
                      <a:pt x="99" y="41"/>
                      <a:pt x="41" y="99"/>
                      <a:pt x="0" y="171"/>
                    </a:cubicBezTo>
                    <a:close/>
                  </a:path>
                </a:pathLst>
              </a:custGeom>
              <a:solidFill>
                <a:schemeClr val="tx2"/>
              </a:solidFill>
              <a:ln w="19050">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8" name="Freeform 7">
                <a:extLst>
                  <a:ext uri="{FF2B5EF4-FFF2-40B4-BE49-F238E27FC236}">
                    <a16:creationId xmlns:a16="http://schemas.microsoft.com/office/drawing/2014/main" id="{FE637DBD-FB22-4504-8E5F-277AD7659D72}"/>
                  </a:ext>
                </a:extLst>
              </p:cNvPr>
              <p:cNvSpPr>
                <a:spLocks/>
              </p:cNvSpPr>
              <p:nvPr/>
            </p:nvSpPr>
            <p:spPr bwMode="auto">
              <a:xfrm>
                <a:off x="1795463" y="2368550"/>
                <a:ext cx="2286000" cy="1335088"/>
              </a:xfrm>
              <a:custGeom>
                <a:avLst/>
                <a:gdLst>
                  <a:gd name="T0" fmla="*/ 233 w 408"/>
                  <a:gd name="T1" fmla="*/ 237 h 238"/>
                  <a:gd name="T2" fmla="*/ 408 w 408"/>
                  <a:gd name="T3" fmla="*/ 53 h 238"/>
                  <a:gd name="T4" fmla="*/ 250 w 408"/>
                  <a:gd name="T5" fmla="*/ 0 h 238"/>
                  <a:gd name="T6" fmla="*/ 0 w 408"/>
                  <a:gd name="T7" fmla="*/ 180 h 238"/>
                  <a:gd name="T8" fmla="*/ 233 w 408"/>
                  <a:gd name="T9" fmla="*/ 237 h 238"/>
                </a:gdLst>
                <a:ahLst/>
                <a:cxnLst>
                  <a:cxn ang="0">
                    <a:pos x="T0" y="T1"/>
                  </a:cxn>
                  <a:cxn ang="0">
                    <a:pos x="T2" y="T3"/>
                  </a:cxn>
                  <a:cxn ang="0">
                    <a:pos x="T4" y="T5"/>
                  </a:cxn>
                  <a:cxn ang="0">
                    <a:pos x="T6" y="T7"/>
                  </a:cxn>
                  <a:cxn ang="0">
                    <a:pos x="T8" y="T9"/>
                  </a:cxn>
                </a:cxnLst>
                <a:rect l="0" t="0" r="r" b="b"/>
                <a:pathLst>
                  <a:path w="408" h="238">
                    <a:moveTo>
                      <a:pt x="233" y="237"/>
                    </a:moveTo>
                    <a:cubicBezTo>
                      <a:pt x="276" y="161"/>
                      <a:pt x="336" y="99"/>
                      <a:pt x="408" y="53"/>
                    </a:cubicBezTo>
                    <a:cubicBezTo>
                      <a:pt x="364" y="20"/>
                      <a:pt x="309" y="0"/>
                      <a:pt x="250" y="0"/>
                    </a:cubicBezTo>
                    <a:cubicBezTo>
                      <a:pt x="134" y="0"/>
                      <a:pt x="35" y="75"/>
                      <a:pt x="0" y="180"/>
                    </a:cubicBezTo>
                    <a:cubicBezTo>
                      <a:pt x="71" y="218"/>
                      <a:pt x="151" y="238"/>
                      <a:pt x="233" y="237"/>
                    </a:cubicBezTo>
                    <a:close/>
                  </a:path>
                </a:pathLst>
              </a:custGeom>
              <a:solidFill>
                <a:schemeClr val="accent4"/>
              </a:solidFill>
              <a:ln w="19050">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9" name="Freeform 8">
                <a:extLst>
                  <a:ext uri="{FF2B5EF4-FFF2-40B4-BE49-F238E27FC236}">
                    <a16:creationId xmlns:a16="http://schemas.microsoft.com/office/drawing/2014/main" id="{974E3B76-05C9-4AC2-B69A-92EFFB617583}"/>
                  </a:ext>
                </a:extLst>
              </p:cNvPr>
              <p:cNvSpPr>
                <a:spLocks/>
              </p:cNvSpPr>
              <p:nvPr/>
            </p:nvSpPr>
            <p:spPr bwMode="auto">
              <a:xfrm>
                <a:off x="1717675" y="3692525"/>
                <a:ext cx="1758950" cy="1636713"/>
              </a:xfrm>
              <a:custGeom>
                <a:avLst/>
                <a:gdLst>
                  <a:gd name="T0" fmla="*/ 239 w 314"/>
                  <a:gd name="T1" fmla="*/ 57 h 292"/>
                  <a:gd name="T2" fmla="*/ 1 w 314"/>
                  <a:gd name="T3" fmla="*/ 0 h 292"/>
                  <a:gd name="T4" fmla="*/ 0 w 314"/>
                  <a:gd name="T5" fmla="*/ 28 h 292"/>
                  <a:gd name="T6" fmla="*/ 264 w 314"/>
                  <a:gd name="T7" fmla="*/ 292 h 292"/>
                  <a:gd name="T8" fmla="*/ 314 w 314"/>
                  <a:gd name="T9" fmla="*/ 287 h 292"/>
                  <a:gd name="T10" fmla="*/ 248 w 314"/>
                  <a:gd name="T11" fmla="*/ 57 h 292"/>
                  <a:gd name="T12" fmla="*/ 239 w 314"/>
                  <a:gd name="T13" fmla="*/ 57 h 292"/>
                </a:gdLst>
                <a:ahLst/>
                <a:cxnLst>
                  <a:cxn ang="0">
                    <a:pos x="T0" y="T1"/>
                  </a:cxn>
                  <a:cxn ang="0">
                    <a:pos x="T2" y="T3"/>
                  </a:cxn>
                  <a:cxn ang="0">
                    <a:pos x="T4" y="T5"/>
                  </a:cxn>
                  <a:cxn ang="0">
                    <a:pos x="T6" y="T7"/>
                  </a:cxn>
                  <a:cxn ang="0">
                    <a:pos x="T8" y="T9"/>
                  </a:cxn>
                  <a:cxn ang="0">
                    <a:pos x="T10" y="T11"/>
                  </a:cxn>
                  <a:cxn ang="0">
                    <a:pos x="T12" y="T13"/>
                  </a:cxn>
                </a:cxnLst>
                <a:rect l="0" t="0" r="r" b="b"/>
                <a:pathLst>
                  <a:path w="314" h="292">
                    <a:moveTo>
                      <a:pt x="239" y="57"/>
                    </a:moveTo>
                    <a:cubicBezTo>
                      <a:pt x="155" y="57"/>
                      <a:pt x="74" y="37"/>
                      <a:pt x="1" y="0"/>
                    </a:cubicBezTo>
                    <a:cubicBezTo>
                      <a:pt x="0" y="10"/>
                      <a:pt x="0" y="19"/>
                      <a:pt x="0" y="28"/>
                    </a:cubicBezTo>
                    <a:cubicBezTo>
                      <a:pt x="0" y="174"/>
                      <a:pt x="118" y="292"/>
                      <a:pt x="264" y="292"/>
                    </a:cubicBezTo>
                    <a:cubicBezTo>
                      <a:pt x="281" y="292"/>
                      <a:pt x="297" y="291"/>
                      <a:pt x="314" y="287"/>
                    </a:cubicBezTo>
                    <a:cubicBezTo>
                      <a:pt x="312" y="207"/>
                      <a:pt x="290" y="128"/>
                      <a:pt x="248" y="57"/>
                    </a:cubicBezTo>
                    <a:cubicBezTo>
                      <a:pt x="245" y="57"/>
                      <a:pt x="242" y="57"/>
                      <a:pt x="239" y="57"/>
                    </a:cubicBezTo>
                    <a:close/>
                  </a:path>
                </a:pathLst>
              </a:custGeom>
              <a:solidFill>
                <a:schemeClr val="accent2"/>
              </a:solidFill>
              <a:ln w="19050">
                <a:noFill/>
                <a:round/>
                <a:headEnd/>
                <a:tailEnd/>
              </a:ln>
            </p:spPr>
            <p:txBody>
              <a:bodyPr vert="horz" wrap="square" lIns="91440" tIns="45720" rIns="91440" bIns="45720" numCol="1" anchor="t" anchorCtr="0" compatLnSpc="1">
                <a:prstTxWarp prst="textNoShape">
                  <a:avLst/>
                </a:prstTxWarp>
              </a:bodyPr>
              <a:lstStyle/>
              <a:p>
                <a:endParaRPr lang="en-IN" dirty="0"/>
              </a:p>
            </p:txBody>
          </p:sp>
        </p:grpSp>
        <p:sp>
          <p:nvSpPr>
            <p:cNvPr id="10" name="Oval 9">
              <a:extLst>
                <a:ext uri="{FF2B5EF4-FFF2-40B4-BE49-F238E27FC236}">
                  <a16:creationId xmlns:a16="http://schemas.microsoft.com/office/drawing/2014/main" id="{E2DBBB56-6352-46A0-BB02-C98B32EFFEB5}"/>
                </a:ext>
              </a:extLst>
            </p:cNvPr>
            <p:cNvSpPr/>
            <p:nvPr/>
          </p:nvSpPr>
          <p:spPr>
            <a:xfrm>
              <a:off x="1104424" y="1757680"/>
              <a:ext cx="4184014" cy="4184014"/>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2" name="Rectangle 11">
            <a:extLst>
              <a:ext uri="{FF2B5EF4-FFF2-40B4-BE49-F238E27FC236}">
                <a16:creationId xmlns:a16="http://schemas.microsoft.com/office/drawing/2014/main" id="{03E9F555-A759-4673-85E7-B991E524018F}"/>
              </a:ext>
            </a:extLst>
          </p:cNvPr>
          <p:cNvSpPr/>
          <p:nvPr/>
        </p:nvSpPr>
        <p:spPr>
          <a:xfrm>
            <a:off x="7390556" y="1651040"/>
            <a:ext cx="3744416" cy="1262038"/>
          </a:xfrm>
          <a:prstGeom prst="rect">
            <a:avLst/>
          </a:prstGeom>
          <a:solidFill>
            <a:schemeClr val="accent4"/>
          </a:solidFill>
          <a:ln>
            <a:noFill/>
          </a:ln>
          <a:effectLst>
            <a:outerShdw blurRad="215900" dist="1778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60006CA-2747-47FE-86C9-04263B6072F8}"/>
              </a:ext>
            </a:extLst>
          </p:cNvPr>
          <p:cNvSpPr/>
          <p:nvPr/>
        </p:nvSpPr>
        <p:spPr>
          <a:xfrm>
            <a:off x="7390556" y="3131906"/>
            <a:ext cx="3744416" cy="1262038"/>
          </a:xfrm>
          <a:prstGeom prst="rect">
            <a:avLst/>
          </a:prstGeom>
          <a:solidFill>
            <a:schemeClr val="tx2"/>
          </a:solidFill>
          <a:ln>
            <a:noFill/>
          </a:ln>
          <a:effectLst>
            <a:outerShdw blurRad="215900" dist="1778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52FA28CC-A66B-43FE-BBAA-082E0F32D606}"/>
              </a:ext>
            </a:extLst>
          </p:cNvPr>
          <p:cNvSpPr/>
          <p:nvPr/>
        </p:nvSpPr>
        <p:spPr>
          <a:xfrm>
            <a:off x="7390556" y="4573016"/>
            <a:ext cx="3744416" cy="1262038"/>
          </a:xfrm>
          <a:prstGeom prst="rect">
            <a:avLst/>
          </a:prstGeom>
          <a:solidFill>
            <a:schemeClr val="accent2"/>
          </a:solidFill>
          <a:ln>
            <a:noFill/>
          </a:ln>
          <a:effectLst>
            <a:outerShdw blurRad="215900" dist="1778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a:extLst>
              <a:ext uri="{FF2B5EF4-FFF2-40B4-BE49-F238E27FC236}">
                <a16:creationId xmlns:a16="http://schemas.microsoft.com/office/drawing/2014/main" id="{F3004CCC-2AB8-4705-B866-D3E7F9054D34}"/>
              </a:ext>
            </a:extLst>
          </p:cNvPr>
          <p:cNvCxnSpPr>
            <a:stCxn id="12" idx="1"/>
            <a:endCxn id="10" idx="7"/>
          </p:cNvCxnSpPr>
          <p:nvPr/>
        </p:nvCxnSpPr>
        <p:spPr>
          <a:xfrm flipH="1" flipV="1">
            <a:off x="4673023" y="2263775"/>
            <a:ext cx="2717533" cy="18284"/>
          </a:xfrm>
          <a:prstGeom prst="line">
            <a:avLst/>
          </a:prstGeom>
          <a:ln w="19050">
            <a:solidFill>
              <a:schemeClr val="bg1">
                <a:lumMod val="7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EA5C4A8-A64C-40CB-BB54-001AE286F6BE}"/>
              </a:ext>
            </a:extLst>
          </p:cNvPr>
          <p:cNvCxnSpPr>
            <a:cxnSpLocks/>
          </p:cNvCxnSpPr>
          <p:nvPr/>
        </p:nvCxnSpPr>
        <p:spPr>
          <a:xfrm flipH="1">
            <a:off x="4703787" y="5187819"/>
            <a:ext cx="2696636" cy="0"/>
          </a:xfrm>
          <a:prstGeom prst="line">
            <a:avLst/>
          </a:prstGeom>
          <a:ln w="19050">
            <a:solidFill>
              <a:schemeClr val="bg1">
                <a:lumMod val="7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2FA96BF-DE20-4E4D-9426-A15877F79200}"/>
              </a:ext>
            </a:extLst>
          </p:cNvPr>
          <p:cNvCxnSpPr>
            <a:cxnSpLocks/>
          </p:cNvCxnSpPr>
          <p:nvPr/>
        </p:nvCxnSpPr>
        <p:spPr>
          <a:xfrm flipH="1">
            <a:off x="5285758" y="3743047"/>
            <a:ext cx="2104798" cy="0"/>
          </a:xfrm>
          <a:prstGeom prst="line">
            <a:avLst/>
          </a:prstGeom>
          <a:ln w="19050">
            <a:solidFill>
              <a:schemeClr val="bg1">
                <a:lumMod val="7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B884AAF-0536-4221-A90B-87F96D034E3D}"/>
              </a:ext>
            </a:extLst>
          </p:cNvPr>
          <p:cNvSpPr txBox="1"/>
          <p:nvPr/>
        </p:nvSpPr>
        <p:spPr>
          <a:xfrm>
            <a:off x="2027337" y="2850418"/>
            <a:ext cx="537327" cy="461665"/>
          </a:xfrm>
          <a:prstGeom prst="rect">
            <a:avLst/>
          </a:prstGeom>
          <a:noFill/>
        </p:spPr>
        <p:txBody>
          <a:bodyPr wrap="none" rtlCol="0">
            <a:spAutoFit/>
          </a:bodyPr>
          <a:lstStyle/>
          <a:p>
            <a:r>
              <a:rPr lang="en-US" b="1" dirty="0">
                <a:solidFill>
                  <a:schemeClr val="bg1"/>
                </a:solidFill>
              </a:rPr>
              <a:t>01</a:t>
            </a:r>
            <a:endParaRPr lang="en-IN" b="1" dirty="0">
              <a:solidFill>
                <a:schemeClr val="bg1"/>
              </a:solidFill>
            </a:endParaRPr>
          </a:p>
        </p:txBody>
      </p:sp>
      <p:sp>
        <p:nvSpPr>
          <p:cNvPr id="29" name="TextBox 28">
            <a:extLst>
              <a:ext uri="{FF2B5EF4-FFF2-40B4-BE49-F238E27FC236}">
                <a16:creationId xmlns:a16="http://schemas.microsoft.com/office/drawing/2014/main" id="{B035031D-B9CC-4CB4-9BD4-FC2B3BA73E25}"/>
              </a:ext>
            </a:extLst>
          </p:cNvPr>
          <p:cNvSpPr txBox="1"/>
          <p:nvPr/>
        </p:nvSpPr>
        <p:spPr>
          <a:xfrm>
            <a:off x="3927855" y="3029712"/>
            <a:ext cx="537327" cy="461665"/>
          </a:xfrm>
          <a:prstGeom prst="rect">
            <a:avLst/>
          </a:prstGeom>
          <a:noFill/>
        </p:spPr>
        <p:txBody>
          <a:bodyPr wrap="none" rtlCol="0">
            <a:spAutoFit/>
          </a:bodyPr>
          <a:lstStyle/>
          <a:p>
            <a:r>
              <a:rPr lang="en-US" b="1" dirty="0">
                <a:solidFill>
                  <a:schemeClr val="bg1"/>
                </a:solidFill>
              </a:rPr>
              <a:t>02</a:t>
            </a:r>
            <a:endParaRPr lang="en-IN" b="1" dirty="0">
              <a:solidFill>
                <a:schemeClr val="bg1"/>
              </a:solidFill>
            </a:endParaRPr>
          </a:p>
        </p:txBody>
      </p:sp>
      <p:sp>
        <p:nvSpPr>
          <p:cNvPr id="30" name="TextBox 29">
            <a:extLst>
              <a:ext uri="{FF2B5EF4-FFF2-40B4-BE49-F238E27FC236}">
                <a16:creationId xmlns:a16="http://schemas.microsoft.com/office/drawing/2014/main" id="{2AFEA63F-608E-46BB-949C-6DCC538FCD31}"/>
              </a:ext>
            </a:extLst>
          </p:cNvPr>
          <p:cNvSpPr txBox="1"/>
          <p:nvPr/>
        </p:nvSpPr>
        <p:spPr>
          <a:xfrm>
            <a:off x="2770187" y="4637108"/>
            <a:ext cx="537327" cy="461665"/>
          </a:xfrm>
          <a:prstGeom prst="rect">
            <a:avLst/>
          </a:prstGeom>
          <a:noFill/>
        </p:spPr>
        <p:txBody>
          <a:bodyPr wrap="none" rtlCol="0">
            <a:spAutoFit/>
          </a:bodyPr>
          <a:lstStyle/>
          <a:p>
            <a:r>
              <a:rPr lang="en-US" b="1" dirty="0">
                <a:solidFill>
                  <a:schemeClr val="bg1"/>
                </a:solidFill>
              </a:rPr>
              <a:t>03</a:t>
            </a:r>
            <a:endParaRPr lang="en-IN" b="1" dirty="0">
              <a:solidFill>
                <a:schemeClr val="bg1"/>
              </a:solidFill>
            </a:endParaRPr>
          </a:p>
        </p:txBody>
      </p:sp>
      <p:sp>
        <p:nvSpPr>
          <p:cNvPr id="32" name="Rectangle 31">
            <a:extLst>
              <a:ext uri="{FF2B5EF4-FFF2-40B4-BE49-F238E27FC236}">
                <a16:creationId xmlns:a16="http://schemas.microsoft.com/office/drawing/2014/main" id="{B457D04C-3C2B-452B-A3CC-10B1C8C7ABC5}"/>
              </a:ext>
            </a:extLst>
          </p:cNvPr>
          <p:cNvSpPr/>
          <p:nvPr/>
        </p:nvSpPr>
        <p:spPr>
          <a:xfrm>
            <a:off x="8620997" y="1894262"/>
            <a:ext cx="1776661" cy="775597"/>
          </a:xfrm>
          <a:prstGeom prst="rect">
            <a:avLst/>
          </a:prstGeom>
        </p:spPr>
        <p:txBody>
          <a:bodyPr wrap="square" lIns="0" tIns="0" rIns="0" bIns="0" anchor="ctr">
            <a:spAutoFit/>
          </a:bodyPr>
          <a:lstStyle/>
          <a:p>
            <a:pPr>
              <a:lnSpc>
                <a:spcPct val="90000"/>
              </a:lnSpc>
            </a:pPr>
            <a:r>
              <a:rPr lang="en-US" sz="1400" dirty="0">
                <a:solidFill>
                  <a:schemeClr val="bg1"/>
                </a:solidFill>
                <a:ea typeface="Open Sans" panose="020B0606030504020204" pitchFamily="34" charset="0"/>
                <a:cs typeface="Open Sans" panose="020B0606030504020204" pitchFamily="34" charset="0"/>
              </a:rPr>
              <a:t>Provide details about nearby suppliers  for health facility for province of Ontario.</a:t>
            </a:r>
            <a:endParaRPr lang="en-IN" sz="1400" dirty="0">
              <a:solidFill>
                <a:schemeClr val="bg1"/>
              </a:solidFill>
              <a:ea typeface="Open Sans" panose="020B0606030504020204" pitchFamily="34" charset="0"/>
              <a:cs typeface="Open Sans" panose="020B0606030504020204" pitchFamily="34" charset="0"/>
            </a:endParaRPr>
          </a:p>
        </p:txBody>
      </p:sp>
      <p:sp>
        <p:nvSpPr>
          <p:cNvPr id="36" name="TextBox 35">
            <a:extLst>
              <a:ext uri="{FF2B5EF4-FFF2-40B4-BE49-F238E27FC236}">
                <a16:creationId xmlns:a16="http://schemas.microsoft.com/office/drawing/2014/main" id="{86D64E48-28A1-4582-90DF-B395C220A70A}"/>
              </a:ext>
            </a:extLst>
          </p:cNvPr>
          <p:cNvSpPr txBox="1"/>
          <p:nvPr/>
        </p:nvSpPr>
        <p:spPr>
          <a:xfrm>
            <a:off x="5298756" y="3425341"/>
            <a:ext cx="2115652" cy="313932"/>
          </a:xfrm>
          <a:prstGeom prst="rect">
            <a:avLst/>
          </a:prstGeom>
          <a:noFill/>
        </p:spPr>
        <p:txBody>
          <a:bodyPr wrap="square" rtlCol="0">
            <a:spAutoFit/>
          </a:bodyPr>
          <a:lstStyle/>
          <a:p>
            <a:pPr>
              <a:lnSpc>
                <a:spcPct val="90000"/>
              </a:lnSpc>
            </a:pPr>
            <a:r>
              <a:rPr lang="en-IN" sz="1600" b="1" dirty="0">
                <a:latin typeface="+mj-lt"/>
                <a:ea typeface="Open Sans" panose="020B0606030504020204" pitchFamily="34" charset="0"/>
                <a:cs typeface="Open Sans" panose="020B0606030504020204" pitchFamily="34" charset="0"/>
              </a:rPr>
              <a:t>Data Visualization Tool</a:t>
            </a:r>
          </a:p>
        </p:txBody>
      </p:sp>
      <p:sp>
        <p:nvSpPr>
          <p:cNvPr id="71" name="Rectangle 70">
            <a:extLst>
              <a:ext uri="{FF2B5EF4-FFF2-40B4-BE49-F238E27FC236}">
                <a16:creationId xmlns:a16="http://schemas.microsoft.com/office/drawing/2014/main" id="{93A1BB57-D5AB-42CF-B8AB-CB0A04D7C1C8}"/>
              </a:ext>
            </a:extLst>
          </p:cNvPr>
          <p:cNvSpPr/>
          <p:nvPr/>
        </p:nvSpPr>
        <p:spPr>
          <a:xfrm>
            <a:off x="8620997" y="4816237"/>
            <a:ext cx="1776661" cy="775597"/>
          </a:xfrm>
          <a:prstGeom prst="rect">
            <a:avLst/>
          </a:prstGeom>
        </p:spPr>
        <p:txBody>
          <a:bodyPr wrap="square" lIns="0" tIns="0" rIns="0" bIns="0" anchor="ctr">
            <a:spAutoFit/>
          </a:bodyPr>
          <a:lstStyle/>
          <a:p>
            <a:pPr>
              <a:lnSpc>
                <a:spcPct val="90000"/>
              </a:lnSpc>
            </a:pPr>
            <a:r>
              <a:rPr lang="en-US" sz="1400" dirty="0">
                <a:solidFill>
                  <a:schemeClr val="bg1"/>
                </a:solidFill>
                <a:ea typeface="Open Sans" panose="020B0606030504020204" pitchFamily="34" charset="0"/>
                <a:cs typeface="Open Sans" panose="020B0606030504020204" pitchFamily="34" charset="0"/>
              </a:rPr>
              <a:t>Build a prediction model for Heart Disease based on parameters of interest.</a:t>
            </a:r>
            <a:endParaRPr lang="en-IN" sz="1400" dirty="0">
              <a:solidFill>
                <a:schemeClr val="bg1"/>
              </a:solidFill>
              <a:ea typeface="Open Sans" panose="020B0606030504020204" pitchFamily="34" charset="0"/>
              <a:cs typeface="Open Sans" panose="020B0606030504020204" pitchFamily="34" charset="0"/>
            </a:endParaRPr>
          </a:p>
        </p:txBody>
      </p:sp>
      <p:pic>
        <p:nvPicPr>
          <p:cNvPr id="5" name="Picture 4" descr="Shape&#10;&#10;Description automatically generated with low confidence">
            <a:extLst>
              <a:ext uri="{FF2B5EF4-FFF2-40B4-BE49-F238E27FC236}">
                <a16:creationId xmlns:a16="http://schemas.microsoft.com/office/drawing/2014/main" id="{9633FE4B-A8C1-488C-AD80-858CAFFCD14C}"/>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7662161" y="3414492"/>
            <a:ext cx="711082" cy="711082"/>
          </a:xfrm>
          <a:prstGeom prst="rect">
            <a:avLst/>
          </a:prstGeom>
        </p:spPr>
      </p:pic>
      <p:pic>
        <p:nvPicPr>
          <p:cNvPr id="21" name="Picture 20" descr="Shape&#10;&#10;Description automatically generated with low confidence">
            <a:extLst>
              <a:ext uri="{FF2B5EF4-FFF2-40B4-BE49-F238E27FC236}">
                <a16:creationId xmlns:a16="http://schemas.microsoft.com/office/drawing/2014/main" id="{B49E4396-F4C4-4503-A7BB-C0AF3216EB4C}"/>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681490" y="4873967"/>
            <a:ext cx="691753" cy="691753"/>
          </a:xfrm>
          <a:prstGeom prst="rect">
            <a:avLst/>
          </a:prstGeom>
        </p:spPr>
      </p:pic>
      <p:pic>
        <p:nvPicPr>
          <p:cNvPr id="23" name="Picture 22" descr="Shape&#10;&#10;Description automatically generated with low confidence">
            <a:extLst>
              <a:ext uri="{FF2B5EF4-FFF2-40B4-BE49-F238E27FC236}">
                <a16:creationId xmlns:a16="http://schemas.microsoft.com/office/drawing/2014/main" id="{38693F49-B3BC-4AA8-9ECA-6102DCE3E05A}"/>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7696543" y="1960285"/>
            <a:ext cx="678657" cy="678657"/>
          </a:xfrm>
          <a:prstGeom prst="rect">
            <a:avLst/>
          </a:prstGeom>
        </p:spPr>
      </p:pic>
      <p:sp>
        <p:nvSpPr>
          <p:cNvPr id="64" name="TextBox 63">
            <a:extLst>
              <a:ext uri="{FF2B5EF4-FFF2-40B4-BE49-F238E27FC236}">
                <a16:creationId xmlns:a16="http://schemas.microsoft.com/office/drawing/2014/main" id="{53DC044E-0301-42CA-A12B-BDB04C70A398}"/>
              </a:ext>
            </a:extLst>
          </p:cNvPr>
          <p:cNvSpPr txBox="1"/>
          <p:nvPr/>
        </p:nvSpPr>
        <p:spPr>
          <a:xfrm>
            <a:off x="5056945" y="4926747"/>
            <a:ext cx="2714853" cy="313932"/>
          </a:xfrm>
          <a:prstGeom prst="rect">
            <a:avLst/>
          </a:prstGeom>
          <a:noFill/>
        </p:spPr>
        <p:txBody>
          <a:bodyPr wrap="square" rtlCol="0">
            <a:spAutoFit/>
          </a:bodyPr>
          <a:lstStyle/>
          <a:p>
            <a:pPr>
              <a:lnSpc>
                <a:spcPct val="90000"/>
              </a:lnSpc>
            </a:pPr>
            <a:r>
              <a:rPr lang="en-IN" sz="1600" b="1" dirty="0">
                <a:latin typeface="+mj-lt"/>
                <a:ea typeface="Open Sans" panose="020B0606030504020204" pitchFamily="34" charset="0"/>
                <a:cs typeface="Open Sans" panose="020B0606030504020204" pitchFamily="34" charset="0"/>
              </a:rPr>
              <a:t>Disease Prediction Model</a:t>
            </a:r>
          </a:p>
        </p:txBody>
      </p:sp>
      <p:sp>
        <p:nvSpPr>
          <p:cNvPr id="31" name="Rectangle 30">
            <a:extLst>
              <a:ext uri="{FF2B5EF4-FFF2-40B4-BE49-F238E27FC236}">
                <a16:creationId xmlns:a16="http://schemas.microsoft.com/office/drawing/2014/main" id="{A602B8C9-D8D2-4AB8-AC3D-97522231C271}"/>
              </a:ext>
            </a:extLst>
          </p:cNvPr>
          <p:cNvSpPr/>
          <p:nvPr/>
        </p:nvSpPr>
        <p:spPr>
          <a:xfrm>
            <a:off x="8620996" y="3263350"/>
            <a:ext cx="1776661" cy="969496"/>
          </a:xfrm>
          <a:prstGeom prst="rect">
            <a:avLst/>
          </a:prstGeom>
        </p:spPr>
        <p:txBody>
          <a:bodyPr wrap="square" lIns="0" tIns="0" rIns="0" bIns="0" anchor="ctr">
            <a:spAutoFit/>
          </a:bodyPr>
          <a:lstStyle/>
          <a:p>
            <a:pPr>
              <a:lnSpc>
                <a:spcPct val="90000"/>
              </a:lnSpc>
            </a:pPr>
            <a:r>
              <a:rPr lang="en-IN" sz="1400" dirty="0">
                <a:solidFill>
                  <a:schemeClr val="bg1"/>
                </a:solidFill>
                <a:ea typeface="Open Sans" panose="020B0606030504020204" pitchFamily="34" charset="0"/>
                <a:cs typeface="Open Sans" panose="020B0606030504020204" pitchFamily="34" charset="0"/>
              </a:rPr>
              <a:t>Make a data visualization tool for the province of Alberta for chronic disease.</a:t>
            </a:r>
          </a:p>
        </p:txBody>
      </p:sp>
      <p:sp>
        <p:nvSpPr>
          <p:cNvPr id="33" name="TextBox 32">
            <a:extLst>
              <a:ext uri="{FF2B5EF4-FFF2-40B4-BE49-F238E27FC236}">
                <a16:creationId xmlns:a16="http://schemas.microsoft.com/office/drawing/2014/main" id="{5CA5AE3C-EF5D-4002-8CD0-F84F42E86B77}"/>
              </a:ext>
            </a:extLst>
          </p:cNvPr>
          <p:cNvSpPr txBox="1"/>
          <p:nvPr/>
        </p:nvSpPr>
        <p:spPr>
          <a:xfrm>
            <a:off x="3668901" y="3568457"/>
            <a:ext cx="978397" cy="286232"/>
          </a:xfrm>
          <a:prstGeom prst="rect">
            <a:avLst/>
          </a:prstGeom>
          <a:noFill/>
        </p:spPr>
        <p:txBody>
          <a:bodyPr wrap="square" rtlCol="0">
            <a:spAutoFit/>
          </a:bodyPr>
          <a:lstStyle/>
          <a:p>
            <a:pPr>
              <a:lnSpc>
                <a:spcPct val="90000"/>
              </a:lnSpc>
            </a:pPr>
            <a:r>
              <a:rPr lang="en-IN" sz="1400" b="1" dirty="0">
                <a:solidFill>
                  <a:schemeClr val="bg1"/>
                </a:solidFill>
                <a:latin typeface="+mj-lt"/>
                <a:ea typeface="Open Sans" panose="020B0606030504020204" pitchFamily="34" charset="0"/>
                <a:cs typeface="Open Sans" panose="020B0606030504020204" pitchFamily="34" charset="0"/>
              </a:rPr>
              <a:t>Data Tool</a:t>
            </a:r>
          </a:p>
        </p:txBody>
      </p:sp>
      <p:sp>
        <p:nvSpPr>
          <p:cNvPr id="34" name="TextBox 33">
            <a:extLst>
              <a:ext uri="{FF2B5EF4-FFF2-40B4-BE49-F238E27FC236}">
                <a16:creationId xmlns:a16="http://schemas.microsoft.com/office/drawing/2014/main" id="{A6C435C3-424D-4CFA-8C2F-2FFD78195A15}"/>
              </a:ext>
            </a:extLst>
          </p:cNvPr>
          <p:cNvSpPr txBox="1"/>
          <p:nvPr/>
        </p:nvSpPr>
        <p:spPr>
          <a:xfrm>
            <a:off x="2045161" y="4125574"/>
            <a:ext cx="1132228" cy="480131"/>
          </a:xfrm>
          <a:prstGeom prst="rect">
            <a:avLst/>
          </a:prstGeom>
          <a:noFill/>
        </p:spPr>
        <p:txBody>
          <a:bodyPr wrap="square" rtlCol="0">
            <a:spAutoFit/>
          </a:bodyPr>
          <a:lstStyle/>
          <a:p>
            <a:pPr>
              <a:lnSpc>
                <a:spcPct val="90000"/>
              </a:lnSpc>
            </a:pPr>
            <a:r>
              <a:rPr lang="en-IN" sz="1400" b="1" dirty="0">
                <a:solidFill>
                  <a:schemeClr val="bg1"/>
                </a:solidFill>
                <a:latin typeface="+mj-lt"/>
                <a:ea typeface="Open Sans" panose="020B0606030504020204" pitchFamily="34" charset="0"/>
                <a:cs typeface="Open Sans" panose="020B0606030504020204" pitchFamily="34" charset="0"/>
              </a:rPr>
              <a:t>Prediction Model</a:t>
            </a:r>
          </a:p>
        </p:txBody>
      </p:sp>
      <p:sp>
        <p:nvSpPr>
          <p:cNvPr id="38" name="TextBox 37">
            <a:extLst>
              <a:ext uri="{FF2B5EF4-FFF2-40B4-BE49-F238E27FC236}">
                <a16:creationId xmlns:a16="http://schemas.microsoft.com/office/drawing/2014/main" id="{136974FC-A065-41D3-9B24-13C1ECDAAE67}"/>
              </a:ext>
            </a:extLst>
          </p:cNvPr>
          <p:cNvSpPr txBox="1"/>
          <p:nvPr/>
        </p:nvSpPr>
        <p:spPr>
          <a:xfrm>
            <a:off x="2472736" y="2541174"/>
            <a:ext cx="1132228" cy="480131"/>
          </a:xfrm>
          <a:prstGeom prst="rect">
            <a:avLst/>
          </a:prstGeom>
          <a:noFill/>
        </p:spPr>
        <p:txBody>
          <a:bodyPr wrap="square" rtlCol="0">
            <a:spAutoFit/>
          </a:bodyPr>
          <a:lstStyle/>
          <a:p>
            <a:pPr>
              <a:lnSpc>
                <a:spcPct val="90000"/>
              </a:lnSpc>
            </a:pPr>
            <a:r>
              <a:rPr lang="en-IN" sz="1400" b="1" dirty="0">
                <a:solidFill>
                  <a:schemeClr val="bg1"/>
                </a:solidFill>
                <a:latin typeface="+mj-lt"/>
                <a:ea typeface="Open Sans" panose="020B0606030504020204" pitchFamily="34" charset="0"/>
                <a:cs typeface="Open Sans" panose="020B0606030504020204" pitchFamily="34" charset="0"/>
              </a:rPr>
              <a:t>Monitor supply</a:t>
            </a:r>
          </a:p>
        </p:txBody>
      </p:sp>
      <p:sp>
        <p:nvSpPr>
          <p:cNvPr id="39" name="TextBox 38">
            <a:extLst>
              <a:ext uri="{FF2B5EF4-FFF2-40B4-BE49-F238E27FC236}">
                <a16:creationId xmlns:a16="http://schemas.microsoft.com/office/drawing/2014/main" id="{ACD4E3C4-35DB-4D2B-8B4B-16147F62B177}"/>
              </a:ext>
            </a:extLst>
          </p:cNvPr>
          <p:cNvSpPr txBox="1"/>
          <p:nvPr/>
        </p:nvSpPr>
        <p:spPr>
          <a:xfrm>
            <a:off x="5036586" y="1968914"/>
            <a:ext cx="2115652" cy="313932"/>
          </a:xfrm>
          <a:prstGeom prst="rect">
            <a:avLst/>
          </a:prstGeom>
          <a:noFill/>
        </p:spPr>
        <p:txBody>
          <a:bodyPr wrap="square" rtlCol="0">
            <a:spAutoFit/>
          </a:bodyPr>
          <a:lstStyle/>
          <a:p>
            <a:pPr>
              <a:lnSpc>
                <a:spcPct val="90000"/>
              </a:lnSpc>
            </a:pPr>
            <a:r>
              <a:rPr lang="en-IN" sz="1600" b="1" dirty="0">
                <a:latin typeface="+mj-lt"/>
                <a:ea typeface="Open Sans" panose="020B0606030504020204" pitchFamily="34" charset="0"/>
                <a:cs typeface="Open Sans" panose="020B0606030504020204" pitchFamily="34" charset="0"/>
              </a:rPr>
              <a:t>Demographic Mapping </a:t>
            </a:r>
          </a:p>
        </p:txBody>
      </p:sp>
      <p:cxnSp>
        <p:nvCxnSpPr>
          <p:cNvPr id="37" name="Straight Connector 36">
            <a:extLst>
              <a:ext uri="{FF2B5EF4-FFF2-40B4-BE49-F238E27FC236}">
                <a16:creationId xmlns:a16="http://schemas.microsoft.com/office/drawing/2014/main" id="{43EF215A-BC42-47B8-9338-ADD4ECAB4D5B}"/>
              </a:ext>
            </a:extLst>
          </p:cNvPr>
          <p:cNvCxnSpPr/>
          <p:nvPr/>
        </p:nvCxnSpPr>
        <p:spPr>
          <a:xfrm>
            <a:off x="621804" y="926085"/>
            <a:ext cx="7992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D3112EE-4780-4DD6-A510-EB06129C6B39}"/>
              </a:ext>
            </a:extLst>
          </p:cNvPr>
          <p:cNvSpPr txBox="1"/>
          <p:nvPr/>
        </p:nvSpPr>
        <p:spPr>
          <a:xfrm>
            <a:off x="2024401" y="2848862"/>
            <a:ext cx="537327" cy="461665"/>
          </a:xfrm>
          <a:prstGeom prst="rect">
            <a:avLst/>
          </a:prstGeom>
          <a:noFill/>
        </p:spPr>
        <p:txBody>
          <a:bodyPr wrap="none" rtlCol="0">
            <a:spAutoFit/>
          </a:bodyPr>
          <a:lstStyle/>
          <a:p>
            <a:r>
              <a:rPr lang="en-US" b="1" dirty="0">
                <a:solidFill>
                  <a:schemeClr val="bg1"/>
                </a:solidFill>
              </a:rPr>
              <a:t>01</a:t>
            </a:r>
            <a:endParaRPr lang="en-IN" b="1" dirty="0">
              <a:solidFill>
                <a:schemeClr val="bg1"/>
              </a:solidFill>
            </a:endParaRPr>
          </a:p>
        </p:txBody>
      </p:sp>
      <p:sp>
        <p:nvSpPr>
          <p:cNvPr id="40" name="TextBox 39">
            <a:extLst>
              <a:ext uri="{FF2B5EF4-FFF2-40B4-BE49-F238E27FC236}">
                <a16:creationId xmlns:a16="http://schemas.microsoft.com/office/drawing/2014/main" id="{AB67620E-05DC-4A29-9753-DBCB338FFFF2}"/>
              </a:ext>
            </a:extLst>
          </p:cNvPr>
          <p:cNvSpPr txBox="1"/>
          <p:nvPr/>
        </p:nvSpPr>
        <p:spPr>
          <a:xfrm>
            <a:off x="5036586" y="1968127"/>
            <a:ext cx="2115652" cy="313932"/>
          </a:xfrm>
          <a:prstGeom prst="rect">
            <a:avLst/>
          </a:prstGeom>
          <a:noFill/>
        </p:spPr>
        <p:txBody>
          <a:bodyPr wrap="square" rtlCol="0">
            <a:spAutoFit/>
          </a:bodyPr>
          <a:lstStyle/>
          <a:p>
            <a:pPr>
              <a:lnSpc>
                <a:spcPct val="90000"/>
              </a:lnSpc>
            </a:pPr>
            <a:r>
              <a:rPr lang="en-IN" sz="1600" b="1" dirty="0">
                <a:latin typeface="+mj-lt"/>
                <a:ea typeface="Open Sans" panose="020B0606030504020204" pitchFamily="34" charset="0"/>
                <a:cs typeface="Open Sans" panose="020B0606030504020204" pitchFamily="34" charset="0"/>
              </a:rPr>
              <a:t>Demographic Mapping </a:t>
            </a:r>
          </a:p>
        </p:txBody>
      </p:sp>
    </p:spTree>
    <p:extLst>
      <p:ext uri="{BB962C8B-B14F-4D97-AF65-F5344CB8AC3E}">
        <p14:creationId xmlns:p14="http://schemas.microsoft.com/office/powerpoint/2010/main" val="686416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Isosceles Triangle 25">
            <a:extLst>
              <a:ext uri="{FF2B5EF4-FFF2-40B4-BE49-F238E27FC236}">
                <a16:creationId xmlns:a16="http://schemas.microsoft.com/office/drawing/2014/main" id="{C7D8E4E7-3091-4979-90F5-C89A0F5967AB}"/>
              </a:ext>
            </a:extLst>
          </p:cNvPr>
          <p:cNvSpPr/>
          <p:nvPr/>
        </p:nvSpPr>
        <p:spPr>
          <a:xfrm rot="10800000">
            <a:off x="6004117" y="4942881"/>
            <a:ext cx="324605" cy="279831"/>
          </a:xfrm>
          <a:prstGeom prst="triangle">
            <a:avLst/>
          </a:prstGeom>
          <a:solidFill>
            <a:srgbClr val="0072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6EE5C80-C843-4D54-A289-D045310E1BB0}"/>
              </a:ext>
            </a:extLst>
          </p:cNvPr>
          <p:cNvSpPr/>
          <p:nvPr/>
        </p:nvSpPr>
        <p:spPr>
          <a:xfrm rot="10800000">
            <a:off x="9717753" y="4946701"/>
            <a:ext cx="324605" cy="279831"/>
          </a:xfrm>
          <a:prstGeom prst="triangl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64154352-7FC4-46DC-8485-0C06300F40B2}"/>
              </a:ext>
            </a:extLst>
          </p:cNvPr>
          <p:cNvSpPr/>
          <p:nvPr/>
        </p:nvSpPr>
        <p:spPr>
          <a:xfrm rot="10800000">
            <a:off x="2223698" y="4939061"/>
            <a:ext cx="324605" cy="279831"/>
          </a:xfrm>
          <a:prstGeom prst="triangl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1A08EC5-F627-47E1-9E4F-17738FC93231}"/>
              </a:ext>
            </a:extLst>
          </p:cNvPr>
          <p:cNvCxnSpPr/>
          <p:nvPr/>
        </p:nvCxnSpPr>
        <p:spPr>
          <a:xfrm>
            <a:off x="2381334" y="5589240"/>
            <a:ext cx="7421490" cy="0"/>
          </a:xfrm>
          <a:prstGeom prst="line">
            <a:avLst/>
          </a:prstGeom>
          <a:ln w="38100">
            <a:gradFill>
              <a:gsLst>
                <a:gs pos="0">
                  <a:srgbClr val="2E75B6"/>
                </a:gs>
                <a:gs pos="55000">
                  <a:srgbClr val="005688"/>
                </a:gs>
                <a:gs pos="100000">
                  <a:srgbClr val="333F50"/>
                </a:gs>
              </a:gsLst>
              <a:lin ang="0" scaled="0"/>
            </a:gradFill>
            <a:prstDash val="dash"/>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9004BBC3-34AB-47E9-83EA-BCC5E015AA02}"/>
              </a:ext>
            </a:extLst>
          </p:cNvPr>
          <p:cNvSpPr/>
          <p:nvPr/>
        </p:nvSpPr>
        <p:spPr>
          <a:xfrm>
            <a:off x="8543697" y="3063844"/>
            <a:ext cx="2510949" cy="1882440"/>
          </a:xfrm>
          <a:prstGeom prst="roundRect">
            <a:avLst>
              <a:gd name="adj" fmla="val 5497"/>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a:extLst>
              <a:ext uri="{FF2B5EF4-FFF2-40B4-BE49-F238E27FC236}">
                <a16:creationId xmlns:a16="http://schemas.microsoft.com/office/drawing/2014/main" id="{28349C1D-ED48-4EEC-85D4-DA44BD6DC653}"/>
              </a:ext>
            </a:extLst>
          </p:cNvPr>
          <p:cNvSpPr/>
          <p:nvPr/>
        </p:nvSpPr>
        <p:spPr>
          <a:xfrm>
            <a:off x="8548363" y="2492896"/>
            <a:ext cx="2514602" cy="451924"/>
          </a:xfrm>
          <a:prstGeom prst="rect">
            <a:avLst/>
          </a:prstGeom>
          <a:solidFill>
            <a:srgbClr val="5768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C554C2BE-7162-4526-8752-6E61A534E1E0}"/>
              </a:ext>
            </a:extLst>
          </p:cNvPr>
          <p:cNvSpPr/>
          <p:nvPr/>
        </p:nvSpPr>
        <p:spPr>
          <a:xfrm>
            <a:off x="4834778" y="3048712"/>
            <a:ext cx="2510949" cy="1897572"/>
          </a:xfrm>
          <a:prstGeom prst="roundRect">
            <a:avLst>
              <a:gd name="adj" fmla="val 5497"/>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Rectangle 39">
            <a:extLst>
              <a:ext uri="{FF2B5EF4-FFF2-40B4-BE49-F238E27FC236}">
                <a16:creationId xmlns:a16="http://schemas.microsoft.com/office/drawing/2014/main" id="{5AF199A8-F036-4072-8077-FF9F99385B5B}"/>
              </a:ext>
            </a:extLst>
          </p:cNvPr>
          <p:cNvSpPr/>
          <p:nvPr/>
        </p:nvSpPr>
        <p:spPr>
          <a:xfrm>
            <a:off x="4838937" y="2518251"/>
            <a:ext cx="2510949" cy="451924"/>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5985EE48-3E6A-423B-AB69-5F53061A399A}"/>
              </a:ext>
            </a:extLst>
          </p:cNvPr>
          <p:cNvSpPr/>
          <p:nvPr/>
        </p:nvSpPr>
        <p:spPr>
          <a:xfrm>
            <a:off x="1125860" y="3065461"/>
            <a:ext cx="2510949" cy="1900702"/>
          </a:xfrm>
          <a:prstGeom prst="roundRect">
            <a:avLst>
              <a:gd name="adj" fmla="val 54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C1BF2B07-7E38-43DE-8866-3AAF65A263B2}"/>
              </a:ext>
            </a:extLst>
          </p:cNvPr>
          <p:cNvSpPr/>
          <p:nvPr/>
        </p:nvSpPr>
        <p:spPr>
          <a:xfrm>
            <a:off x="1125860" y="2492896"/>
            <a:ext cx="2510949" cy="451924"/>
          </a:xfrm>
          <a:prstGeom prst="rect">
            <a:avLst/>
          </a:prstGeom>
          <a:solidFill>
            <a:srgbClr val="F4A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US" dirty="0">
                <a:solidFill>
                  <a:schemeClr val="tx1">
                    <a:lumMod val="75000"/>
                    <a:lumOff val="25000"/>
                  </a:schemeClr>
                </a:solidFill>
              </a:rPr>
              <a:t>Cleaning/EDA links for Each Phase</a:t>
            </a:r>
            <a:endParaRPr lang="en-IN" dirty="0">
              <a:solidFill>
                <a:schemeClr val="tx1">
                  <a:lumMod val="75000"/>
                  <a:lumOff val="25000"/>
                </a:schemeClr>
              </a:solidFill>
            </a:endParaRPr>
          </a:p>
        </p:txBody>
      </p:sp>
      <p:sp>
        <p:nvSpPr>
          <p:cNvPr id="16" name="Rectangle: Rounded Corners 15">
            <a:extLst>
              <a:ext uri="{FF2B5EF4-FFF2-40B4-BE49-F238E27FC236}">
                <a16:creationId xmlns:a16="http://schemas.microsoft.com/office/drawing/2014/main" id="{99AB3537-914E-47AD-9341-4496795009DF}"/>
              </a:ext>
            </a:extLst>
          </p:cNvPr>
          <p:cNvSpPr/>
          <p:nvPr/>
        </p:nvSpPr>
        <p:spPr>
          <a:xfrm>
            <a:off x="1277945" y="1746894"/>
            <a:ext cx="2197100" cy="645240"/>
          </a:xfrm>
          <a:prstGeom prst="roundRect">
            <a:avLst>
              <a:gd name="adj" fmla="val 50000"/>
            </a:avLst>
          </a:prstGeom>
          <a:solidFill>
            <a:schemeClr val="bg1"/>
          </a:solidFill>
          <a:ln>
            <a:noFill/>
          </a:ln>
          <a:effectLst>
            <a:outerShdw blurRad="38100" dist="508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Monitor</a:t>
            </a:r>
            <a:r>
              <a:rPr lang="en-IN" sz="18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 Supply</a:t>
            </a:r>
          </a:p>
        </p:txBody>
      </p:sp>
      <p:sp>
        <p:nvSpPr>
          <p:cNvPr id="4" name="Oval 3">
            <a:extLst>
              <a:ext uri="{FF2B5EF4-FFF2-40B4-BE49-F238E27FC236}">
                <a16:creationId xmlns:a16="http://schemas.microsoft.com/office/drawing/2014/main" id="{4525C610-718D-4ECD-88B4-D6E29D220A64}"/>
              </a:ext>
            </a:extLst>
          </p:cNvPr>
          <p:cNvSpPr/>
          <p:nvPr/>
        </p:nvSpPr>
        <p:spPr>
          <a:xfrm>
            <a:off x="2165310" y="5373216"/>
            <a:ext cx="432048" cy="432048"/>
          </a:xfrm>
          <a:prstGeom prst="ellipse">
            <a:avLst/>
          </a:prstGeom>
          <a:solidFill>
            <a:schemeClr val="bg1"/>
          </a:solidFill>
          <a:ln w="50800">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0046CA6-195E-4CD4-8B9B-71E6B4D3B9BE}"/>
              </a:ext>
            </a:extLst>
          </p:cNvPr>
          <p:cNvSpPr/>
          <p:nvPr/>
        </p:nvSpPr>
        <p:spPr>
          <a:xfrm>
            <a:off x="5950396" y="5373216"/>
            <a:ext cx="432048" cy="432048"/>
          </a:xfrm>
          <a:prstGeom prst="ellipse">
            <a:avLst/>
          </a:prstGeom>
          <a:solidFill>
            <a:schemeClr val="bg1"/>
          </a:solidFill>
          <a:ln w="50800">
            <a:solidFill>
              <a:srgbClr val="005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CB24C98-9E30-454E-8F49-1A429F079EFF}"/>
              </a:ext>
            </a:extLst>
          </p:cNvPr>
          <p:cNvSpPr/>
          <p:nvPr/>
        </p:nvSpPr>
        <p:spPr>
          <a:xfrm>
            <a:off x="9664031" y="5373216"/>
            <a:ext cx="432048" cy="432048"/>
          </a:xfrm>
          <a:prstGeom prst="ellipse">
            <a:avLst/>
          </a:prstGeom>
          <a:solidFill>
            <a:schemeClr val="bg1"/>
          </a:solidFill>
          <a:ln w="50800">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9949A917-212C-4007-AF6F-B45249B8E965}"/>
              </a:ext>
            </a:extLst>
          </p:cNvPr>
          <p:cNvSpPr/>
          <p:nvPr/>
        </p:nvSpPr>
        <p:spPr>
          <a:xfrm>
            <a:off x="4943328" y="1755132"/>
            <a:ext cx="2197100" cy="645240"/>
          </a:xfrm>
          <a:prstGeom prst="roundRect">
            <a:avLst>
              <a:gd name="adj" fmla="val 50000"/>
            </a:avLst>
          </a:prstGeom>
          <a:solidFill>
            <a:schemeClr val="bg1"/>
          </a:solidFill>
          <a:ln>
            <a:noFill/>
          </a:ln>
          <a:effectLst>
            <a:outerShdw blurRad="38100" dist="508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Data Tool</a:t>
            </a:r>
            <a:endParaRPr lang="en-IN" sz="1800" b="1"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Rectangle: Rounded Corners 29">
            <a:extLst>
              <a:ext uri="{FF2B5EF4-FFF2-40B4-BE49-F238E27FC236}">
                <a16:creationId xmlns:a16="http://schemas.microsoft.com/office/drawing/2014/main" id="{0B48C623-681E-46FE-9483-0A7A4C09C304}"/>
              </a:ext>
            </a:extLst>
          </p:cNvPr>
          <p:cNvSpPr/>
          <p:nvPr/>
        </p:nvSpPr>
        <p:spPr>
          <a:xfrm>
            <a:off x="8649840" y="1775648"/>
            <a:ext cx="2197100" cy="645240"/>
          </a:xfrm>
          <a:prstGeom prst="roundRect">
            <a:avLst>
              <a:gd name="adj" fmla="val 50000"/>
            </a:avLst>
          </a:prstGeom>
          <a:solidFill>
            <a:schemeClr val="bg1"/>
          </a:solidFill>
          <a:ln>
            <a:noFill/>
          </a:ln>
          <a:effectLst>
            <a:outerShdw blurRad="38100" dist="508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Prediction Model</a:t>
            </a:r>
            <a:endParaRPr lang="en-IN" sz="1800" b="1"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38">
            <a:extLst>
              <a:ext uri="{FF2B5EF4-FFF2-40B4-BE49-F238E27FC236}">
                <a16:creationId xmlns:a16="http://schemas.microsoft.com/office/drawing/2014/main" id="{CB2316B5-E863-42AA-B57B-5A91546293D5}"/>
              </a:ext>
            </a:extLst>
          </p:cNvPr>
          <p:cNvSpPr/>
          <p:nvPr/>
        </p:nvSpPr>
        <p:spPr>
          <a:xfrm>
            <a:off x="5105366" y="2590432"/>
            <a:ext cx="2122106" cy="307777"/>
          </a:xfrm>
          <a:prstGeom prst="rect">
            <a:avLst/>
          </a:prstGeom>
        </p:spPr>
        <p:txBody>
          <a:bodyPr wrap="square" lIns="0" rIns="0" anchor="t">
            <a:spAutoFit/>
          </a:bodyPr>
          <a:lstStyle/>
          <a:p>
            <a:pPr>
              <a:spcBef>
                <a:spcPts val="500"/>
              </a:spcBef>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L</a:t>
            </a:r>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inks For Cleaning/EDA</a:t>
            </a:r>
          </a:p>
        </p:txBody>
      </p:sp>
      <p:sp>
        <p:nvSpPr>
          <p:cNvPr id="42" name="Rectangle 41">
            <a:extLst>
              <a:ext uri="{FF2B5EF4-FFF2-40B4-BE49-F238E27FC236}">
                <a16:creationId xmlns:a16="http://schemas.microsoft.com/office/drawing/2014/main" id="{B1F72BF6-5350-4152-996E-BA166B94A9CD}"/>
              </a:ext>
            </a:extLst>
          </p:cNvPr>
          <p:cNvSpPr/>
          <p:nvPr/>
        </p:nvSpPr>
        <p:spPr>
          <a:xfrm>
            <a:off x="1381641" y="2564969"/>
            <a:ext cx="2122106" cy="307777"/>
          </a:xfrm>
          <a:prstGeom prst="rect">
            <a:avLst/>
          </a:prstGeom>
        </p:spPr>
        <p:txBody>
          <a:bodyPr wrap="square" lIns="0" rIns="0" anchor="t">
            <a:spAutoFit/>
          </a:bodyPr>
          <a:lstStyle/>
          <a:p>
            <a:pPr>
              <a:spcBef>
                <a:spcPts val="500"/>
              </a:spcBef>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L</a:t>
            </a:r>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inks For Cleaning/EDA</a:t>
            </a:r>
          </a:p>
        </p:txBody>
      </p:sp>
      <p:sp>
        <p:nvSpPr>
          <p:cNvPr id="43" name="Rectangle 42">
            <a:extLst>
              <a:ext uri="{FF2B5EF4-FFF2-40B4-BE49-F238E27FC236}">
                <a16:creationId xmlns:a16="http://schemas.microsoft.com/office/drawing/2014/main" id="{24101DB0-F897-414B-A4FE-8BBB28BBC96F}"/>
              </a:ext>
            </a:extLst>
          </p:cNvPr>
          <p:cNvSpPr/>
          <p:nvPr/>
        </p:nvSpPr>
        <p:spPr>
          <a:xfrm>
            <a:off x="8819002" y="2568624"/>
            <a:ext cx="2122106" cy="307777"/>
          </a:xfrm>
          <a:prstGeom prst="rect">
            <a:avLst/>
          </a:prstGeom>
        </p:spPr>
        <p:txBody>
          <a:bodyPr wrap="square" lIns="0" rIns="0" anchor="t">
            <a:spAutoFit/>
          </a:bodyPr>
          <a:lstStyle/>
          <a:p>
            <a:pPr>
              <a:spcBef>
                <a:spcPts val="500"/>
              </a:spcBef>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L</a:t>
            </a:r>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inks For Cleaning/EDA</a:t>
            </a:r>
          </a:p>
        </p:txBody>
      </p:sp>
      <p:sp>
        <p:nvSpPr>
          <p:cNvPr id="28" name="Rectangle 27">
            <a:extLst>
              <a:ext uri="{FF2B5EF4-FFF2-40B4-BE49-F238E27FC236}">
                <a16:creationId xmlns:a16="http://schemas.microsoft.com/office/drawing/2014/main" id="{297EB5CC-44A9-4584-8DA8-0F190FEA444D}"/>
              </a:ext>
            </a:extLst>
          </p:cNvPr>
          <p:cNvSpPr/>
          <p:nvPr/>
        </p:nvSpPr>
        <p:spPr>
          <a:xfrm>
            <a:off x="1315442" y="3222299"/>
            <a:ext cx="2122106" cy="1513235"/>
          </a:xfrm>
          <a:prstGeom prst="rect">
            <a:avLst/>
          </a:prstGeom>
        </p:spPr>
        <p:txBody>
          <a:bodyPr wrap="square" lIns="0" rIns="0" anchor="t">
            <a:spAutoFit/>
          </a:bodyPr>
          <a:lstStyle/>
          <a:p>
            <a:pPr marL="285750" indent="-285750">
              <a:spcBef>
                <a:spcPts val="500"/>
              </a:spcBef>
              <a:buFont typeface="Arial" panose="020B0604020202020204" pitchFamily="34" charset="0"/>
              <a:buChar char="•"/>
            </a:pPr>
            <a:r>
              <a:rPr lang="en-IN" sz="1400" dirty="0">
                <a:solidFill>
                  <a:schemeClr val="bg1"/>
                </a:solidFill>
                <a:latin typeface="+mj-lt"/>
                <a:hlinkClick r:id="rId3">
                  <a:extLst>
                    <a:ext uri="{A12FA001-AC4F-418D-AE19-62706E023703}">
                      <ahyp:hlinkClr xmlns:ahyp="http://schemas.microsoft.com/office/drawing/2018/hyperlinkcolor" val="tx"/>
                    </a:ext>
                  </a:extLst>
                </a:hlinkClick>
              </a:rPr>
              <a:t>Merge &amp; Save Supplier Data</a:t>
            </a:r>
            <a:endParaRPr lang="en-US" sz="1400" dirty="0">
              <a:solidFill>
                <a:schemeClr val="bg1"/>
              </a:solidFill>
              <a:latin typeface="+mj-lt"/>
              <a:ea typeface="Open Sans" panose="020B0606030504020204" pitchFamily="34" charset="0"/>
              <a:cs typeface="Open Sans" panose="020B0606030504020204" pitchFamily="34" charset="0"/>
            </a:endParaRPr>
          </a:p>
          <a:p>
            <a:pPr marL="285750" indent="-285750">
              <a:spcBef>
                <a:spcPts val="500"/>
              </a:spcBef>
              <a:buFont typeface="Arial" panose="020B0604020202020204" pitchFamily="34" charset="0"/>
              <a:buChar char="•"/>
            </a:pPr>
            <a:r>
              <a:rPr lang="en-IN" sz="1400" dirty="0">
                <a:solidFill>
                  <a:schemeClr val="bg1"/>
                </a:solidFill>
                <a:latin typeface="+mj-lt"/>
                <a:hlinkClick r:id="rId4">
                  <a:extLst>
                    <a:ext uri="{A12FA001-AC4F-418D-AE19-62706E023703}">
                      <ahyp:hlinkClr xmlns:ahyp="http://schemas.microsoft.com/office/drawing/2018/hyperlinkcolor" val="tx"/>
                    </a:ext>
                  </a:extLst>
                </a:hlinkClick>
              </a:rPr>
              <a:t>Cleaning Of Supplier Data</a:t>
            </a:r>
            <a:endParaRPr lang="en-IN" sz="1400" dirty="0">
              <a:solidFill>
                <a:schemeClr val="bg1"/>
              </a:solidFill>
              <a:latin typeface="+mj-lt"/>
            </a:endParaRPr>
          </a:p>
          <a:p>
            <a:pPr marL="285750" indent="-285750">
              <a:spcBef>
                <a:spcPts val="500"/>
              </a:spcBef>
              <a:buFont typeface="Arial" panose="020B0604020202020204" pitchFamily="34" charset="0"/>
              <a:buChar char="•"/>
            </a:pPr>
            <a:r>
              <a:rPr lang="en-US" sz="1400" dirty="0">
                <a:solidFill>
                  <a:schemeClr val="bg1"/>
                </a:solidFill>
                <a:latin typeface="+mj-lt"/>
                <a:hlinkClick r:id="rId5">
                  <a:extLst>
                    <a:ext uri="{A12FA001-AC4F-418D-AE19-62706E023703}">
                      <ahyp:hlinkClr xmlns:ahyp="http://schemas.microsoft.com/office/drawing/2018/hyperlinkcolor" val="tx"/>
                    </a:ext>
                  </a:extLst>
                </a:hlinkClick>
              </a:rPr>
              <a:t>Cleaning &amp; EDA of Health Providers</a:t>
            </a:r>
            <a:endParaRPr lang="en-IN" sz="1400" dirty="0">
              <a:solidFill>
                <a:schemeClr val="bg1"/>
              </a:solidFill>
              <a:latin typeface="+mj-lt"/>
              <a:ea typeface="Open Sans" panose="020B0606030504020204" pitchFamily="34" charset="0"/>
              <a:cs typeface="Open Sans" panose="020B0606030504020204" pitchFamily="34" charset="0"/>
            </a:endParaRPr>
          </a:p>
        </p:txBody>
      </p:sp>
      <p:sp>
        <p:nvSpPr>
          <p:cNvPr id="32" name="Rectangle 31">
            <a:extLst>
              <a:ext uri="{FF2B5EF4-FFF2-40B4-BE49-F238E27FC236}">
                <a16:creationId xmlns:a16="http://schemas.microsoft.com/office/drawing/2014/main" id="{0783FE7B-D00C-4F07-9AC9-4778E06412AC}"/>
              </a:ext>
            </a:extLst>
          </p:cNvPr>
          <p:cNvSpPr/>
          <p:nvPr/>
        </p:nvSpPr>
        <p:spPr>
          <a:xfrm>
            <a:off x="5105366" y="3257668"/>
            <a:ext cx="2122106" cy="307777"/>
          </a:xfrm>
          <a:prstGeom prst="rect">
            <a:avLst/>
          </a:prstGeom>
        </p:spPr>
        <p:txBody>
          <a:bodyPr wrap="square" lIns="0" rIns="0" anchor="t">
            <a:spAutoFit/>
          </a:bodyPr>
          <a:lstStyle/>
          <a:p>
            <a:pPr marL="285750" indent="-285750">
              <a:spcBef>
                <a:spcPts val="500"/>
              </a:spcBef>
              <a:buFont typeface="Arial" panose="020B0604020202020204" pitchFamily="34" charset="0"/>
              <a:buChar char="•"/>
            </a:pPr>
            <a:r>
              <a:rPr lang="en-IN" sz="1400" dirty="0" err="1">
                <a:latin typeface="+mj-lt"/>
                <a:hlinkClick r:id="rId6"/>
              </a:rPr>
              <a:t>DataTool_Alberta</a:t>
            </a:r>
            <a:endParaRPr lang="en-IN" sz="1400" dirty="0">
              <a:solidFill>
                <a:schemeClr val="bg1"/>
              </a:solidFill>
              <a:latin typeface="+mj-lt"/>
              <a:ea typeface="Open Sans" panose="020B0606030504020204" pitchFamily="34" charset="0"/>
              <a:cs typeface="Open Sans" panose="020B0606030504020204" pitchFamily="34" charset="0"/>
            </a:endParaRPr>
          </a:p>
        </p:txBody>
      </p:sp>
      <p:sp>
        <p:nvSpPr>
          <p:cNvPr id="34" name="Rectangle 33">
            <a:extLst>
              <a:ext uri="{FF2B5EF4-FFF2-40B4-BE49-F238E27FC236}">
                <a16:creationId xmlns:a16="http://schemas.microsoft.com/office/drawing/2014/main" id="{022391E2-6612-4CA5-BF81-6138C3693D06}"/>
              </a:ext>
            </a:extLst>
          </p:cNvPr>
          <p:cNvSpPr/>
          <p:nvPr/>
        </p:nvSpPr>
        <p:spPr>
          <a:xfrm>
            <a:off x="5105366" y="3259592"/>
            <a:ext cx="2122106" cy="307777"/>
          </a:xfrm>
          <a:prstGeom prst="rect">
            <a:avLst/>
          </a:prstGeom>
        </p:spPr>
        <p:txBody>
          <a:bodyPr wrap="square" lIns="0" rIns="0" anchor="t">
            <a:spAutoFit/>
          </a:bodyPr>
          <a:lstStyle/>
          <a:p>
            <a:pPr marL="285750" indent="-285750">
              <a:spcBef>
                <a:spcPts val="500"/>
              </a:spcBef>
              <a:buFont typeface="Arial" panose="020B0604020202020204" pitchFamily="34" charset="0"/>
              <a:buChar char="•"/>
            </a:pPr>
            <a:r>
              <a:rPr lang="en-IN" sz="1400" dirty="0" err="1">
                <a:solidFill>
                  <a:schemeClr val="bg1"/>
                </a:solidFill>
                <a:latin typeface="+mj-lt"/>
                <a:hlinkClick r:id="rId7">
                  <a:extLst>
                    <a:ext uri="{A12FA001-AC4F-418D-AE19-62706E023703}">
                      <ahyp:hlinkClr xmlns:ahyp="http://schemas.microsoft.com/office/drawing/2018/hyperlinkcolor" val="tx"/>
                    </a:ext>
                  </a:extLst>
                </a:hlinkClick>
              </a:rPr>
              <a:t>DataTool_Alberta</a:t>
            </a:r>
            <a:endParaRPr lang="en-IN" sz="1400" dirty="0">
              <a:solidFill>
                <a:schemeClr val="bg1"/>
              </a:solidFill>
              <a:latin typeface="+mj-lt"/>
              <a:ea typeface="Open Sans" panose="020B0606030504020204" pitchFamily="34" charset="0"/>
              <a:cs typeface="Open Sans" panose="020B0606030504020204" pitchFamily="34" charset="0"/>
            </a:endParaRPr>
          </a:p>
        </p:txBody>
      </p:sp>
      <p:sp>
        <p:nvSpPr>
          <p:cNvPr id="36" name="Rectangle 35">
            <a:extLst>
              <a:ext uri="{FF2B5EF4-FFF2-40B4-BE49-F238E27FC236}">
                <a16:creationId xmlns:a16="http://schemas.microsoft.com/office/drawing/2014/main" id="{8B37B65E-107D-4F29-9BB9-DB787F6B9C4E}"/>
              </a:ext>
            </a:extLst>
          </p:cNvPr>
          <p:cNvSpPr/>
          <p:nvPr/>
        </p:nvSpPr>
        <p:spPr>
          <a:xfrm>
            <a:off x="8819002" y="3198055"/>
            <a:ext cx="2122106" cy="307777"/>
          </a:xfrm>
          <a:prstGeom prst="rect">
            <a:avLst/>
          </a:prstGeom>
        </p:spPr>
        <p:txBody>
          <a:bodyPr wrap="square" lIns="0" rIns="0" anchor="t">
            <a:spAutoFit/>
          </a:bodyPr>
          <a:lstStyle/>
          <a:p>
            <a:pPr marL="285750" indent="-285750">
              <a:spcBef>
                <a:spcPts val="500"/>
              </a:spcBef>
              <a:buFont typeface="Arial" panose="020B0604020202020204" pitchFamily="34" charset="0"/>
              <a:buChar char="•"/>
            </a:pPr>
            <a:r>
              <a:rPr lang="en-IN" sz="1400" dirty="0" err="1">
                <a:solidFill>
                  <a:schemeClr val="bg1"/>
                </a:solidFill>
                <a:latin typeface="+mj-lt"/>
                <a:hlinkClick r:id="rId8">
                  <a:extLst>
                    <a:ext uri="{A12FA001-AC4F-418D-AE19-62706E023703}">
                      <ahyp:hlinkClr xmlns:ahyp="http://schemas.microsoft.com/office/drawing/2018/hyperlinkcolor" val="tx"/>
                    </a:ext>
                  </a:extLst>
                </a:hlinkClick>
              </a:rPr>
              <a:t>HeartData_EDA</a:t>
            </a:r>
            <a:endParaRPr lang="en-IN" sz="1400" dirty="0">
              <a:solidFill>
                <a:schemeClr val="bg1"/>
              </a:solidFill>
              <a:latin typeface="+mj-lt"/>
              <a:ea typeface="Open Sans" panose="020B0606030504020204" pitchFamily="34" charset="0"/>
              <a:cs typeface="Open Sans" panose="020B0606030504020204" pitchFamily="34" charset="0"/>
            </a:endParaRPr>
          </a:p>
        </p:txBody>
      </p:sp>
      <p:cxnSp>
        <p:nvCxnSpPr>
          <p:cNvPr id="33" name="Straight Connector 32">
            <a:extLst>
              <a:ext uri="{FF2B5EF4-FFF2-40B4-BE49-F238E27FC236}">
                <a16:creationId xmlns:a16="http://schemas.microsoft.com/office/drawing/2014/main" id="{7BC1DB5A-1BFC-48E4-B89B-3D70A31DDA16}"/>
              </a:ext>
            </a:extLst>
          </p:cNvPr>
          <p:cNvCxnSpPr/>
          <p:nvPr/>
        </p:nvCxnSpPr>
        <p:spPr>
          <a:xfrm>
            <a:off x="621804" y="926085"/>
            <a:ext cx="7992888"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270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54760"/>
            <a:ext cx="10969943" cy="711081"/>
          </a:xfrm>
        </p:spPr>
        <p:txBody>
          <a:bodyPr/>
          <a:lstStyle/>
          <a:p>
            <a:r>
              <a:rPr lang="en-US" dirty="0">
                <a:solidFill>
                  <a:schemeClr val="tx1">
                    <a:lumMod val="75000"/>
                    <a:lumOff val="25000"/>
                  </a:schemeClr>
                </a:solidFill>
              </a:rPr>
              <a:t>Visualization: Alberta Health Tool (1/2)</a:t>
            </a:r>
            <a:endParaRPr lang="en-IN" dirty="0">
              <a:solidFill>
                <a:schemeClr val="tx1">
                  <a:lumMod val="75000"/>
                  <a:lumOff val="25000"/>
                </a:schemeClr>
              </a:solidFill>
            </a:endParaRPr>
          </a:p>
        </p:txBody>
      </p:sp>
      <p:sp>
        <p:nvSpPr>
          <p:cNvPr id="37" name="Rectangle 36">
            <a:extLst>
              <a:ext uri="{FF2B5EF4-FFF2-40B4-BE49-F238E27FC236}">
                <a16:creationId xmlns:a16="http://schemas.microsoft.com/office/drawing/2014/main" id="{B17609A0-0FCD-42D9-AB57-9E7D3B49E805}"/>
              </a:ext>
            </a:extLst>
          </p:cNvPr>
          <p:cNvSpPr/>
          <p:nvPr/>
        </p:nvSpPr>
        <p:spPr>
          <a:xfrm>
            <a:off x="7105442" y="1196752"/>
            <a:ext cx="4473942" cy="504056"/>
          </a:xfrm>
          <a:prstGeom prst="rect">
            <a:avLst/>
          </a:prstGeom>
          <a:solidFill>
            <a:srgbClr val="F4A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Cleaned &amp; Collated all CSV in Jupyter Notebook</a:t>
            </a:r>
          </a:p>
        </p:txBody>
      </p:sp>
      <p:sp>
        <p:nvSpPr>
          <p:cNvPr id="45" name="Oval 44">
            <a:extLst>
              <a:ext uri="{FF2B5EF4-FFF2-40B4-BE49-F238E27FC236}">
                <a16:creationId xmlns:a16="http://schemas.microsoft.com/office/drawing/2014/main" id="{735679EA-F275-428C-B3E2-D2E560A8837A}"/>
              </a:ext>
            </a:extLst>
          </p:cNvPr>
          <p:cNvSpPr/>
          <p:nvPr/>
        </p:nvSpPr>
        <p:spPr>
          <a:xfrm>
            <a:off x="7030518" y="1196752"/>
            <a:ext cx="432048" cy="356591"/>
          </a:xfrm>
          <a:prstGeom prst="ellipse">
            <a:avLst/>
          </a:prstGeom>
          <a:solidFill>
            <a:schemeClr val="bg1"/>
          </a:solidFill>
          <a:ln w="50800">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48" name="Rectangle 47">
            <a:extLst>
              <a:ext uri="{FF2B5EF4-FFF2-40B4-BE49-F238E27FC236}">
                <a16:creationId xmlns:a16="http://schemas.microsoft.com/office/drawing/2014/main" id="{CABB1189-92E3-4255-902A-2BA286442293}"/>
              </a:ext>
            </a:extLst>
          </p:cNvPr>
          <p:cNvSpPr/>
          <p:nvPr/>
        </p:nvSpPr>
        <p:spPr>
          <a:xfrm>
            <a:off x="1289434" y="4653136"/>
            <a:ext cx="3256806" cy="153498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rPr>
              <a:t>Loaded in Tableau for visualization</a:t>
            </a:r>
          </a:p>
        </p:txBody>
      </p:sp>
      <p:pic>
        <p:nvPicPr>
          <p:cNvPr id="11" name="Picture 10">
            <a:extLst>
              <a:ext uri="{FF2B5EF4-FFF2-40B4-BE49-F238E27FC236}">
                <a16:creationId xmlns:a16="http://schemas.microsoft.com/office/drawing/2014/main" id="{A0741DCC-0664-481F-9622-659900C4ADF4}"/>
              </a:ext>
            </a:extLst>
          </p:cNvPr>
          <p:cNvPicPr>
            <a:picLocks noChangeAspect="1"/>
          </p:cNvPicPr>
          <p:nvPr/>
        </p:nvPicPr>
        <p:blipFill>
          <a:blip r:embed="rId3"/>
          <a:stretch>
            <a:fillRect/>
          </a:stretch>
        </p:blipFill>
        <p:spPr>
          <a:xfrm>
            <a:off x="7105442" y="1835875"/>
            <a:ext cx="4473942" cy="1996739"/>
          </a:xfrm>
          <a:prstGeom prst="rect">
            <a:avLst/>
          </a:prstGeom>
        </p:spPr>
      </p:pic>
      <p:pic>
        <p:nvPicPr>
          <p:cNvPr id="49" name="Picture 48">
            <a:extLst>
              <a:ext uri="{FF2B5EF4-FFF2-40B4-BE49-F238E27FC236}">
                <a16:creationId xmlns:a16="http://schemas.microsoft.com/office/drawing/2014/main" id="{3CAD65AB-27D9-452D-BC2C-AFE2B180D4C9}"/>
              </a:ext>
            </a:extLst>
          </p:cNvPr>
          <p:cNvPicPr>
            <a:picLocks noChangeAspect="1"/>
          </p:cNvPicPr>
          <p:nvPr/>
        </p:nvPicPr>
        <p:blipFill>
          <a:blip r:embed="rId4"/>
          <a:stretch>
            <a:fillRect/>
          </a:stretch>
        </p:blipFill>
        <p:spPr>
          <a:xfrm>
            <a:off x="677366" y="1835876"/>
            <a:ext cx="4480942" cy="1996738"/>
          </a:xfrm>
          <a:prstGeom prst="rect">
            <a:avLst/>
          </a:prstGeom>
        </p:spPr>
      </p:pic>
      <p:sp>
        <p:nvSpPr>
          <p:cNvPr id="50" name="Rectangle 49">
            <a:extLst>
              <a:ext uri="{FF2B5EF4-FFF2-40B4-BE49-F238E27FC236}">
                <a16:creationId xmlns:a16="http://schemas.microsoft.com/office/drawing/2014/main" id="{76EAA36A-56C6-462C-93D0-99ABECAA53F0}"/>
              </a:ext>
            </a:extLst>
          </p:cNvPr>
          <p:cNvSpPr/>
          <p:nvPr/>
        </p:nvSpPr>
        <p:spPr>
          <a:xfrm>
            <a:off x="677366" y="1200404"/>
            <a:ext cx="4480942" cy="504056"/>
          </a:xfrm>
          <a:prstGeom prst="rect">
            <a:avLst/>
          </a:prstGeom>
          <a:solidFill>
            <a:srgbClr val="F4A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Chronic Diseases For Visualizations</a:t>
            </a:r>
          </a:p>
        </p:txBody>
      </p:sp>
      <p:sp>
        <p:nvSpPr>
          <p:cNvPr id="51" name="Oval 50">
            <a:extLst>
              <a:ext uri="{FF2B5EF4-FFF2-40B4-BE49-F238E27FC236}">
                <a16:creationId xmlns:a16="http://schemas.microsoft.com/office/drawing/2014/main" id="{80B13A45-8638-4FE4-BB13-392644A7DB2D}"/>
              </a:ext>
            </a:extLst>
          </p:cNvPr>
          <p:cNvSpPr/>
          <p:nvPr/>
        </p:nvSpPr>
        <p:spPr>
          <a:xfrm>
            <a:off x="609441" y="1200404"/>
            <a:ext cx="432048" cy="356591"/>
          </a:xfrm>
          <a:prstGeom prst="ellipse">
            <a:avLst/>
          </a:prstGeom>
          <a:solidFill>
            <a:schemeClr val="bg1"/>
          </a:solidFill>
          <a:ln w="50800">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52" name="Rectangle 51">
            <a:extLst>
              <a:ext uri="{FF2B5EF4-FFF2-40B4-BE49-F238E27FC236}">
                <a16:creationId xmlns:a16="http://schemas.microsoft.com/office/drawing/2014/main" id="{BB7ED773-7D2C-4DD5-9CEB-4413AF0D6B0F}"/>
              </a:ext>
            </a:extLst>
          </p:cNvPr>
          <p:cNvSpPr/>
          <p:nvPr/>
        </p:nvSpPr>
        <p:spPr>
          <a:xfrm>
            <a:off x="7246542" y="4077072"/>
            <a:ext cx="4332842" cy="504056"/>
          </a:xfrm>
          <a:prstGeom prst="rect">
            <a:avLst/>
          </a:prstGeom>
          <a:solidFill>
            <a:srgbClr val="F4A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Made excel containing city names for </a:t>
            </a:r>
            <a:r>
              <a:rPr lang="en-IN" sz="1200" b="1" dirty="0" err="1">
                <a:solidFill>
                  <a:schemeClr val="tx1"/>
                </a:solidFill>
              </a:rPr>
              <a:t>Healthzones</a:t>
            </a:r>
            <a:r>
              <a:rPr lang="en-IN" sz="1200" b="1" dirty="0">
                <a:solidFill>
                  <a:schemeClr val="tx1"/>
                </a:solidFill>
              </a:rPr>
              <a:t> in Alberta </a:t>
            </a:r>
          </a:p>
        </p:txBody>
      </p:sp>
      <p:sp>
        <p:nvSpPr>
          <p:cNvPr id="53" name="Oval 52">
            <a:extLst>
              <a:ext uri="{FF2B5EF4-FFF2-40B4-BE49-F238E27FC236}">
                <a16:creationId xmlns:a16="http://schemas.microsoft.com/office/drawing/2014/main" id="{D98592A6-E6E0-4229-A0A5-C3B38946ABD4}"/>
              </a:ext>
            </a:extLst>
          </p:cNvPr>
          <p:cNvSpPr/>
          <p:nvPr/>
        </p:nvSpPr>
        <p:spPr>
          <a:xfrm>
            <a:off x="7030518" y="4077072"/>
            <a:ext cx="432048" cy="356591"/>
          </a:xfrm>
          <a:prstGeom prst="ellipse">
            <a:avLst/>
          </a:prstGeom>
          <a:solidFill>
            <a:schemeClr val="bg1"/>
          </a:solidFill>
          <a:ln w="50800">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p>
        </p:txBody>
      </p:sp>
      <p:pic>
        <p:nvPicPr>
          <p:cNvPr id="15" name="Picture 14">
            <a:extLst>
              <a:ext uri="{FF2B5EF4-FFF2-40B4-BE49-F238E27FC236}">
                <a16:creationId xmlns:a16="http://schemas.microsoft.com/office/drawing/2014/main" id="{C0CE41D6-A409-4FA5-B61D-6613966A8D49}"/>
              </a:ext>
            </a:extLst>
          </p:cNvPr>
          <p:cNvPicPr>
            <a:picLocks noChangeAspect="1"/>
          </p:cNvPicPr>
          <p:nvPr/>
        </p:nvPicPr>
        <p:blipFill>
          <a:blip r:embed="rId5"/>
          <a:stretch>
            <a:fillRect/>
          </a:stretch>
        </p:blipFill>
        <p:spPr>
          <a:xfrm>
            <a:off x="7910659" y="4653136"/>
            <a:ext cx="3004607" cy="1765921"/>
          </a:xfrm>
          <a:prstGeom prst="rect">
            <a:avLst/>
          </a:prstGeom>
        </p:spPr>
      </p:pic>
      <p:sp>
        <p:nvSpPr>
          <p:cNvPr id="17" name="Arrow: Right 16">
            <a:extLst>
              <a:ext uri="{FF2B5EF4-FFF2-40B4-BE49-F238E27FC236}">
                <a16:creationId xmlns:a16="http://schemas.microsoft.com/office/drawing/2014/main" id="{FA2C7955-F984-4B40-8E30-3DCBB7D6D802}"/>
              </a:ext>
            </a:extLst>
          </p:cNvPr>
          <p:cNvSpPr/>
          <p:nvPr/>
        </p:nvSpPr>
        <p:spPr>
          <a:xfrm>
            <a:off x="5446340" y="1553343"/>
            <a:ext cx="1296144" cy="151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Right 53">
            <a:extLst>
              <a:ext uri="{FF2B5EF4-FFF2-40B4-BE49-F238E27FC236}">
                <a16:creationId xmlns:a16="http://schemas.microsoft.com/office/drawing/2014/main" id="{9B705232-F236-467B-886E-3AD447AF2F95}"/>
              </a:ext>
            </a:extLst>
          </p:cNvPr>
          <p:cNvSpPr/>
          <p:nvPr/>
        </p:nvSpPr>
        <p:spPr>
          <a:xfrm rot="10800000">
            <a:off x="5490020" y="5348975"/>
            <a:ext cx="1296144" cy="151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15">
            <a:extLst>
              <a:ext uri="{FF2B5EF4-FFF2-40B4-BE49-F238E27FC236}">
                <a16:creationId xmlns:a16="http://schemas.microsoft.com/office/drawing/2014/main" id="{FA5574EE-B40F-4894-9A14-80BE9EF0C804}"/>
              </a:ext>
            </a:extLst>
          </p:cNvPr>
          <p:cNvCxnSpPr/>
          <p:nvPr/>
        </p:nvCxnSpPr>
        <p:spPr>
          <a:xfrm>
            <a:off x="621804" y="926085"/>
            <a:ext cx="7992888"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971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Visualization : Alberta Health Tool (2/2)</a:t>
            </a:r>
            <a:endParaRPr lang="en-IN" dirty="0">
              <a:solidFill>
                <a:schemeClr val="tx1">
                  <a:lumMod val="75000"/>
                  <a:lumOff val="25000"/>
                </a:schemeClr>
              </a:solidFill>
            </a:endParaRPr>
          </a:p>
        </p:txBody>
      </p:sp>
      <p:pic>
        <p:nvPicPr>
          <p:cNvPr id="33" name="Picture 32">
            <a:extLst>
              <a:ext uri="{FF2B5EF4-FFF2-40B4-BE49-F238E27FC236}">
                <a16:creationId xmlns:a16="http://schemas.microsoft.com/office/drawing/2014/main" id="{46646CBD-6840-4926-BA02-3117F12C0153}"/>
              </a:ext>
            </a:extLst>
          </p:cNvPr>
          <p:cNvPicPr>
            <a:picLocks noChangeAspect="1"/>
          </p:cNvPicPr>
          <p:nvPr/>
        </p:nvPicPr>
        <p:blipFill>
          <a:blip r:embed="rId3"/>
          <a:stretch>
            <a:fillRect/>
          </a:stretch>
        </p:blipFill>
        <p:spPr>
          <a:xfrm>
            <a:off x="477788" y="1106864"/>
            <a:ext cx="11017224" cy="5202456"/>
          </a:xfrm>
          <a:prstGeom prst="rect">
            <a:avLst/>
          </a:prstGeom>
        </p:spPr>
      </p:pic>
      <p:cxnSp>
        <p:nvCxnSpPr>
          <p:cNvPr id="4" name="Straight Connector 3">
            <a:extLst>
              <a:ext uri="{FF2B5EF4-FFF2-40B4-BE49-F238E27FC236}">
                <a16:creationId xmlns:a16="http://schemas.microsoft.com/office/drawing/2014/main" id="{87C88757-30D6-4012-9F6A-1DE3A6A5097A}"/>
              </a:ext>
            </a:extLst>
          </p:cNvPr>
          <p:cNvCxnSpPr/>
          <p:nvPr/>
        </p:nvCxnSpPr>
        <p:spPr>
          <a:xfrm>
            <a:off x="621804" y="926085"/>
            <a:ext cx="7992888"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500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54760"/>
            <a:ext cx="10969943" cy="711081"/>
          </a:xfrm>
        </p:spPr>
        <p:txBody>
          <a:bodyPr/>
          <a:lstStyle/>
          <a:p>
            <a:r>
              <a:rPr lang="en-US" dirty="0">
                <a:solidFill>
                  <a:schemeClr val="tx1">
                    <a:lumMod val="75000"/>
                    <a:lumOff val="25000"/>
                  </a:schemeClr>
                </a:solidFill>
              </a:rPr>
              <a:t>Visualization : Ontario Medical Device Suppliers (1/2)</a:t>
            </a:r>
            <a:endParaRPr lang="en-IN" dirty="0">
              <a:solidFill>
                <a:schemeClr val="tx1">
                  <a:lumMod val="75000"/>
                  <a:lumOff val="25000"/>
                </a:schemeClr>
              </a:solidFill>
            </a:endParaRPr>
          </a:p>
        </p:txBody>
      </p:sp>
      <p:sp>
        <p:nvSpPr>
          <p:cNvPr id="37" name="Rectangle 36">
            <a:extLst>
              <a:ext uri="{FF2B5EF4-FFF2-40B4-BE49-F238E27FC236}">
                <a16:creationId xmlns:a16="http://schemas.microsoft.com/office/drawing/2014/main" id="{B17609A0-0FCD-42D9-AB57-9E7D3B49E805}"/>
              </a:ext>
            </a:extLst>
          </p:cNvPr>
          <p:cNvSpPr/>
          <p:nvPr/>
        </p:nvSpPr>
        <p:spPr>
          <a:xfrm>
            <a:off x="7105442" y="1196752"/>
            <a:ext cx="4473942" cy="50405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bg1"/>
                </a:solidFill>
              </a:rPr>
              <a:t>Cleaned &amp; Collated all CSV in Jupyter Notebook</a:t>
            </a:r>
          </a:p>
        </p:txBody>
      </p:sp>
      <p:sp>
        <p:nvSpPr>
          <p:cNvPr id="45" name="Oval 44">
            <a:extLst>
              <a:ext uri="{FF2B5EF4-FFF2-40B4-BE49-F238E27FC236}">
                <a16:creationId xmlns:a16="http://schemas.microsoft.com/office/drawing/2014/main" id="{735679EA-F275-428C-B3E2-D2E560A8837A}"/>
              </a:ext>
            </a:extLst>
          </p:cNvPr>
          <p:cNvSpPr/>
          <p:nvPr/>
        </p:nvSpPr>
        <p:spPr>
          <a:xfrm>
            <a:off x="7030518" y="1196752"/>
            <a:ext cx="432048" cy="356591"/>
          </a:xfrm>
          <a:prstGeom prst="ellipse">
            <a:avLst/>
          </a:prstGeom>
          <a:solidFill>
            <a:schemeClr val="bg1"/>
          </a:solidFill>
          <a:ln w="50800">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48" name="Rectangle 47">
            <a:extLst>
              <a:ext uri="{FF2B5EF4-FFF2-40B4-BE49-F238E27FC236}">
                <a16:creationId xmlns:a16="http://schemas.microsoft.com/office/drawing/2014/main" id="{CABB1189-92E3-4255-902A-2BA286442293}"/>
              </a:ext>
            </a:extLst>
          </p:cNvPr>
          <p:cNvSpPr/>
          <p:nvPr/>
        </p:nvSpPr>
        <p:spPr>
          <a:xfrm>
            <a:off x="4637806" y="4365104"/>
            <a:ext cx="3256806" cy="1534989"/>
          </a:xfrm>
          <a:prstGeom prst="rect">
            <a:avLst/>
          </a:prstGeom>
          <a:solidFill>
            <a:srgbClr val="F4A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rPr>
              <a:t>Loaded in Tableau for visualization</a:t>
            </a:r>
          </a:p>
        </p:txBody>
      </p:sp>
      <p:sp>
        <p:nvSpPr>
          <p:cNvPr id="50" name="Rectangle 49">
            <a:extLst>
              <a:ext uri="{FF2B5EF4-FFF2-40B4-BE49-F238E27FC236}">
                <a16:creationId xmlns:a16="http://schemas.microsoft.com/office/drawing/2014/main" id="{76EAA36A-56C6-462C-93D0-99ABECAA53F0}"/>
              </a:ext>
            </a:extLst>
          </p:cNvPr>
          <p:cNvSpPr/>
          <p:nvPr/>
        </p:nvSpPr>
        <p:spPr>
          <a:xfrm>
            <a:off x="677366" y="1200404"/>
            <a:ext cx="4480942" cy="50405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bg1"/>
              </a:solidFill>
            </a:endParaRPr>
          </a:p>
          <a:p>
            <a:pPr algn="ctr"/>
            <a:r>
              <a:rPr lang="en-IN" sz="1200" b="1" dirty="0">
                <a:solidFill>
                  <a:schemeClr val="bg1"/>
                </a:solidFill>
              </a:rPr>
              <a:t>Unclean Data for particular medical device</a:t>
            </a:r>
          </a:p>
          <a:p>
            <a:pPr algn="ctr"/>
            <a:endParaRPr lang="en-IN" sz="1200" b="1" dirty="0">
              <a:solidFill>
                <a:schemeClr val="bg1"/>
              </a:solidFill>
            </a:endParaRPr>
          </a:p>
        </p:txBody>
      </p:sp>
      <p:sp>
        <p:nvSpPr>
          <p:cNvPr id="51" name="Oval 50">
            <a:extLst>
              <a:ext uri="{FF2B5EF4-FFF2-40B4-BE49-F238E27FC236}">
                <a16:creationId xmlns:a16="http://schemas.microsoft.com/office/drawing/2014/main" id="{80B13A45-8638-4FE4-BB13-392644A7DB2D}"/>
              </a:ext>
            </a:extLst>
          </p:cNvPr>
          <p:cNvSpPr/>
          <p:nvPr/>
        </p:nvSpPr>
        <p:spPr>
          <a:xfrm>
            <a:off x="609441" y="1196752"/>
            <a:ext cx="432048" cy="356591"/>
          </a:xfrm>
          <a:prstGeom prst="ellipse">
            <a:avLst/>
          </a:prstGeom>
          <a:solidFill>
            <a:schemeClr val="bg1"/>
          </a:solidFill>
          <a:ln w="50800">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17" name="Arrow: Right 16">
            <a:extLst>
              <a:ext uri="{FF2B5EF4-FFF2-40B4-BE49-F238E27FC236}">
                <a16:creationId xmlns:a16="http://schemas.microsoft.com/office/drawing/2014/main" id="{FA2C7955-F984-4B40-8E30-3DCBB7D6D802}"/>
              </a:ext>
            </a:extLst>
          </p:cNvPr>
          <p:cNvSpPr/>
          <p:nvPr/>
        </p:nvSpPr>
        <p:spPr>
          <a:xfrm>
            <a:off x="5446340" y="1553343"/>
            <a:ext cx="1296144" cy="151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4F0BAF35-8D33-40CB-82B8-E69540C1F09A}"/>
              </a:ext>
            </a:extLst>
          </p:cNvPr>
          <p:cNvPicPr>
            <a:picLocks noChangeAspect="1"/>
          </p:cNvPicPr>
          <p:nvPr/>
        </p:nvPicPr>
        <p:blipFill>
          <a:blip r:embed="rId3"/>
          <a:stretch>
            <a:fillRect/>
          </a:stretch>
        </p:blipFill>
        <p:spPr>
          <a:xfrm>
            <a:off x="681049" y="1772816"/>
            <a:ext cx="4477259" cy="2384814"/>
          </a:xfrm>
          <a:prstGeom prst="rect">
            <a:avLst/>
          </a:prstGeom>
        </p:spPr>
      </p:pic>
      <p:pic>
        <p:nvPicPr>
          <p:cNvPr id="6" name="Picture 5">
            <a:extLst>
              <a:ext uri="{FF2B5EF4-FFF2-40B4-BE49-F238E27FC236}">
                <a16:creationId xmlns:a16="http://schemas.microsoft.com/office/drawing/2014/main" id="{32B69242-DBBE-492B-B0DB-41200BA463D8}"/>
              </a:ext>
            </a:extLst>
          </p:cNvPr>
          <p:cNvPicPr>
            <a:picLocks noChangeAspect="1"/>
          </p:cNvPicPr>
          <p:nvPr/>
        </p:nvPicPr>
        <p:blipFill>
          <a:blip r:embed="rId4"/>
          <a:stretch>
            <a:fillRect/>
          </a:stretch>
        </p:blipFill>
        <p:spPr>
          <a:xfrm>
            <a:off x="7105441" y="1784254"/>
            <a:ext cx="4562901" cy="2373376"/>
          </a:xfrm>
          <a:prstGeom prst="rect">
            <a:avLst/>
          </a:prstGeom>
        </p:spPr>
      </p:pic>
      <p:sp>
        <p:nvSpPr>
          <p:cNvPr id="7" name="Arrow: Bent 6">
            <a:extLst>
              <a:ext uri="{FF2B5EF4-FFF2-40B4-BE49-F238E27FC236}">
                <a16:creationId xmlns:a16="http://schemas.microsoft.com/office/drawing/2014/main" id="{782BAC8E-FD0C-47F9-AAA2-FF993307DE21}"/>
              </a:ext>
            </a:extLst>
          </p:cNvPr>
          <p:cNvSpPr/>
          <p:nvPr/>
        </p:nvSpPr>
        <p:spPr>
          <a:xfrm rot="10800000">
            <a:off x="8326660" y="4437111"/>
            <a:ext cx="936104" cy="64807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2" name="Straight Connector 11">
            <a:extLst>
              <a:ext uri="{FF2B5EF4-FFF2-40B4-BE49-F238E27FC236}">
                <a16:creationId xmlns:a16="http://schemas.microsoft.com/office/drawing/2014/main" id="{F943BB5D-C212-4516-98A3-117E089B9255}"/>
              </a:ext>
            </a:extLst>
          </p:cNvPr>
          <p:cNvCxnSpPr/>
          <p:nvPr/>
        </p:nvCxnSpPr>
        <p:spPr>
          <a:xfrm>
            <a:off x="621804" y="926085"/>
            <a:ext cx="7992888"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347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54760"/>
            <a:ext cx="10969943" cy="711081"/>
          </a:xfrm>
        </p:spPr>
        <p:txBody>
          <a:bodyPr/>
          <a:lstStyle/>
          <a:p>
            <a:r>
              <a:rPr lang="en-US" dirty="0">
                <a:solidFill>
                  <a:schemeClr val="tx1">
                    <a:lumMod val="75000"/>
                    <a:lumOff val="25000"/>
                  </a:schemeClr>
                </a:solidFill>
              </a:rPr>
              <a:t>Visualization : Ontario Medical Device Suppliers (2/2)</a:t>
            </a:r>
            <a:endParaRPr lang="en-IN" dirty="0">
              <a:solidFill>
                <a:schemeClr val="tx1">
                  <a:lumMod val="75000"/>
                  <a:lumOff val="25000"/>
                </a:schemeClr>
              </a:solidFill>
            </a:endParaRPr>
          </a:p>
        </p:txBody>
      </p:sp>
      <p:pic>
        <p:nvPicPr>
          <p:cNvPr id="12" name="Picture 11">
            <a:extLst>
              <a:ext uri="{FF2B5EF4-FFF2-40B4-BE49-F238E27FC236}">
                <a16:creationId xmlns:a16="http://schemas.microsoft.com/office/drawing/2014/main" id="{59F98CDE-5DE2-43AE-BEA1-7D0C4CB3F208}"/>
              </a:ext>
            </a:extLst>
          </p:cNvPr>
          <p:cNvPicPr>
            <a:picLocks noChangeAspect="1"/>
          </p:cNvPicPr>
          <p:nvPr/>
        </p:nvPicPr>
        <p:blipFill>
          <a:blip r:embed="rId3"/>
          <a:stretch>
            <a:fillRect/>
          </a:stretch>
        </p:blipFill>
        <p:spPr>
          <a:xfrm>
            <a:off x="609441" y="1124744"/>
            <a:ext cx="11029587" cy="5333320"/>
          </a:xfrm>
          <a:prstGeom prst="rect">
            <a:avLst/>
          </a:prstGeom>
        </p:spPr>
      </p:pic>
      <p:cxnSp>
        <p:nvCxnSpPr>
          <p:cNvPr id="4" name="Straight Connector 3">
            <a:extLst>
              <a:ext uri="{FF2B5EF4-FFF2-40B4-BE49-F238E27FC236}">
                <a16:creationId xmlns:a16="http://schemas.microsoft.com/office/drawing/2014/main" id="{9396EEC6-DA0A-45B1-96CE-F55D66084A61}"/>
              </a:ext>
            </a:extLst>
          </p:cNvPr>
          <p:cNvCxnSpPr/>
          <p:nvPr/>
        </p:nvCxnSpPr>
        <p:spPr>
          <a:xfrm>
            <a:off x="621804" y="926085"/>
            <a:ext cx="7992888"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040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54760"/>
            <a:ext cx="10969943" cy="711081"/>
          </a:xfrm>
        </p:spPr>
        <p:txBody>
          <a:bodyPr/>
          <a:lstStyle/>
          <a:p>
            <a:r>
              <a:rPr lang="en-US" dirty="0">
                <a:solidFill>
                  <a:schemeClr val="tx1">
                    <a:lumMod val="75000"/>
                    <a:lumOff val="25000"/>
                  </a:schemeClr>
                </a:solidFill>
              </a:rPr>
              <a:t>Visualization : Ontario Health Providers(1/2)</a:t>
            </a:r>
            <a:endParaRPr lang="en-IN" dirty="0">
              <a:solidFill>
                <a:schemeClr val="tx1">
                  <a:lumMod val="75000"/>
                  <a:lumOff val="25000"/>
                </a:schemeClr>
              </a:solidFill>
            </a:endParaRPr>
          </a:p>
        </p:txBody>
      </p:sp>
      <p:sp>
        <p:nvSpPr>
          <p:cNvPr id="37" name="Rectangle 36">
            <a:extLst>
              <a:ext uri="{FF2B5EF4-FFF2-40B4-BE49-F238E27FC236}">
                <a16:creationId xmlns:a16="http://schemas.microsoft.com/office/drawing/2014/main" id="{B17609A0-0FCD-42D9-AB57-9E7D3B49E805}"/>
              </a:ext>
            </a:extLst>
          </p:cNvPr>
          <p:cNvSpPr/>
          <p:nvPr/>
        </p:nvSpPr>
        <p:spPr>
          <a:xfrm>
            <a:off x="7105442" y="1196752"/>
            <a:ext cx="4473942" cy="504056"/>
          </a:xfrm>
          <a:prstGeom prst="rect">
            <a:avLst/>
          </a:prstGeom>
          <a:solidFill>
            <a:srgbClr val="F4A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bg1"/>
                </a:solidFill>
              </a:rPr>
              <a:t>Cleaned &amp; Collated all CSV in Jupyter Notebook</a:t>
            </a:r>
          </a:p>
        </p:txBody>
      </p:sp>
      <p:sp>
        <p:nvSpPr>
          <p:cNvPr id="45" name="Oval 44">
            <a:extLst>
              <a:ext uri="{FF2B5EF4-FFF2-40B4-BE49-F238E27FC236}">
                <a16:creationId xmlns:a16="http://schemas.microsoft.com/office/drawing/2014/main" id="{735679EA-F275-428C-B3E2-D2E560A8837A}"/>
              </a:ext>
            </a:extLst>
          </p:cNvPr>
          <p:cNvSpPr/>
          <p:nvPr/>
        </p:nvSpPr>
        <p:spPr>
          <a:xfrm>
            <a:off x="7030518" y="1196752"/>
            <a:ext cx="432048" cy="356591"/>
          </a:xfrm>
          <a:prstGeom prst="ellipse">
            <a:avLst/>
          </a:prstGeom>
          <a:solidFill>
            <a:schemeClr val="bg1"/>
          </a:solidFill>
          <a:ln w="50800">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50" name="Rectangle 49">
            <a:extLst>
              <a:ext uri="{FF2B5EF4-FFF2-40B4-BE49-F238E27FC236}">
                <a16:creationId xmlns:a16="http://schemas.microsoft.com/office/drawing/2014/main" id="{76EAA36A-56C6-462C-93D0-99ABECAA53F0}"/>
              </a:ext>
            </a:extLst>
          </p:cNvPr>
          <p:cNvSpPr/>
          <p:nvPr/>
        </p:nvSpPr>
        <p:spPr>
          <a:xfrm>
            <a:off x="677366" y="1200404"/>
            <a:ext cx="4480942" cy="504056"/>
          </a:xfrm>
          <a:prstGeom prst="rect">
            <a:avLst/>
          </a:prstGeom>
          <a:solidFill>
            <a:srgbClr val="F4A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bg1"/>
              </a:solidFill>
            </a:endParaRPr>
          </a:p>
          <a:p>
            <a:pPr algn="ctr"/>
            <a:r>
              <a:rPr lang="en-IN" sz="1200" b="1" dirty="0">
                <a:solidFill>
                  <a:schemeClr val="bg1"/>
                </a:solidFill>
              </a:rPr>
              <a:t>Unclean Data for particular medical device</a:t>
            </a:r>
          </a:p>
          <a:p>
            <a:pPr algn="ctr"/>
            <a:endParaRPr lang="en-IN" sz="1200" b="1" dirty="0">
              <a:solidFill>
                <a:schemeClr val="bg1"/>
              </a:solidFill>
            </a:endParaRPr>
          </a:p>
        </p:txBody>
      </p:sp>
      <p:sp>
        <p:nvSpPr>
          <p:cNvPr id="51" name="Oval 50">
            <a:extLst>
              <a:ext uri="{FF2B5EF4-FFF2-40B4-BE49-F238E27FC236}">
                <a16:creationId xmlns:a16="http://schemas.microsoft.com/office/drawing/2014/main" id="{80B13A45-8638-4FE4-BB13-392644A7DB2D}"/>
              </a:ext>
            </a:extLst>
          </p:cNvPr>
          <p:cNvSpPr/>
          <p:nvPr/>
        </p:nvSpPr>
        <p:spPr>
          <a:xfrm>
            <a:off x="609441" y="1196752"/>
            <a:ext cx="432048" cy="356591"/>
          </a:xfrm>
          <a:prstGeom prst="ellipse">
            <a:avLst/>
          </a:prstGeom>
          <a:solidFill>
            <a:schemeClr val="bg1"/>
          </a:solidFill>
          <a:ln w="50800">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17" name="Arrow: Right 16">
            <a:extLst>
              <a:ext uri="{FF2B5EF4-FFF2-40B4-BE49-F238E27FC236}">
                <a16:creationId xmlns:a16="http://schemas.microsoft.com/office/drawing/2014/main" id="{FA2C7955-F984-4B40-8E30-3DCBB7D6D802}"/>
              </a:ext>
            </a:extLst>
          </p:cNvPr>
          <p:cNvSpPr/>
          <p:nvPr/>
        </p:nvSpPr>
        <p:spPr>
          <a:xfrm>
            <a:off x="5446340" y="1553343"/>
            <a:ext cx="1296144" cy="151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Bent 6">
            <a:extLst>
              <a:ext uri="{FF2B5EF4-FFF2-40B4-BE49-F238E27FC236}">
                <a16:creationId xmlns:a16="http://schemas.microsoft.com/office/drawing/2014/main" id="{782BAC8E-FD0C-47F9-AAA2-FF993307DE21}"/>
              </a:ext>
            </a:extLst>
          </p:cNvPr>
          <p:cNvSpPr/>
          <p:nvPr/>
        </p:nvSpPr>
        <p:spPr>
          <a:xfrm rot="10800000">
            <a:off x="8326660" y="4437111"/>
            <a:ext cx="936104" cy="64807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Rectangle 11">
            <a:extLst>
              <a:ext uri="{FF2B5EF4-FFF2-40B4-BE49-F238E27FC236}">
                <a16:creationId xmlns:a16="http://schemas.microsoft.com/office/drawing/2014/main" id="{219963DA-838C-4B11-AA0A-4DFCB0E856AE}"/>
              </a:ext>
            </a:extLst>
          </p:cNvPr>
          <p:cNvSpPr/>
          <p:nvPr/>
        </p:nvSpPr>
        <p:spPr>
          <a:xfrm>
            <a:off x="4466009" y="4537162"/>
            <a:ext cx="3256806" cy="153498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rPr>
              <a:t>Loaded in Tableau for visualization</a:t>
            </a:r>
          </a:p>
        </p:txBody>
      </p:sp>
      <p:pic>
        <p:nvPicPr>
          <p:cNvPr id="5" name="Picture 4">
            <a:extLst>
              <a:ext uri="{FF2B5EF4-FFF2-40B4-BE49-F238E27FC236}">
                <a16:creationId xmlns:a16="http://schemas.microsoft.com/office/drawing/2014/main" id="{B379BF38-3824-47D3-A4D8-3721BC5DDE06}"/>
              </a:ext>
            </a:extLst>
          </p:cNvPr>
          <p:cNvPicPr>
            <a:picLocks noChangeAspect="1"/>
          </p:cNvPicPr>
          <p:nvPr/>
        </p:nvPicPr>
        <p:blipFill>
          <a:blip r:embed="rId3"/>
          <a:stretch>
            <a:fillRect/>
          </a:stretch>
        </p:blipFill>
        <p:spPr>
          <a:xfrm>
            <a:off x="677671" y="1848617"/>
            <a:ext cx="4480637" cy="2514600"/>
          </a:xfrm>
          <a:prstGeom prst="rect">
            <a:avLst/>
          </a:prstGeom>
        </p:spPr>
      </p:pic>
      <p:pic>
        <p:nvPicPr>
          <p:cNvPr id="9" name="Picture 8">
            <a:extLst>
              <a:ext uri="{FF2B5EF4-FFF2-40B4-BE49-F238E27FC236}">
                <a16:creationId xmlns:a16="http://schemas.microsoft.com/office/drawing/2014/main" id="{6153361D-93C7-44F2-9024-BA1F394542A0}"/>
              </a:ext>
            </a:extLst>
          </p:cNvPr>
          <p:cNvPicPr>
            <a:picLocks noChangeAspect="1"/>
          </p:cNvPicPr>
          <p:nvPr/>
        </p:nvPicPr>
        <p:blipFill>
          <a:blip r:embed="rId4"/>
          <a:stretch>
            <a:fillRect/>
          </a:stretch>
        </p:blipFill>
        <p:spPr>
          <a:xfrm>
            <a:off x="7105443" y="1907988"/>
            <a:ext cx="4473942" cy="2385108"/>
          </a:xfrm>
          <a:prstGeom prst="rect">
            <a:avLst/>
          </a:prstGeom>
        </p:spPr>
      </p:pic>
      <p:cxnSp>
        <p:nvCxnSpPr>
          <p:cNvPr id="18" name="Straight Connector 17">
            <a:extLst>
              <a:ext uri="{FF2B5EF4-FFF2-40B4-BE49-F238E27FC236}">
                <a16:creationId xmlns:a16="http://schemas.microsoft.com/office/drawing/2014/main" id="{F4F5D8A2-ADA8-4796-BA87-7C53F0963A9F}"/>
              </a:ext>
            </a:extLst>
          </p:cNvPr>
          <p:cNvCxnSpPr/>
          <p:nvPr/>
        </p:nvCxnSpPr>
        <p:spPr>
          <a:xfrm>
            <a:off x="621804" y="926085"/>
            <a:ext cx="7992888"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422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54760"/>
            <a:ext cx="10969943" cy="711081"/>
          </a:xfrm>
        </p:spPr>
        <p:txBody>
          <a:bodyPr/>
          <a:lstStyle/>
          <a:p>
            <a:r>
              <a:rPr lang="en-US" dirty="0">
                <a:solidFill>
                  <a:schemeClr val="tx1">
                    <a:lumMod val="75000"/>
                    <a:lumOff val="25000"/>
                  </a:schemeClr>
                </a:solidFill>
              </a:rPr>
              <a:t>Visualization : Ontario Health Providers(2/2)</a:t>
            </a:r>
            <a:endParaRPr lang="en-IN" dirty="0">
              <a:solidFill>
                <a:schemeClr val="tx1">
                  <a:lumMod val="75000"/>
                  <a:lumOff val="25000"/>
                </a:schemeClr>
              </a:solidFill>
            </a:endParaRPr>
          </a:p>
        </p:txBody>
      </p:sp>
      <p:pic>
        <p:nvPicPr>
          <p:cNvPr id="4" name="Picture 3">
            <a:extLst>
              <a:ext uri="{FF2B5EF4-FFF2-40B4-BE49-F238E27FC236}">
                <a16:creationId xmlns:a16="http://schemas.microsoft.com/office/drawing/2014/main" id="{C3376F1F-DABC-4F0F-99BC-B084C8CA51A2}"/>
              </a:ext>
            </a:extLst>
          </p:cNvPr>
          <p:cNvPicPr>
            <a:picLocks noChangeAspect="1"/>
          </p:cNvPicPr>
          <p:nvPr/>
        </p:nvPicPr>
        <p:blipFill>
          <a:blip r:embed="rId3"/>
          <a:stretch>
            <a:fillRect/>
          </a:stretch>
        </p:blipFill>
        <p:spPr>
          <a:xfrm>
            <a:off x="609441" y="1124744"/>
            <a:ext cx="10969943" cy="5321352"/>
          </a:xfrm>
          <a:prstGeom prst="rect">
            <a:avLst/>
          </a:prstGeom>
        </p:spPr>
      </p:pic>
      <p:cxnSp>
        <p:nvCxnSpPr>
          <p:cNvPr id="5" name="Straight Connector 4">
            <a:extLst>
              <a:ext uri="{FF2B5EF4-FFF2-40B4-BE49-F238E27FC236}">
                <a16:creationId xmlns:a16="http://schemas.microsoft.com/office/drawing/2014/main" id="{3A42E468-7065-4178-A892-AA5952F32B41}"/>
              </a:ext>
            </a:extLst>
          </p:cNvPr>
          <p:cNvCxnSpPr/>
          <p:nvPr/>
        </p:nvCxnSpPr>
        <p:spPr>
          <a:xfrm>
            <a:off x="621804" y="926085"/>
            <a:ext cx="7992888"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146817"/>
      </p:ext>
    </p:extLst>
  </p:cSld>
  <p:clrMapOvr>
    <a:masterClrMapping/>
  </p:clrMapOvr>
</p:sld>
</file>

<file path=ppt/theme/theme1.xml><?xml version="1.0" encoding="utf-8"?>
<a:theme xmlns:a="http://schemas.openxmlformats.org/drawingml/2006/main" name="Office Theme">
  <a:themeElements>
    <a:clrScheme name="Custom 13">
      <a:dk1>
        <a:sysClr val="windowText" lastClr="000000"/>
      </a:dk1>
      <a:lt1>
        <a:sysClr val="window" lastClr="FFFFFF"/>
      </a:lt1>
      <a:dk2>
        <a:srgbClr val="1F497D"/>
      </a:dk2>
      <a:lt2>
        <a:srgbClr val="EEECE1"/>
      </a:lt2>
      <a:accent1>
        <a:srgbClr val="0187C0"/>
      </a:accent1>
      <a:accent2>
        <a:srgbClr val="57687B"/>
      </a:accent2>
      <a:accent3>
        <a:srgbClr val="359CDB"/>
      </a:accent3>
      <a:accent4>
        <a:srgbClr val="F4AB17"/>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5663</TotalTime>
  <Words>532</Words>
  <Application>Microsoft Office PowerPoint</Application>
  <PresentationFormat>Custom</PresentationFormat>
  <Paragraphs>110</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Abadi Extra Light</vt:lpstr>
      <vt:lpstr>Arial</vt:lpstr>
      <vt:lpstr>Calibri</vt:lpstr>
      <vt:lpstr>Open Sans</vt:lpstr>
      <vt:lpstr>Segoe UI</vt:lpstr>
      <vt:lpstr>Office Theme</vt:lpstr>
      <vt:lpstr>PowerPoint Presentation</vt:lpstr>
      <vt:lpstr>Overview: Objective for Each Phase:</vt:lpstr>
      <vt:lpstr>Cleaning/EDA links for Each Phase</vt:lpstr>
      <vt:lpstr>Visualization: Alberta Health Tool (1/2)</vt:lpstr>
      <vt:lpstr>Visualization : Alberta Health Tool (2/2)</vt:lpstr>
      <vt:lpstr>Visualization : Ontario Medical Device Suppliers (1/2)</vt:lpstr>
      <vt:lpstr>Visualization : Ontario Medical Device Suppliers (2/2)</vt:lpstr>
      <vt:lpstr>Visualization : Ontario Health Providers(1/2)</vt:lpstr>
      <vt:lpstr>Visualization : Ontario Health Providers(2/2)</vt:lpstr>
      <vt:lpstr>Process Flow: Phase 1</vt:lpstr>
      <vt:lpstr>Process Flow: Phase 2</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Goals Concept Diagram for PowerPoint</dc:title>
  <dc:creator>Julian</dc:creator>
  <cp:lastModifiedBy>Pallavi Menon</cp:lastModifiedBy>
  <cp:revision>165</cp:revision>
  <dcterms:created xsi:type="dcterms:W3CDTF">2013-09-12T13:05:01Z</dcterms:created>
  <dcterms:modified xsi:type="dcterms:W3CDTF">2022-02-02T19:11:57Z</dcterms:modified>
</cp:coreProperties>
</file>