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70" r:id="rId11"/>
    <p:sldId id="267" r:id="rId12"/>
    <p:sldId id="269" r:id="rId13"/>
    <p:sldId id="271" r:id="rId14"/>
    <p:sldId id="272" r:id="rId15"/>
    <p:sldId id="258"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8"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61341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0055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7079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3395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6455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175602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48183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41903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406948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1501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98347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142246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106315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2545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248751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7384B-2C83-43FC-8B91-6CB0BB9886B8}" type="datetimeFigureOut">
              <a:rPr lang="hi-IN" smtClean="0"/>
              <a:t>शुक्रवार, 4 माघ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BFB4B9F-5611-4DA7-B84C-ABCFDE84E50A}" type="slidenum">
              <a:rPr lang="hi-IN" smtClean="0"/>
              <a:t>‹#›</a:t>
            </a:fld>
            <a:endParaRPr lang="hi-IN"/>
          </a:p>
        </p:txBody>
      </p:sp>
    </p:spTree>
    <p:extLst>
      <p:ext uri="{BB962C8B-B14F-4D97-AF65-F5344CB8AC3E}">
        <p14:creationId xmlns:p14="http://schemas.microsoft.com/office/powerpoint/2010/main" val="304268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27384B-2C83-43FC-8B91-6CB0BB9886B8}" type="datetimeFigureOut">
              <a:rPr lang="hi-IN" smtClean="0"/>
              <a:t>शुक्रवार, 4 माघ 1941</a:t>
            </a:fld>
            <a:endParaRPr lang="hi-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FB4B9F-5611-4DA7-B84C-ABCFDE84E50A}" type="slidenum">
              <a:rPr lang="hi-IN" smtClean="0"/>
              <a:t>‹#›</a:t>
            </a:fld>
            <a:endParaRPr lang="hi-IN"/>
          </a:p>
        </p:txBody>
      </p:sp>
    </p:spTree>
    <p:extLst>
      <p:ext uri="{BB962C8B-B14F-4D97-AF65-F5344CB8AC3E}">
        <p14:creationId xmlns:p14="http://schemas.microsoft.com/office/powerpoint/2010/main" val="73692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36B8-33D2-4640-B045-B6DA415F61EF}"/>
              </a:ext>
            </a:extLst>
          </p:cNvPr>
          <p:cNvSpPr>
            <a:spLocks noGrp="1"/>
          </p:cNvSpPr>
          <p:nvPr>
            <p:ph type="ctrTitle"/>
          </p:nvPr>
        </p:nvSpPr>
        <p:spPr/>
        <p:txBody>
          <a:bodyPr/>
          <a:lstStyle/>
          <a:p>
            <a:r>
              <a:rPr lang="en-US" dirty="0"/>
              <a:t>KPI analysis and recommendations</a:t>
            </a:r>
            <a:endParaRPr lang="hi-IN" dirty="0"/>
          </a:p>
        </p:txBody>
      </p:sp>
      <p:sp>
        <p:nvSpPr>
          <p:cNvPr id="3" name="Subtitle 2">
            <a:extLst>
              <a:ext uri="{FF2B5EF4-FFF2-40B4-BE49-F238E27FC236}">
                <a16:creationId xmlns:a16="http://schemas.microsoft.com/office/drawing/2014/main" id="{823ABBEA-47D3-4C9A-AB07-55E0AC8D3363}"/>
              </a:ext>
            </a:extLst>
          </p:cNvPr>
          <p:cNvSpPr>
            <a:spLocks noGrp="1"/>
          </p:cNvSpPr>
          <p:nvPr>
            <p:ph type="subTitle" idx="1"/>
          </p:nvPr>
        </p:nvSpPr>
        <p:spPr/>
        <p:txBody>
          <a:bodyPr/>
          <a:lstStyle/>
          <a:p>
            <a:r>
              <a:rPr lang="en-US" dirty="0"/>
              <a:t>Pallavi Mohapatra</a:t>
            </a:r>
          </a:p>
          <a:p>
            <a:r>
              <a:rPr lang="en-US" dirty="0"/>
              <a:t>Student Id: 20184267</a:t>
            </a:r>
            <a:endParaRPr lang="hi-IN" dirty="0"/>
          </a:p>
        </p:txBody>
      </p:sp>
    </p:spTree>
    <p:extLst>
      <p:ext uri="{BB962C8B-B14F-4D97-AF65-F5344CB8AC3E}">
        <p14:creationId xmlns:p14="http://schemas.microsoft.com/office/powerpoint/2010/main" val="170207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182A44-18A4-4E5E-9C14-BFB6E05E3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031" y="1144758"/>
            <a:ext cx="8007275" cy="4568483"/>
          </a:xfrm>
        </p:spPr>
      </p:pic>
    </p:spTree>
    <p:extLst>
      <p:ext uri="{BB962C8B-B14F-4D97-AF65-F5344CB8AC3E}">
        <p14:creationId xmlns:p14="http://schemas.microsoft.com/office/powerpoint/2010/main" val="386702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BACCB-759C-49C0-90FA-4DA3CC683B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8283" y="1133048"/>
            <a:ext cx="8174701" cy="4283014"/>
          </a:xfrm>
          <a:prstGeom prst="rect">
            <a:avLst/>
          </a:prstGeom>
        </p:spPr>
      </p:pic>
    </p:spTree>
    <p:extLst>
      <p:ext uri="{BB962C8B-B14F-4D97-AF65-F5344CB8AC3E}">
        <p14:creationId xmlns:p14="http://schemas.microsoft.com/office/powerpoint/2010/main" val="41529895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C1C2C1-2DBD-4E74-88E9-774F44D006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292" y="1012875"/>
            <a:ext cx="8209965" cy="4522714"/>
          </a:xfrm>
        </p:spPr>
      </p:pic>
    </p:spTree>
    <p:extLst>
      <p:ext uri="{BB962C8B-B14F-4D97-AF65-F5344CB8AC3E}">
        <p14:creationId xmlns:p14="http://schemas.microsoft.com/office/powerpoint/2010/main" val="310553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EFDF-D43C-4D8A-BAEF-C423E3213E9B}"/>
              </a:ext>
            </a:extLst>
          </p:cNvPr>
          <p:cNvSpPr>
            <a:spLocks noGrp="1"/>
          </p:cNvSpPr>
          <p:nvPr>
            <p:ph type="title"/>
          </p:nvPr>
        </p:nvSpPr>
        <p:spPr/>
        <p:txBody>
          <a:bodyPr/>
          <a:lstStyle/>
          <a:p>
            <a:r>
              <a:rPr lang="en-US" dirty="0"/>
              <a:t>Recommendations</a:t>
            </a:r>
            <a:endParaRPr lang="hi-IN" dirty="0"/>
          </a:p>
        </p:txBody>
      </p:sp>
      <p:sp>
        <p:nvSpPr>
          <p:cNvPr id="3" name="Content Placeholder 2">
            <a:extLst>
              <a:ext uri="{FF2B5EF4-FFF2-40B4-BE49-F238E27FC236}">
                <a16:creationId xmlns:a16="http://schemas.microsoft.com/office/drawing/2014/main" id="{3804FB0A-2E7C-47B8-A016-3CD322FA5D4C}"/>
              </a:ext>
            </a:extLst>
          </p:cNvPr>
          <p:cNvSpPr>
            <a:spLocks noGrp="1"/>
          </p:cNvSpPr>
          <p:nvPr>
            <p:ph idx="1"/>
          </p:nvPr>
        </p:nvSpPr>
        <p:spPr/>
        <p:txBody>
          <a:bodyPr/>
          <a:lstStyle/>
          <a:p>
            <a:pPr algn="just"/>
            <a:r>
              <a:rPr lang="en-US" dirty="0"/>
              <a:t>The strategy aims at improving customer engagement at a decently performing store which has a huge scope of improvement in its acquisition and retention rates. </a:t>
            </a:r>
          </a:p>
          <a:p>
            <a:pPr algn="just"/>
            <a:r>
              <a:rPr lang="en-US" dirty="0"/>
              <a:t>So, considering its high average customer spend value and high repeat rate, if the store at Birmingham (store 1) manages to acquire and retain more customers, its monthly revenue will improve most significantly. </a:t>
            </a:r>
          </a:p>
          <a:p>
            <a:pPr algn="just"/>
            <a:r>
              <a:rPr lang="en-US" dirty="0"/>
              <a:t>Investing in the store in Birmingham so as to increase customer acquisition and retention rates through diverse marketing and distributional tactics. </a:t>
            </a:r>
          </a:p>
          <a:p>
            <a:pPr algn="just"/>
            <a:r>
              <a:rPr lang="en-US" dirty="0"/>
              <a:t>Introducing offers and loyalty discounts to customers so as to reduce the churn rate and increase consumer value.</a:t>
            </a:r>
          </a:p>
          <a:p>
            <a:pPr algn="just"/>
            <a:endParaRPr lang="en-US" dirty="0"/>
          </a:p>
          <a:p>
            <a:pPr algn="just"/>
            <a:endParaRPr lang="hi-IN" dirty="0"/>
          </a:p>
        </p:txBody>
      </p:sp>
    </p:spTree>
    <p:extLst>
      <p:ext uri="{BB962C8B-B14F-4D97-AF65-F5344CB8AC3E}">
        <p14:creationId xmlns:p14="http://schemas.microsoft.com/office/powerpoint/2010/main" val="2075362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7C51-97D9-41DE-A49D-B7BA05AC6250}"/>
              </a:ext>
            </a:extLst>
          </p:cNvPr>
          <p:cNvSpPr>
            <a:spLocks noGrp="1"/>
          </p:cNvSpPr>
          <p:nvPr>
            <p:ph type="title"/>
          </p:nvPr>
        </p:nvSpPr>
        <p:spPr/>
        <p:txBody>
          <a:bodyPr/>
          <a:lstStyle/>
          <a:p>
            <a:r>
              <a:rPr lang="en-US" dirty="0"/>
              <a:t>Limitations</a:t>
            </a:r>
            <a:endParaRPr lang="hi-IN" dirty="0"/>
          </a:p>
        </p:txBody>
      </p:sp>
      <p:sp>
        <p:nvSpPr>
          <p:cNvPr id="3" name="Content Placeholder 2">
            <a:extLst>
              <a:ext uri="{FF2B5EF4-FFF2-40B4-BE49-F238E27FC236}">
                <a16:creationId xmlns:a16="http://schemas.microsoft.com/office/drawing/2014/main" id="{143EC9CB-A3AA-463D-A091-D1049CB2D5D8}"/>
              </a:ext>
            </a:extLst>
          </p:cNvPr>
          <p:cNvSpPr>
            <a:spLocks noGrp="1"/>
          </p:cNvSpPr>
          <p:nvPr>
            <p:ph idx="1"/>
          </p:nvPr>
        </p:nvSpPr>
        <p:spPr/>
        <p:txBody>
          <a:bodyPr/>
          <a:lstStyle/>
          <a:p>
            <a:r>
              <a:rPr lang="en-US" dirty="0"/>
              <a:t>It does not take the fixed and variable costs associated with the stores into account. It is important to understand that revenue alone cannot be a measure of gross margin. </a:t>
            </a:r>
          </a:p>
          <a:p>
            <a:r>
              <a:rPr lang="en-US" dirty="0"/>
              <a:t>Further, no information about the ongoing marketing scheme is presented to study its efficiency relative to product categories or customer segments. </a:t>
            </a:r>
          </a:p>
          <a:p>
            <a:endParaRPr lang="hi-IN" dirty="0"/>
          </a:p>
        </p:txBody>
      </p:sp>
    </p:spTree>
    <p:extLst>
      <p:ext uri="{BB962C8B-B14F-4D97-AF65-F5344CB8AC3E}">
        <p14:creationId xmlns:p14="http://schemas.microsoft.com/office/powerpoint/2010/main" val="220962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5F52-8DA0-4A63-A03C-22640FAEC7B6}"/>
              </a:ext>
            </a:extLst>
          </p:cNvPr>
          <p:cNvSpPr>
            <a:spLocks noGrp="1"/>
          </p:cNvSpPr>
          <p:nvPr>
            <p:ph type="title"/>
          </p:nvPr>
        </p:nvSpPr>
        <p:spPr>
          <a:xfrm>
            <a:off x="1797666" y="2768600"/>
            <a:ext cx="8596668" cy="1320800"/>
          </a:xfrm>
        </p:spPr>
        <p:txBody>
          <a:bodyPr>
            <a:normAutofit/>
          </a:bodyPr>
          <a:lstStyle/>
          <a:p>
            <a:pPr algn="ctr"/>
            <a:r>
              <a:rPr lang="en-US" sz="6000" dirty="0"/>
              <a:t>Questions?</a:t>
            </a:r>
            <a:endParaRPr lang="hi-IN" sz="6000" dirty="0"/>
          </a:p>
        </p:txBody>
      </p:sp>
    </p:spTree>
    <p:extLst>
      <p:ext uri="{BB962C8B-B14F-4D97-AF65-F5344CB8AC3E}">
        <p14:creationId xmlns:p14="http://schemas.microsoft.com/office/powerpoint/2010/main" val="92832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86E0-36F9-48E3-B17D-6D3FE0B81DF2}"/>
              </a:ext>
            </a:extLst>
          </p:cNvPr>
          <p:cNvSpPr>
            <a:spLocks noGrp="1"/>
          </p:cNvSpPr>
          <p:nvPr>
            <p:ph type="title"/>
          </p:nvPr>
        </p:nvSpPr>
        <p:spPr>
          <a:xfrm>
            <a:off x="1797666" y="2874618"/>
            <a:ext cx="8596668" cy="1320800"/>
          </a:xfrm>
        </p:spPr>
        <p:txBody>
          <a:bodyPr>
            <a:normAutofit/>
          </a:bodyPr>
          <a:lstStyle/>
          <a:p>
            <a:pPr algn="ctr"/>
            <a:r>
              <a:rPr lang="en-US" sz="6000" dirty="0"/>
              <a:t>Thank you!</a:t>
            </a:r>
            <a:endParaRPr lang="hi-IN" sz="6000" dirty="0"/>
          </a:p>
        </p:txBody>
      </p:sp>
    </p:spTree>
    <p:extLst>
      <p:ext uri="{BB962C8B-B14F-4D97-AF65-F5344CB8AC3E}">
        <p14:creationId xmlns:p14="http://schemas.microsoft.com/office/powerpoint/2010/main" val="266491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A6CF-AE9D-4975-BBD4-70BE82039809}"/>
              </a:ext>
            </a:extLst>
          </p:cNvPr>
          <p:cNvSpPr>
            <a:spLocks noGrp="1"/>
          </p:cNvSpPr>
          <p:nvPr>
            <p:ph type="title"/>
          </p:nvPr>
        </p:nvSpPr>
        <p:spPr/>
        <p:txBody>
          <a:bodyPr/>
          <a:lstStyle/>
          <a:p>
            <a:r>
              <a:rPr lang="en-US" dirty="0"/>
              <a:t>Introduction</a:t>
            </a:r>
            <a:endParaRPr lang="hi-IN" dirty="0"/>
          </a:p>
        </p:txBody>
      </p:sp>
      <p:sp>
        <p:nvSpPr>
          <p:cNvPr id="3" name="Content Placeholder 2">
            <a:extLst>
              <a:ext uri="{FF2B5EF4-FFF2-40B4-BE49-F238E27FC236}">
                <a16:creationId xmlns:a16="http://schemas.microsoft.com/office/drawing/2014/main" id="{28497E92-8A58-457B-AFE1-B8ED5986F70B}"/>
              </a:ext>
            </a:extLst>
          </p:cNvPr>
          <p:cNvSpPr>
            <a:spLocks noGrp="1"/>
          </p:cNvSpPr>
          <p:nvPr>
            <p:ph idx="1"/>
          </p:nvPr>
        </p:nvSpPr>
        <p:spPr/>
        <p:txBody>
          <a:bodyPr/>
          <a:lstStyle/>
          <a:p>
            <a:pPr algn="just"/>
            <a:r>
              <a:rPr lang="en-US" dirty="0" err="1"/>
              <a:t>FoodCorp</a:t>
            </a:r>
            <a:r>
              <a:rPr lang="en-US" dirty="0"/>
              <a:t> is a retail chain operating in three regions across four stores.</a:t>
            </a:r>
          </a:p>
          <a:p>
            <a:pPr algn="just"/>
            <a:r>
              <a:rPr lang="en-US" dirty="0"/>
              <a:t>Need to identify store to focus on marketing spend.</a:t>
            </a:r>
          </a:p>
          <a:p>
            <a:pPr algn="just"/>
            <a:r>
              <a:rPr lang="en-US" dirty="0"/>
              <a:t>Selection of a set of KPIs for subsequent comparison.</a:t>
            </a:r>
          </a:p>
          <a:p>
            <a:pPr algn="just"/>
            <a:r>
              <a:rPr lang="en-US" dirty="0"/>
              <a:t>Comparative analysis across all stores using relevant metrics using SQL and Tableau.</a:t>
            </a:r>
          </a:p>
          <a:p>
            <a:pPr algn="just"/>
            <a:r>
              <a:rPr lang="en-US" dirty="0"/>
              <a:t>Developing a strategy to pick store for marketing investment.</a:t>
            </a:r>
          </a:p>
          <a:p>
            <a:pPr marL="0" indent="0" algn="just">
              <a:buNone/>
            </a:pPr>
            <a:endParaRPr lang="hi-IN" dirty="0"/>
          </a:p>
        </p:txBody>
      </p:sp>
    </p:spTree>
    <p:extLst>
      <p:ext uri="{BB962C8B-B14F-4D97-AF65-F5344CB8AC3E}">
        <p14:creationId xmlns:p14="http://schemas.microsoft.com/office/powerpoint/2010/main" val="3811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D45A-142D-4BF0-BD3A-7F39A275798A}"/>
              </a:ext>
            </a:extLst>
          </p:cNvPr>
          <p:cNvSpPr>
            <a:spLocks noGrp="1"/>
          </p:cNvSpPr>
          <p:nvPr>
            <p:ph type="title"/>
          </p:nvPr>
        </p:nvSpPr>
        <p:spPr/>
        <p:txBody>
          <a:bodyPr/>
          <a:lstStyle/>
          <a:p>
            <a:r>
              <a:rPr lang="en-US" dirty="0"/>
              <a:t>Store Size</a:t>
            </a:r>
            <a:endParaRPr lang="hi-IN" dirty="0"/>
          </a:p>
        </p:txBody>
      </p:sp>
      <p:pic>
        <p:nvPicPr>
          <p:cNvPr id="5" name="Content Placeholder 4">
            <a:extLst>
              <a:ext uri="{FF2B5EF4-FFF2-40B4-BE49-F238E27FC236}">
                <a16:creationId xmlns:a16="http://schemas.microsoft.com/office/drawing/2014/main" id="{958BA72F-A95B-4BA4-B2F9-8327950E8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471" y="1455613"/>
            <a:ext cx="4023034" cy="4478717"/>
          </a:xfrm>
        </p:spPr>
      </p:pic>
      <p:sp>
        <p:nvSpPr>
          <p:cNvPr id="8" name="TextBox 7">
            <a:extLst>
              <a:ext uri="{FF2B5EF4-FFF2-40B4-BE49-F238E27FC236}">
                <a16:creationId xmlns:a16="http://schemas.microsoft.com/office/drawing/2014/main" id="{D61F79DC-1DED-4A22-9BB1-84DE86B9ED9B}"/>
              </a:ext>
            </a:extLst>
          </p:cNvPr>
          <p:cNvSpPr txBox="1"/>
          <p:nvPr/>
        </p:nvSpPr>
        <p:spPr>
          <a:xfrm flipH="1">
            <a:off x="5771270" y="1842868"/>
            <a:ext cx="508195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Store size is defined as the number of customers who have visited the store over the whole time period.</a:t>
            </a:r>
          </a:p>
          <a:p>
            <a:pPr algn="just"/>
            <a:endParaRPr lang="en-US" dirty="0"/>
          </a:p>
          <a:p>
            <a:pPr marL="285750" indent="-285750" algn="just">
              <a:buFont typeface="Arial" panose="020B0604020202020204" pitchFamily="34" charset="0"/>
              <a:buChar char="•"/>
            </a:pPr>
            <a:r>
              <a:rPr lang="en-US" dirty="0"/>
              <a:t>Distinct customer base size for stores.</a:t>
            </a:r>
            <a:endParaRPr lang="hi-IN" dirty="0"/>
          </a:p>
        </p:txBody>
      </p:sp>
    </p:spTree>
    <p:extLst>
      <p:ext uri="{BB962C8B-B14F-4D97-AF65-F5344CB8AC3E}">
        <p14:creationId xmlns:p14="http://schemas.microsoft.com/office/powerpoint/2010/main" val="426219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A02-E486-423B-8F1C-B522290802B5}"/>
              </a:ext>
            </a:extLst>
          </p:cNvPr>
          <p:cNvSpPr>
            <a:spLocks noGrp="1"/>
          </p:cNvSpPr>
          <p:nvPr>
            <p:ph type="title"/>
          </p:nvPr>
        </p:nvSpPr>
        <p:spPr/>
        <p:txBody>
          <a:bodyPr/>
          <a:lstStyle/>
          <a:p>
            <a:r>
              <a:rPr lang="en-US" dirty="0"/>
              <a:t>Monthly Sales</a:t>
            </a:r>
            <a:endParaRPr lang="hi-IN" dirty="0"/>
          </a:p>
        </p:txBody>
      </p:sp>
      <p:pic>
        <p:nvPicPr>
          <p:cNvPr id="5" name="Content Placeholder 4">
            <a:extLst>
              <a:ext uri="{FF2B5EF4-FFF2-40B4-BE49-F238E27FC236}">
                <a16:creationId xmlns:a16="http://schemas.microsoft.com/office/drawing/2014/main" id="{62CC40AB-2DEB-4B8E-B47A-D94F1C218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91962"/>
            <a:ext cx="6368925" cy="4547938"/>
          </a:xfrm>
        </p:spPr>
      </p:pic>
      <p:sp>
        <p:nvSpPr>
          <p:cNvPr id="6" name="TextBox 5">
            <a:extLst>
              <a:ext uri="{FF2B5EF4-FFF2-40B4-BE49-F238E27FC236}">
                <a16:creationId xmlns:a16="http://schemas.microsoft.com/office/drawing/2014/main" id="{C0C1DACD-3FB3-4B7A-A436-24F7F7EE81C2}"/>
              </a:ext>
            </a:extLst>
          </p:cNvPr>
          <p:cNvSpPr txBox="1"/>
          <p:nvPr/>
        </p:nvSpPr>
        <p:spPr>
          <a:xfrm>
            <a:off x="7315200" y="1930400"/>
            <a:ext cx="3953022"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Financial performance metric to measure growth across the time period.</a:t>
            </a:r>
            <a:endParaRPr lang="hi-IN" dirty="0"/>
          </a:p>
        </p:txBody>
      </p:sp>
    </p:spTree>
    <p:extLst>
      <p:ext uri="{BB962C8B-B14F-4D97-AF65-F5344CB8AC3E}">
        <p14:creationId xmlns:p14="http://schemas.microsoft.com/office/powerpoint/2010/main" val="136455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D29A-C758-4649-965F-F05EFF4E3B69}"/>
              </a:ext>
            </a:extLst>
          </p:cNvPr>
          <p:cNvSpPr>
            <a:spLocks noGrp="1"/>
          </p:cNvSpPr>
          <p:nvPr>
            <p:ph type="title"/>
          </p:nvPr>
        </p:nvSpPr>
        <p:spPr/>
        <p:txBody>
          <a:bodyPr/>
          <a:lstStyle/>
          <a:p>
            <a:r>
              <a:rPr lang="en-US" dirty="0"/>
              <a:t>Active Customer Count </a:t>
            </a:r>
            <a:endParaRPr lang="hi-IN" dirty="0"/>
          </a:p>
        </p:txBody>
      </p:sp>
      <p:pic>
        <p:nvPicPr>
          <p:cNvPr id="5" name="Content Placeholder 4">
            <a:extLst>
              <a:ext uri="{FF2B5EF4-FFF2-40B4-BE49-F238E27FC236}">
                <a16:creationId xmlns:a16="http://schemas.microsoft.com/office/drawing/2014/main" id="{752F1EB4-F756-4F8F-8524-2C548B5FA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488282"/>
            <a:ext cx="6677622" cy="4760118"/>
          </a:xfrm>
        </p:spPr>
      </p:pic>
      <p:sp>
        <p:nvSpPr>
          <p:cNvPr id="7" name="TextBox 6">
            <a:extLst>
              <a:ext uri="{FF2B5EF4-FFF2-40B4-BE49-F238E27FC236}">
                <a16:creationId xmlns:a16="http://schemas.microsoft.com/office/drawing/2014/main" id="{9F78A4F1-3FF4-4ECC-9CFA-DC46865A368C}"/>
              </a:ext>
            </a:extLst>
          </p:cNvPr>
          <p:cNvSpPr txBox="1"/>
          <p:nvPr/>
        </p:nvSpPr>
        <p:spPr>
          <a:xfrm>
            <a:off x="7765366" y="2032782"/>
            <a:ext cx="34325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Customer metric to measure growth and engagement.</a:t>
            </a:r>
            <a:endParaRPr lang="hi-IN" dirty="0"/>
          </a:p>
        </p:txBody>
      </p:sp>
    </p:spTree>
    <p:extLst>
      <p:ext uri="{BB962C8B-B14F-4D97-AF65-F5344CB8AC3E}">
        <p14:creationId xmlns:p14="http://schemas.microsoft.com/office/powerpoint/2010/main" val="379221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E571-42F3-4AEC-91C7-178B8DACC866}"/>
              </a:ext>
            </a:extLst>
          </p:cNvPr>
          <p:cNvSpPr>
            <a:spLocks noGrp="1"/>
          </p:cNvSpPr>
          <p:nvPr>
            <p:ph type="title"/>
          </p:nvPr>
        </p:nvSpPr>
        <p:spPr/>
        <p:txBody>
          <a:bodyPr/>
          <a:lstStyle/>
          <a:p>
            <a:r>
              <a:rPr lang="en-US" dirty="0"/>
              <a:t>Average Customer Spend</a:t>
            </a:r>
            <a:endParaRPr lang="hi-IN" dirty="0"/>
          </a:p>
        </p:txBody>
      </p:sp>
      <p:pic>
        <p:nvPicPr>
          <p:cNvPr id="5" name="Content Placeholder 4">
            <a:extLst>
              <a:ext uri="{FF2B5EF4-FFF2-40B4-BE49-F238E27FC236}">
                <a16:creationId xmlns:a16="http://schemas.microsoft.com/office/drawing/2014/main" id="{E5F0E265-563E-4D6D-96E3-FDC1CA18B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37736"/>
            <a:ext cx="7771966" cy="4464204"/>
          </a:xfrm>
        </p:spPr>
      </p:pic>
      <p:sp>
        <p:nvSpPr>
          <p:cNvPr id="6" name="TextBox 5">
            <a:extLst>
              <a:ext uri="{FF2B5EF4-FFF2-40B4-BE49-F238E27FC236}">
                <a16:creationId xmlns:a16="http://schemas.microsoft.com/office/drawing/2014/main" id="{D6547680-1BCE-4581-B674-76C8ED40A22C}"/>
              </a:ext>
            </a:extLst>
          </p:cNvPr>
          <p:cNvSpPr txBox="1"/>
          <p:nvPr/>
        </p:nvSpPr>
        <p:spPr>
          <a:xfrm>
            <a:off x="7877907" y="1564194"/>
            <a:ext cx="33481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Metric to measure average revenue from each customer.</a:t>
            </a:r>
            <a:endParaRPr lang="hi-IN" dirty="0"/>
          </a:p>
        </p:txBody>
      </p:sp>
    </p:spTree>
    <p:extLst>
      <p:ext uri="{BB962C8B-B14F-4D97-AF65-F5344CB8AC3E}">
        <p14:creationId xmlns:p14="http://schemas.microsoft.com/office/powerpoint/2010/main" val="132018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5C87-C4A8-414B-B6D7-667A3904B63A}"/>
              </a:ext>
            </a:extLst>
          </p:cNvPr>
          <p:cNvSpPr>
            <a:spLocks noGrp="1"/>
          </p:cNvSpPr>
          <p:nvPr>
            <p:ph type="title"/>
          </p:nvPr>
        </p:nvSpPr>
        <p:spPr/>
        <p:txBody>
          <a:bodyPr/>
          <a:lstStyle/>
          <a:p>
            <a:r>
              <a:rPr lang="en-US" dirty="0"/>
              <a:t>New customers count</a:t>
            </a:r>
            <a:endParaRPr lang="hi-IN" dirty="0"/>
          </a:p>
        </p:txBody>
      </p:sp>
      <p:pic>
        <p:nvPicPr>
          <p:cNvPr id="5" name="Content Placeholder 4">
            <a:extLst>
              <a:ext uri="{FF2B5EF4-FFF2-40B4-BE49-F238E27FC236}">
                <a16:creationId xmlns:a16="http://schemas.microsoft.com/office/drawing/2014/main" id="{978D5FA0-C7E1-4DD6-9730-754F074D0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6682581" cy="4803106"/>
          </a:xfrm>
        </p:spPr>
      </p:pic>
      <p:sp>
        <p:nvSpPr>
          <p:cNvPr id="6" name="TextBox 5">
            <a:extLst>
              <a:ext uri="{FF2B5EF4-FFF2-40B4-BE49-F238E27FC236}">
                <a16:creationId xmlns:a16="http://schemas.microsoft.com/office/drawing/2014/main" id="{9DEBAC2A-8592-4CAC-99CE-9A838FB49E1A}"/>
              </a:ext>
            </a:extLst>
          </p:cNvPr>
          <p:cNvSpPr txBox="1"/>
          <p:nvPr/>
        </p:nvSpPr>
        <p:spPr>
          <a:xfrm>
            <a:off x="7445202" y="1724131"/>
            <a:ext cx="36576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Customer metric to measure new customer acquisition rate.</a:t>
            </a:r>
          </a:p>
          <a:p>
            <a:pPr marL="285750" indent="-285750" algn="just">
              <a:buFont typeface="Arial" panose="020B0604020202020204" pitchFamily="34" charset="0"/>
              <a:buChar char="•"/>
            </a:pPr>
            <a:r>
              <a:rPr lang="en-US" dirty="0"/>
              <a:t>Indicator of growth.</a:t>
            </a:r>
            <a:endParaRPr lang="hi-IN" dirty="0"/>
          </a:p>
        </p:txBody>
      </p:sp>
    </p:spTree>
    <p:extLst>
      <p:ext uri="{BB962C8B-B14F-4D97-AF65-F5344CB8AC3E}">
        <p14:creationId xmlns:p14="http://schemas.microsoft.com/office/powerpoint/2010/main" val="158825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C56C-106B-4AC5-B0FE-687484563A7A}"/>
              </a:ext>
            </a:extLst>
          </p:cNvPr>
          <p:cNvSpPr>
            <a:spLocks noGrp="1"/>
          </p:cNvSpPr>
          <p:nvPr>
            <p:ph type="title"/>
          </p:nvPr>
        </p:nvSpPr>
        <p:spPr/>
        <p:txBody>
          <a:bodyPr/>
          <a:lstStyle/>
          <a:p>
            <a:r>
              <a:rPr lang="en-US" dirty="0"/>
              <a:t>Average Transaction Frequency (Repeat Rate)</a:t>
            </a:r>
            <a:endParaRPr lang="hi-IN" dirty="0"/>
          </a:p>
        </p:txBody>
      </p:sp>
      <p:pic>
        <p:nvPicPr>
          <p:cNvPr id="9" name="Content Placeholder 8">
            <a:extLst>
              <a:ext uri="{FF2B5EF4-FFF2-40B4-BE49-F238E27FC236}">
                <a16:creationId xmlns:a16="http://schemas.microsoft.com/office/drawing/2014/main" id="{8C94A7C4-04F1-4279-8AFC-4DC060B058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943" y="2033979"/>
            <a:ext cx="6924594" cy="4087812"/>
          </a:xfrm>
        </p:spPr>
      </p:pic>
      <p:sp>
        <p:nvSpPr>
          <p:cNvPr id="10" name="TextBox 9">
            <a:extLst>
              <a:ext uri="{FF2B5EF4-FFF2-40B4-BE49-F238E27FC236}">
                <a16:creationId xmlns:a16="http://schemas.microsoft.com/office/drawing/2014/main" id="{1B468083-EF89-4FC4-A2D6-E6ACAF0BA858}"/>
              </a:ext>
            </a:extLst>
          </p:cNvPr>
          <p:cNvSpPr txBox="1"/>
          <p:nvPr/>
        </p:nvSpPr>
        <p:spPr>
          <a:xfrm>
            <a:off x="8145194" y="2033979"/>
            <a:ext cx="32428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Stands for repeat rate.</a:t>
            </a:r>
          </a:p>
          <a:p>
            <a:pPr marL="285750" indent="-285750">
              <a:buFont typeface="Arial" panose="020B0604020202020204" pitchFamily="34" charset="0"/>
              <a:buChar char="•"/>
            </a:pPr>
            <a:r>
              <a:rPr lang="en-US" dirty="0"/>
              <a:t>Indicator of engagement.</a:t>
            </a:r>
            <a:endParaRPr lang="hi-IN" dirty="0"/>
          </a:p>
        </p:txBody>
      </p:sp>
    </p:spTree>
    <p:extLst>
      <p:ext uri="{BB962C8B-B14F-4D97-AF65-F5344CB8AC3E}">
        <p14:creationId xmlns:p14="http://schemas.microsoft.com/office/powerpoint/2010/main" val="272874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C794-8B5E-4E79-B39B-D1FEF073546C}"/>
              </a:ext>
            </a:extLst>
          </p:cNvPr>
          <p:cNvSpPr>
            <a:spLocks noGrp="1"/>
          </p:cNvSpPr>
          <p:nvPr>
            <p:ph type="title"/>
          </p:nvPr>
        </p:nvSpPr>
        <p:spPr/>
        <p:txBody>
          <a:bodyPr/>
          <a:lstStyle/>
          <a:p>
            <a:r>
              <a:rPr lang="en-US" dirty="0"/>
              <a:t>Customer Retention Rate</a:t>
            </a:r>
            <a:endParaRPr lang="hi-IN" dirty="0"/>
          </a:p>
        </p:txBody>
      </p:sp>
      <p:pic>
        <p:nvPicPr>
          <p:cNvPr id="5" name="Content Placeholder 4">
            <a:extLst>
              <a:ext uri="{FF2B5EF4-FFF2-40B4-BE49-F238E27FC236}">
                <a16:creationId xmlns:a16="http://schemas.microsoft.com/office/drawing/2014/main" id="{B3B34D7E-4A9A-4349-B734-3B5E705AE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682286"/>
            <a:ext cx="7566334" cy="4615108"/>
          </a:xfrm>
        </p:spPr>
      </p:pic>
      <p:sp>
        <p:nvSpPr>
          <p:cNvPr id="12" name="TextBox 11">
            <a:extLst>
              <a:ext uri="{FF2B5EF4-FFF2-40B4-BE49-F238E27FC236}">
                <a16:creationId xmlns:a16="http://schemas.microsoft.com/office/drawing/2014/main" id="{01CA6DFD-93F9-412A-B500-F7657AE100C9}"/>
              </a:ext>
            </a:extLst>
          </p:cNvPr>
          <p:cNvSpPr txBox="1"/>
          <p:nvPr/>
        </p:nvSpPr>
        <p:spPr>
          <a:xfrm>
            <a:off x="8412479" y="2152357"/>
            <a:ext cx="353099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Indicator of retention of existing customers.</a:t>
            </a:r>
            <a:endParaRPr lang="hi-IN" dirty="0"/>
          </a:p>
        </p:txBody>
      </p:sp>
    </p:spTree>
    <p:extLst>
      <p:ext uri="{BB962C8B-B14F-4D97-AF65-F5344CB8AC3E}">
        <p14:creationId xmlns:p14="http://schemas.microsoft.com/office/powerpoint/2010/main" val="3191774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53</TotalTime>
  <Words>342</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KPI analysis and recommendations</vt:lpstr>
      <vt:lpstr>Introduction</vt:lpstr>
      <vt:lpstr>Store Size</vt:lpstr>
      <vt:lpstr>Monthly Sales</vt:lpstr>
      <vt:lpstr>Active Customer Count </vt:lpstr>
      <vt:lpstr>Average Customer Spend</vt:lpstr>
      <vt:lpstr>New customers count</vt:lpstr>
      <vt:lpstr>Average Transaction Frequency (Repeat Rate)</vt:lpstr>
      <vt:lpstr>Customer Retention Rate</vt:lpstr>
      <vt:lpstr>PowerPoint Presentation</vt:lpstr>
      <vt:lpstr>PowerPoint Presentation</vt:lpstr>
      <vt:lpstr>PowerPoint Presentation</vt:lpstr>
      <vt:lpstr>Recommendations</vt:lpstr>
      <vt:lpstr>Limitations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analysis and recommendations</dc:title>
  <dc:creator>Pallavi M</dc:creator>
  <cp:lastModifiedBy>Pallavi M</cp:lastModifiedBy>
  <cp:revision>7</cp:revision>
  <dcterms:created xsi:type="dcterms:W3CDTF">2020-01-24T03:21:37Z</dcterms:created>
  <dcterms:modified xsi:type="dcterms:W3CDTF">2020-01-24T04:14:44Z</dcterms:modified>
</cp:coreProperties>
</file>