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F97CBD-AA51-4050-B2DA-AF0BF1D616FA}">
  <a:tblStyle styleId="{4FF97CBD-AA51-4050-B2DA-AF0BF1D616F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23A5744-2E6C-484B-AF04-78339BE560A3}"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1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cd8ce408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cd8ce40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cd8ce408a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cd8ce408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cd8ce408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cd8ce408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d8ce408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d8ce40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5.jpg"/><Relationship Id="rId6"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8.jpg"/><Relationship Id="rId6"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jpg"/><Relationship Id="rId11" Type="http://schemas.openxmlformats.org/officeDocument/2006/relationships/hyperlink" Target="https://medium.com/flutter" TargetMode="External"/><Relationship Id="rId10" Type="http://schemas.openxmlformats.org/officeDocument/2006/relationships/hyperlink" Target="https://www.geeksforgeeks.org/flutter-tutorial/" TargetMode="External"/><Relationship Id="rId12" Type="http://schemas.openxmlformats.org/officeDocument/2006/relationships/hyperlink" Target="https://medium.com/flutter" TargetMode="External"/><Relationship Id="rId9" Type="http://schemas.openxmlformats.org/officeDocument/2006/relationships/hyperlink" Target="https://www.geeksforgeeks.org/flutter-tutorial/" TargetMode="External"/><Relationship Id="rId5" Type="http://schemas.openxmlformats.org/officeDocument/2006/relationships/hyperlink" Target="https://flutter.dev/" TargetMode="External"/><Relationship Id="rId6" Type="http://schemas.openxmlformats.org/officeDocument/2006/relationships/hyperlink" Target="https://flutter.dev/" TargetMode="External"/><Relationship Id="rId7" Type="http://schemas.openxmlformats.org/officeDocument/2006/relationships/hyperlink" Target="https://www.javatpoint.com/flutter" TargetMode="External"/><Relationship Id="rId8" Type="http://schemas.openxmlformats.org/officeDocument/2006/relationships/hyperlink" Target="https://www.javatpoint.com/flut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3756181"/>
            <a:ext cx="12191999" cy="82488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NAME:PALLAVI N</a:t>
            </a:r>
            <a:endParaRPr b="1" i="0" sz="24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66"/>
              </a:buClr>
              <a:buSzPts val="2400"/>
              <a:buFont typeface="Arial"/>
              <a:buNone/>
            </a:pPr>
            <a:r>
              <a:rPr b="1" i="0" lang="en-US" sz="2400" u="none" cap="none" strike="noStrike">
                <a:solidFill>
                  <a:srgbClr val="000066"/>
                </a:solidFill>
                <a:latin typeface="Times New Roman"/>
                <a:ea typeface="Times New Roman"/>
                <a:cs typeface="Times New Roman"/>
                <a:sym typeface="Times New Roman"/>
              </a:rPr>
              <a:t>USN: 1RN18IS072</a:t>
            </a:r>
            <a:endParaRPr b="1" i="0" sz="2400" u="none" cap="none" strike="noStrike">
              <a:solidFill>
                <a:srgbClr val="000066"/>
              </a:solidFill>
              <a:latin typeface="Times New Roman"/>
              <a:ea typeface="Times New Roman"/>
              <a:cs typeface="Times New Roman"/>
              <a:sym typeface="Times New Roman"/>
            </a:endParaRPr>
          </a:p>
        </p:txBody>
      </p:sp>
      <p:sp>
        <p:nvSpPr>
          <p:cNvPr id="85" name="Google Shape;85;p13"/>
          <p:cNvSpPr/>
          <p:nvPr/>
        </p:nvSpPr>
        <p:spPr>
          <a:xfrm>
            <a:off x="0" y="304994"/>
            <a:ext cx="121920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a:p>
          <a:p>
            <a:pPr indent="0" lvl="0" marL="0" marR="0" rtl="0" algn="ctr">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1" i="0" sz="2400" u="none" cap="none" strike="noStrike">
              <a:solidFill>
                <a:srgbClr val="000066"/>
              </a:solidFill>
              <a:latin typeface="Times New Roman"/>
              <a:ea typeface="Times New Roman"/>
              <a:cs typeface="Times New Roman"/>
              <a:sym typeface="Times New Roman"/>
            </a:endParaRPr>
          </a:p>
        </p:txBody>
      </p:sp>
      <p:sp>
        <p:nvSpPr>
          <p:cNvPr id="86" name="Google Shape;86;p13"/>
          <p:cNvSpPr/>
          <p:nvPr/>
        </p:nvSpPr>
        <p:spPr>
          <a:xfrm>
            <a:off x="0" y="1313646"/>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a:p>
        </p:txBody>
      </p:sp>
      <p:sp>
        <p:nvSpPr>
          <p:cNvPr id="87" name="Google Shape;87;p13"/>
          <p:cNvSpPr/>
          <p:nvPr/>
        </p:nvSpPr>
        <p:spPr>
          <a:xfrm>
            <a:off x="0" y="2115650"/>
            <a:ext cx="12192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Presentation on Internship</a:t>
            </a:r>
            <a:endParaRPr/>
          </a:p>
        </p:txBody>
      </p:sp>
      <p:sp>
        <p:nvSpPr>
          <p:cNvPr id="88" name="Google Shape;88;p13"/>
          <p:cNvSpPr/>
          <p:nvPr/>
        </p:nvSpPr>
        <p:spPr>
          <a:xfrm>
            <a:off x="35659" y="5598899"/>
            <a:ext cx="5128891" cy="9531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Ms. Sowmya SK</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Asst. Prof, Dept of  ISE, RNSIT</a:t>
            </a:r>
            <a:endParaRPr b="0" i="0" sz="1800" u="none" cap="none" strike="noStrike">
              <a:solidFill>
                <a:srgbClr val="262626"/>
              </a:solidFill>
              <a:latin typeface="Times New Roman"/>
              <a:ea typeface="Times New Roman"/>
              <a:cs typeface="Times New Roman"/>
              <a:sym typeface="Times New Roman"/>
            </a:endParaRPr>
          </a:p>
        </p:txBody>
      </p:sp>
      <p:sp>
        <p:nvSpPr>
          <p:cNvPr id="89" name="Google Shape;89;p13"/>
          <p:cNvSpPr/>
          <p:nvPr/>
        </p:nvSpPr>
        <p:spPr>
          <a:xfrm>
            <a:off x="7037211" y="5573783"/>
            <a:ext cx="5128891" cy="9531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Akshay</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 Enmaz</a:t>
            </a:r>
            <a:endParaRPr/>
          </a:p>
        </p:txBody>
      </p:sp>
      <p:pic>
        <p:nvPicPr>
          <p:cNvPr id="90" name="Google Shape;90;p13"/>
          <p:cNvPicPr preferRelativeResize="0"/>
          <p:nvPr/>
        </p:nvPicPr>
        <p:blipFill rotWithShape="1">
          <a:blip r:embed="rId3">
            <a:alphaModFix/>
          </a:blip>
          <a:srcRect b="0" l="0" r="0" t="0"/>
          <a:stretch/>
        </p:blipFill>
        <p:spPr>
          <a:xfrm>
            <a:off x="10956173" y="-39115"/>
            <a:ext cx="1235827" cy="1010701"/>
          </a:xfrm>
          <a:prstGeom prst="rect">
            <a:avLst/>
          </a:prstGeom>
          <a:noFill/>
          <a:ln>
            <a:noFill/>
          </a:ln>
        </p:spPr>
      </p:pic>
      <p:pic>
        <p:nvPicPr>
          <p:cNvPr id="91" name="Google Shape;91;p13"/>
          <p:cNvPicPr preferRelativeResize="0"/>
          <p:nvPr/>
        </p:nvPicPr>
        <p:blipFill rotWithShape="1">
          <a:blip r:embed="rId4">
            <a:alphaModFix/>
          </a:blip>
          <a:srcRect b="58940" l="24622" r="64375" t="26249"/>
          <a:stretch/>
        </p:blipFill>
        <p:spPr>
          <a:xfrm>
            <a:off x="49160" y="100815"/>
            <a:ext cx="1341489" cy="1015663"/>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8400475" y="4148891"/>
            <a:ext cx="2600688" cy="657317"/>
          </a:xfrm>
          <a:prstGeom prst="rect">
            <a:avLst/>
          </a:prstGeom>
          <a:noFill/>
          <a:ln>
            <a:noFill/>
          </a:ln>
        </p:spPr>
      </p:pic>
      <p:pic>
        <p:nvPicPr>
          <p:cNvPr id="93" name="Google Shape;93;p13"/>
          <p:cNvPicPr preferRelativeResize="0"/>
          <p:nvPr/>
        </p:nvPicPr>
        <p:blipFill rotWithShape="1">
          <a:blip r:embed="rId6">
            <a:alphaModFix/>
          </a:blip>
          <a:srcRect b="0" l="0" r="0" t="0"/>
          <a:stretch/>
        </p:blipFill>
        <p:spPr>
          <a:xfrm>
            <a:off x="8527475" y="4275891"/>
            <a:ext cx="2600688" cy="657317"/>
          </a:xfrm>
          <a:prstGeom prst="rect">
            <a:avLst/>
          </a:prstGeom>
          <a:noFill/>
          <a:ln>
            <a:noFill/>
          </a:ln>
        </p:spPr>
      </p:pic>
      <p:pic>
        <p:nvPicPr>
          <p:cNvPr id="94" name="Google Shape;94;p13"/>
          <p:cNvPicPr preferRelativeResize="0"/>
          <p:nvPr/>
        </p:nvPicPr>
        <p:blipFill rotWithShape="1">
          <a:blip r:embed="rId7">
            <a:alphaModFix/>
          </a:blip>
          <a:srcRect b="0" l="0" r="0" t="0"/>
          <a:stretch/>
        </p:blipFill>
        <p:spPr>
          <a:xfrm>
            <a:off x="8654475" y="4402891"/>
            <a:ext cx="2600688" cy="657317"/>
          </a:xfrm>
          <a:prstGeom prst="rect">
            <a:avLst/>
          </a:prstGeom>
          <a:noFill/>
          <a:ln>
            <a:noFill/>
          </a:ln>
        </p:spPr>
      </p:pic>
      <p:sp>
        <p:nvSpPr>
          <p:cNvPr id="95" name="Google Shape;95;p13"/>
          <p:cNvSpPr txBox="1"/>
          <p:nvPr/>
        </p:nvSpPr>
        <p:spPr>
          <a:xfrm>
            <a:off x="7742867" y="5133019"/>
            <a:ext cx="37188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C00000"/>
                </a:solidFill>
                <a:latin typeface="Calibri"/>
                <a:ea typeface="Calibri"/>
                <a:cs typeface="Calibri"/>
                <a:sym typeface="Calibri"/>
              </a:rPr>
              <a:t>ENMAZ Engineering Services Pvt. Ltd. </a:t>
            </a:r>
            <a:endParaRPr b="1" i="0" sz="1800" u="none" cap="none" strike="noStrike">
              <a:solidFill>
                <a:srgbClr val="C00000"/>
              </a:solidFill>
              <a:latin typeface="Calibri"/>
              <a:ea typeface="Calibri"/>
              <a:cs typeface="Calibri"/>
              <a:sym typeface="Calibri"/>
            </a:endParaRPr>
          </a:p>
        </p:txBody>
      </p:sp>
      <p:sp>
        <p:nvSpPr>
          <p:cNvPr id="96" name="Google Shape;96;p13"/>
          <p:cNvSpPr txBox="1"/>
          <p:nvPr>
            <p:ph type="ctrTitle"/>
          </p:nvPr>
        </p:nvSpPr>
        <p:spPr>
          <a:xfrm>
            <a:off x="0" y="2829346"/>
            <a:ext cx="12192000" cy="79983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i="1" lang="en-US" sz="3400">
                <a:solidFill>
                  <a:srgbClr val="FF0000"/>
                </a:solidFill>
              </a:rPr>
              <a:t>ONLINE FLOWER SHOP</a:t>
            </a:r>
            <a:br>
              <a:rPr lang="en-US" sz="3400">
                <a:solidFill>
                  <a:srgbClr val="FF0000"/>
                </a:solidFill>
              </a:rPr>
            </a:br>
            <a:endParaRPr sz="3400">
              <a:solidFill>
                <a:srgbClr val="FF0000"/>
              </a:solidFill>
            </a:endParaRPr>
          </a:p>
        </p:txBody>
      </p:sp>
      <p:sp>
        <p:nvSpPr>
          <p:cNvPr id="97" name="Google Shape;97;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3400">
                <a:solidFill>
                  <a:srgbClr val="2F5496"/>
                </a:solidFill>
                <a:latin typeface="Times New Roman"/>
                <a:ea typeface="Times New Roman"/>
                <a:cs typeface="Times New Roman"/>
                <a:sym typeface="Times New Roman"/>
              </a:rPr>
              <a:t>DETAILED DESIGN</a:t>
            </a:r>
            <a:endParaRPr b="1" sz="4600"/>
          </a:p>
        </p:txBody>
      </p:sp>
      <p:pic>
        <p:nvPicPr>
          <p:cNvPr id="209" name="Google Shape;209;p22"/>
          <p:cNvPicPr preferRelativeResize="0"/>
          <p:nvPr>
            <p:ph idx="1" type="body"/>
          </p:nvPr>
        </p:nvPicPr>
        <p:blipFill rotWithShape="1">
          <a:blip r:embed="rId3">
            <a:alphaModFix/>
          </a:blip>
          <a:srcRect b="58940" l="24622" r="64375" t="26249"/>
          <a:stretch/>
        </p:blipFill>
        <p:spPr>
          <a:xfrm>
            <a:off x="0" y="0"/>
            <a:ext cx="1259840" cy="817880"/>
          </a:xfrm>
          <a:prstGeom prst="rect">
            <a:avLst/>
          </a:prstGeom>
          <a:noFill/>
          <a:ln>
            <a:noFill/>
          </a:ln>
        </p:spPr>
      </p:pic>
      <p:cxnSp>
        <p:nvCxnSpPr>
          <p:cNvPr id="210" name="Google Shape;210;p22"/>
          <p:cNvCxnSpPr/>
          <p:nvPr/>
        </p:nvCxnSpPr>
        <p:spPr>
          <a:xfrm>
            <a:off x="424815" y="1682750"/>
            <a:ext cx="11343005" cy="8255"/>
          </a:xfrm>
          <a:prstGeom prst="straightConnector1">
            <a:avLst/>
          </a:prstGeom>
          <a:noFill/>
          <a:ln cap="flat" cmpd="sng" w="12700">
            <a:solidFill>
              <a:schemeClr val="accent1"/>
            </a:solidFill>
            <a:prstDash val="solid"/>
            <a:miter lim="800000"/>
            <a:headEnd len="sm" w="sm" type="none"/>
            <a:tailEnd len="sm" w="sm" type="none"/>
          </a:ln>
        </p:spPr>
      </p:cxnSp>
      <p:pic>
        <p:nvPicPr>
          <p:cNvPr id="211" name="Google Shape;211;p22"/>
          <p:cNvPicPr preferRelativeResize="0"/>
          <p:nvPr>
            <p:ph idx="2" type="body"/>
          </p:nvPr>
        </p:nvPicPr>
        <p:blipFill rotWithShape="1">
          <a:blip r:embed="rId4">
            <a:alphaModFix/>
          </a:blip>
          <a:srcRect b="0" l="0" r="0" t="0"/>
          <a:stretch/>
        </p:blipFill>
        <p:spPr>
          <a:xfrm>
            <a:off x="10667365" y="0"/>
            <a:ext cx="1524635" cy="1087120"/>
          </a:xfrm>
          <a:prstGeom prst="rect">
            <a:avLst/>
          </a:prstGeom>
          <a:noFill/>
          <a:ln>
            <a:noFill/>
          </a:ln>
        </p:spPr>
      </p:pic>
      <p:pic>
        <p:nvPicPr>
          <p:cNvPr id="212" name="Google Shape;212;p22"/>
          <p:cNvPicPr preferRelativeResize="0"/>
          <p:nvPr/>
        </p:nvPicPr>
        <p:blipFill>
          <a:blip r:embed="rId5">
            <a:alphaModFix/>
          </a:blip>
          <a:stretch>
            <a:fillRect/>
          </a:stretch>
        </p:blipFill>
        <p:spPr>
          <a:xfrm>
            <a:off x="2225126" y="1691000"/>
            <a:ext cx="7146900" cy="4524075"/>
          </a:xfrm>
          <a:prstGeom prst="rect">
            <a:avLst/>
          </a:prstGeom>
          <a:noFill/>
          <a:ln>
            <a:noFill/>
          </a:ln>
        </p:spPr>
      </p:pic>
      <p:sp>
        <p:nvSpPr>
          <p:cNvPr id="213" name="Google Shape;213;p22"/>
          <p:cNvSpPr txBox="1"/>
          <p:nvPr/>
        </p:nvSpPr>
        <p:spPr>
          <a:xfrm>
            <a:off x="2238625" y="6215075"/>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for Sign Up</a:t>
            </a:r>
            <a:endParaRPr>
              <a:latin typeface="Calibri"/>
              <a:ea typeface="Calibri"/>
              <a:cs typeface="Calibri"/>
              <a:sym typeface="Calibri"/>
            </a:endParaRPr>
          </a:p>
        </p:txBody>
      </p:sp>
      <p:sp>
        <p:nvSpPr>
          <p:cNvPr id="214" name="Google Shape;214;p22"/>
          <p:cNvSpPr txBox="1"/>
          <p:nvPr/>
        </p:nvSpPr>
        <p:spPr>
          <a:xfrm>
            <a:off x="0" y="6457800"/>
            <a:ext cx="308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15" name="Google Shape;215;p22"/>
          <p:cNvSpPr txBox="1"/>
          <p:nvPr/>
        </p:nvSpPr>
        <p:spPr>
          <a:xfrm>
            <a:off x="3642025" y="6488700"/>
            <a:ext cx="431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1200">
                <a:solidFill>
                  <a:schemeClr val="accent1"/>
                </a:solidFill>
                <a:latin typeface="Calibri"/>
                <a:ea typeface="Calibri"/>
                <a:cs typeface="Calibri"/>
                <a:sym typeface="Calibri"/>
              </a:rPr>
              <a:t>2021 - 2022</a:t>
            </a:r>
            <a:endParaRPr sz="1200">
              <a:solidFill>
                <a:srgbClr val="888888"/>
              </a:solidFill>
              <a:latin typeface="Calibri"/>
              <a:ea typeface="Calibri"/>
              <a:cs typeface="Calibri"/>
              <a:sym typeface="Calibri"/>
            </a:endParaRPr>
          </a:p>
        </p:txBody>
      </p:sp>
      <p:sp>
        <p:nvSpPr>
          <p:cNvPr id="216" name="Google Shape;216;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DETAILED DESIGN</a:t>
            </a:r>
            <a:endParaRPr b="1" sz="3200">
              <a:solidFill>
                <a:srgbClr val="2F559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2" name="Google Shape;22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3" name="Google Shape;223;p23"/>
          <p:cNvPicPr preferRelativeResize="0"/>
          <p:nvPr>
            <p:ph idx="4294967295" type="body"/>
          </p:nvPr>
        </p:nvPicPr>
        <p:blipFill rotWithShape="1">
          <a:blip r:embed="rId3">
            <a:alphaModFix/>
          </a:blip>
          <a:srcRect b="0" l="0" r="0" t="0"/>
          <a:stretch/>
        </p:blipFill>
        <p:spPr>
          <a:xfrm>
            <a:off x="10667365" y="0"/>
            <a:ext cx="1524600" cy="1087200"/>
          </a:xfrm>
          <a:prstGeom prst="rect">
            <a:avLst/>
          </a:prstGeom>
          <a:noFill/>
          <a:ln>
            <a:noFill/>
          </a:ln>
        </p:spPr>
      </p:pic>
      <p:pic>
        <p:nvPicPr>
          <p:cNvPr id="224" name="Google Shape;224;p23"/>
          <p:cNvPicPr preferRelativeResize="0"/>
          <p:nvPr>
            <p:ph idx="1" type="body"/>
          </p:nvPr>
        </p:nvPicPr>
        <p:blipFill rotWithShape="1">
          <a:blip r:embed="rId4">
            <a:alphaModFix/>
          </a:blip>
          <a:srcRect b="58939" l="24622" r="64374" t="26250"/>
          <a:stretch/>
        </p:blipFill>
        <p:spPr>
          <a:xfrm>
            <a:off x="0" y="0"/>
            <a:ext cx="1259700" cy="817800"/>
          </a:xfrm>
          <a:prstGeom prst="rect">
            <a:avLst/>
          </a:prstGeom>
          <a:noFill/>
          <a:ln>
            <a:noFill/>
          </a:ln>
        </p:spPr>
      </p:pic>
      <p:pic>
        <p:nvPicPr>
          <p:cNvPr id="225" name="Google Shape;225;p23"/>
          <p:cNvPicPr preferRelativeResize="0"/>
          <p:nvPr/>
        </p:nvPicPr>
        <p:blipFill>
          <a:blip r:embed="rId5">
            <a:alphaModFix/>
          </a:blip>
          <a:stretch>
            <a:fillRect/>
          </a:stretch>
        </p:blipFill>
        <p:spPr>
          <a:xfrm>
            <a:off x="152400" y="1406425"/>
            <a:ext cx="5943600" cy="3522900"/>
          </a:xfrm>
          <a:prstGeom prst="rect">
            <a:avLst/>
          </a:prstGeom>
          <a:noFill/>
          <a:ln>
            <a:noFill/>
          </a:ln>
        </p:spPr>
      </p:pic>
      <p:pic>
        <p:nvPicPr>
          <p:cNvPr id="226" name="Google Shape;226;p23"/>
          <p:cNvPicPr preferRelativeResize="0"/>
          <p:nvPr/>
        </p:nvPicPr>
        <p:blipFill>
          <a:blip r:embed="rId6">
            <a:alphaModFix/>
          </a:blip>
          <a:stretch>
            <a:fillRect/>
          </a:stretch>
        </p:blipFill>
        <p:spPr>
          <a:xfrm>
            <a:off x="6457666" y="1473400"/>
            <a:ext cx="5290359" cy="3522900"/>
          </a:xfrm>
          <a:prstGeom prst="rect">
            <a:avLst/>
          </a:prstGeom>
          <a:noFill/>
          <a:ln>
            <a:noFill/>
          </a:ln>
        </p:spPr>
      </p:pic>
      <p:sp>
        <p:nvSpPr>
          <p:cNvPr id="227" name="Google Shape;227;p23"/>
          <p:cNvSpPr txBox="1"/>
          <p:nvPr/>
        </p:nvSpPr>
        <p:spPr>
          <a:xfrm>
            <a:off x="1741300" y="5478375"/>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for Home Screen</a:t>
            </a:r>
            <a:endParaRPr>
              <a:latin typeface="Calibri"/>
              <a:ea typeface="Calibri"/>
              <a:cs typeface="Calibri"/>
              <a:sym typeface="Calibri"/>
            </a:endParaRPr>
          </a:p>
        </p:txBody>
      </p:sp>
      <p:sp>
        <p:nvSpPr>
          <p:cNvPr id="228" name="Google Shape;228;p23"/>
          <p:cNvSpPr txBox="1"/>
          <p:nvPr/>
        </p:nvSpPr>
        <p:spPr>
          <a:xfrm>
            <a:off x="0" y="6457800"/>
            <a:ext cx="308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29" name="Google Shape;229;p23"/>
          <p:cNvSpPr txBox="1"/>
          <p:nvPr/>
        </p:nvSpPr>
        <p:spPr>
          <a:xfrm>
            <a:off x="3642025" y="6488700"/>
            <a:ext cx="431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accent1"/>
                </a:solidFill>
                <a:latin typeface="Calibri"/>
                <a:ea typeface="Calibri"/>
                <a:cs typeface="Calibri"/>
                <a:sym typeface="Calibri"/>
              </a:rPr>
              <a:t>2021 - 2022</a:t>
            </a:r>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35" name="Google Shape;235;p24"/>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36" name="Google Shape;236;p24"/>
          <p:cNvSpPr txBox="1"/>
          <p:nvPr/>
        </p:nvSpPr>
        <p:spPr>
          <a:xfrm>
            <a:off x="2546985" y="1343025"/>
            <a:ext cx="9311640" cy="4911725"/>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t/>
            </a:r>
            <a:endParaRPr i="0" sz="2400">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sz="2200">
              <a:solidFill>
                <a:srgbClr val="000000"/>
              </a:solidFill>
              <a:latin typeface="Times New Roman"/>
              <a:ea typeface="Times New Roman"/>
              <a:cs typeface="Times New Roman"/>
              <a:sym typeface="Times New Roman"/>
            </a:endParaRPr>
          </a:p>
        </p:txBody>
      </p:sp>
      <p:pic>
        <p:nvPicPr>
          <p:cNvPr id="237" name="Google Shape;237;p2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39" name="Google Shape;239;p2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40" name="Google Shape;240;p2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41" name="Google Shape;241;p24"/>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
        <p:nvSpPr>
          <p:cNvPr id="242" name="Google Shape;242;p24"/>
          <p:cNvSpPr txBox="1"/>
          <p:nvPr/>
        </p:nvSpPr>
        <p:spPr>
          <a:xfrm>
            <a:off x="168175" y="1607050"/>
            <a:ext cx="119748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solidFill>
                  <a:srgbClr val="5B0F00"/>
                </a:solidFill>
                <a:latin typeface="Calibri"/>
                <a:ea typeface="Calibri"/>
                <a:cs typeface="Calibri"/>
                <a:sym typeface="Calibri"/>
              </a:rPr>
              <a:t>Creating Table in the DataBase : </a:t>
            </a:r>
            <a:endParaRPr b="1" sz="2400" u="sng">
              <a:solidFill>
                <a:srgbClr val="5B0F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lang="en-US" sz="1900">
                <a:latin typeface="Calibri"/>
                <a:ea typeface="Calibri"/>
                <a:cs typeface="Calibri"/>
                <a:sym typeface="Calibri"/>
              </a:rPr>
              <a:t>	Future? _onCreate(Database db, int version){ </a:t>
            </a:r>
            <a:endParaRPr b="1" sz="1900">
              <a:latin typeface="Calibri"/>
              <a:ea typeface="Calibri"/>
              <a:cs typeface="Calibri"/>
              <a:sym typeface="Calibri"/>
            </a:endParaRPr>
          </a:p>
          <a:p>
            <a:pPr indent="457200" lvl="0" marL="1371600" rtl="0" algn="l">
              <a:spcBef>
                <a:spcPts val="0"/>
              </a:spcBef>
              <a:spcAft>
                <a:spcPts val="0"/>
              </a:spcAft>
              <a:buNone/>
            </a:pPr>
            <a:r>
              <a:rPr lang="en-US" sz="1900">
                <a:latin typeface="Calibri"/>
                <a:ea typeface="Calibri"/>
                <a:cs typeface="Calibri"/>
                <a:sym typeface="Calibri"/>
              </a:rPr>
              <a:t>db.execute( '''</a:t>
            </a:r>
            <a:endParaRPr sz="1900">
              <a:latin typeface="Calibri"/>
              <a:ea typeface="Calibri"/>
              <a:cs typeface="Calibri"/>
              <a:sym typeface="Calibri"/>
            </a:endParaRPr>
          </a:p>
          <a:p>
            <a:pPr indent="457200" lvl="0" marL="1371600" rtl="0" algn="l">
              <a:spcBef>
                <a:spcPts val="0"/>
              </a:spcBef>
              <a:spcAft>
                <a:spcPts val="0"/>
              </a:spcAft>
              <a:buNone/>
            </a:pPr>
            <a:r>
              <a:rPr lang="en-US" sz="1900">
                <a:latin typeface="Calibri"/>
                <a:ea typeface="Calibri"/>
                <a:cs typeface="Calibri"/>
                <a:sym typeface="Calibri"/>
              </a:rPr>
              <a:t>CREATE TABLE $_tableName(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$_columnUserName text not null,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$_columnEmail text not null,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$_columnPAssword text not null)''' </a:t>
            </a:r>
            <a:endParaRPr sz="1900">
              <a:latin typeface="Calibri"/>
              <a:ea typeface="Calibri"/>
              <a:cs typeface="Calibri"/>
              <a:sym typeface="Calibri"/>
            </a:endParaRPr>
          </a:p>
          <a:p>
            <a:pPr indent="0" lvl="0" marL="1828800" rtl="0" algn="l">
              <a:spcBef>
                <a:spcPts val="0"/>
              </a:spcBef>
              <a:spcAft>
                <a:spcPts val="0"/>
              </a:spcAft>
              <a:buNone/>
            </a:pPr>
            <a:r>
              <a:rPr lang="en-US" sz="1900">
                <a:latin typeface="Calibri"/>
                <a:ea typeface="Calibri"/>
                <a:cs typeface="Calibri"/>
                <a:sym typeface="Calibri"/>
              </a:rPr>
              <a:t>);</a:t>
            </a:r>
            <a:endParaRPr sz="1900">
              <a:latin typeface="Calibri"/>
              <a:ea typeface="Calibri"/>
              <a:cs typeface="Calibri"/>
              <a:sym typeface="Calibri"/>
            </a:endParaRPr>
          </a:p>
          <a:p>
            <a:pPr indent="457200" lvl="0" marL="457200" rtl="0" algn="l">
              <a:spcBef>
                <a:spcPts val="0"/>
              </a:spcBef>
              <a:spcAft>
                <a:spcPts val="0"/>
              </a:spcAft>
              <a:buNone/>
            </a:pPr>
            <a:r>
              <a:rPr lang="en-US" sz="1900">
                <a:latin typeface="Calibri"/>
                <a:ea typeface="Calibri"/>
                <a:cs typeface="Calibri"/>
                <a:sym typeface="Calibri"/>
              </a:rPr>
              <a:t> }</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b="1" lang="en-US" sz="2400" u="sng">
                <a:solidFill>
                  <a:srgbClr val="5B0F00"/>
                </a:solidFill>
                <a:latin typeface="Calibri"/>
                <a:ea typeface="Calibri"/>
                <a:cs typeface="Calibri"/>
                <a:sym typeface="Calibri"/>
              </a:rPr>
              <a:t>Inserting Data into Table : </a:t>
            </a:r>
            <a:endParaRPr b="1" sz="2400" u="sng">
              <a:solidFill>
                <a:srgbClr val="5B0F00"/>
              </a:solidFill>
              <a:latin typeface="Calibri"/>
              <a:ea typeface="Calibri"/>
              <a:cs typeface="Calibri"/>
              <a:sym typeface="Calibri"/>
            </a:endParaRPr>
          </a:p>
          <a:p>
            <a:pPr indent="0" lvl="0" marL="0" rtl="0" algn="l">
              <a:spcBef>
                <a:spcPts val="0"/>
              </a:spcBef>
              <a:spcAft>
                <a:spcPts val="0"/>
              </a:spcAft>
              <a:buNone/>
            </a:pPr>
            <a:r>
              <a:rPr b="1" lang="en-US" sz="2400" u="sng">
                <a:solidFill>
                  <a:srgbClr val="5B0F00"/>
                </a:solidFill>
                <a:latin typeface="Calibri"/>
                <a:ea typeface="Calibri"/>
                <a:cs typeface="Calibri"/>
                <a:sym typeface="Calibri"/>
              </a:rPr>
              <a:t>		</a:t>
            </a:r>
            <a:r>
              <a:rPr lang="en-US" sz="1800">
                <a:solidFill>
                  <a:schemeClr val="dk1"/>
                </a:solidFill>
                <a:latin typeface="Calibri"/>
                <a:ea typeface="Calibri"/>
                <a:cs typeface="Calibri"/>
                <a:sym typeface="Calibri"/>
              </a:rPr>
              <a:t>Future insert(Map row) async{</a:t>
            </a:r>
            <a:endParaRPr sz="1800">
              <a:solidFill>
                <a:schemeClr val="dk1"/>
              </a:solidFill>
              <a:latin typeface="Calibri"/>
              <a:ea typeface="Calibri"/>
              <a:cs typeface="Calibri"/>
              <a:sym typeface="Calibri"/>
            </a:endParaRPr>
          </a:p>
          <a:p>
            <a:pPr indent="457200" lvl="0" marL="914400" rtl="0" algn="l">
              <a:spcBef>
                <a:spcPts val="0"/>
              </a:spcBef>
              <a:spcAft>
                <a:spcPts val="0"/>
              </a:spcAft>
              <a:buNone/>
            </a:pPr>
            <a:r>
              <a:rPr lang="en-US" sz="1800">
                <a:solidFill>
                  <a:schemeClr val="dk1"/>
                </a:solidFill>
                <a:latin typeface="Calibri"/>
                <a:ea typeface="Calibri"/>
                <a:cs typeface="Calibri"/>
                <a:sym typeface="Calibri"/>
              </a:rPr>
              <a:t> Database? db=await instance.database; </a:t>
            </a:r>
            <a:endParaRPr sz="1800">
              <a:solidFill>
                <a:schemeClr val="dk1"/>
              </a:solidFill>
              <a:latin typeface="Calibri"/>
              <a:ea typeface="Calibri"/>
              <a:cs typeface="Calibri"/>
              <a:sym typeface="Calibri"/>
            </a:endParaRPr>
          </a:p>
          <a:p>
            <a:pPr indent="0" lvl="0" marL="1371600" rtl="0" algn="l">
              <a:spcBef>
                <a:spcPts val="0"/>
              </a:spcBef>
              <a:spcAft>
                <a:spcPts val="0"/>
              </a:spcAft>
              <a:buNone/>
            </a:pPr>
            <a:r>
              <a:rPr lang="en-US" sz="1800">
                <a:solidFill>
                  <a:schemeClr val="dk1"/>
                </a:solidFill>
                <a:latin typeface="Calibri"/>
                <a:ea typeface="Calibri"/>
                <a:cs typeface="Calibri"/>
                <a:sym typeface="Calibri"/>
              </a:rPr>
              <a:t>await db?.insert(_tableName,row);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48" name="Google Shape;248;p25"/>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49" name="Google Shape;249;p25"/>
          <p:cNvSpPr txBox="1"/>
          <p:nvPr/>
        </p:nvSpPr>
        <p:spPr>
          <a:xfrm>
            <a:off x="428625" y="1454615"/>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750"/>
              </a:spcBef>
              <a:spcAft>
                <a:spcPts val="0"/>
              </a:spcAft>
              <a:buNone/>
            </a:pPr>
            <a:r>
              <a:rPr b="1" lang="en-US" sz="2400" u="sng">
                <a:solidFill>
                  <a:srgbClr val="85200C"/>
                </a:solidFill>
                <a:latin typeface="Calibri"/>
                <a:ea typeface="Calibri"/>
                <a:cs typeface="Calibri"/>
                <a:sym typeface="Calibri"/>
              </a:rPr>
              <a:t>Navigation Across the Screen :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rPr b="1" lang="en-US" sz="2200">
                <a:latin typeface="Times New Roman"/>
                <a:ea typeface="Times New Roman"/>
                <a:cs typeface="Times New Roman"/>
                <a:sym typeface="Times New Roman"/>
              </a:rPr>
              <a:t>		</a:t>
            </a:r>
            <a:r>
              <a:rPr lang="en-US" sz="1900">
                <a:latin typeface="Calibri"/>
                <a:ea typeface="Calibri"/>
                <a:cs typeface="Calibri"/>
                <a:sym typeface="Calibri"/>
              </a:rPr>
              <a:t>initialRoute: '/', </a:t>
            </a:r>
            <a:endParaRPr sz="1900">
              <a:latin typeface="Calibri"/>
              <a:ea typeface="Calibri"/>
              <a:cs typeface="Calibri"/>
              <a:sym typeface="Calibri"/>
            </a:endParaRPr>
          </a:p>
          <a:p>
            <a:pPr indent="-351155" lvl="0" marL="812800" marR="0" rtl="0" algn="l">
              <a:lnSpc>
                <a:spcPct val="90000"/>
              </a:lnSpc>
              <a:spcBef>
                <a:spcPts val="750"/>
              </a:spcBef>
              <a:spcAft>
                <a:spcPts val="0"/>
              </a:spcAft>
              <a:buNone/>
            </a:pPr>
            <a:r>
              <a:rPr lang="en-US" sz="1900">
                <a:latin typeface="Calibri"/>
                <a:ea typeface="Calibri"/>
                <a:cs typeface="Calibri"/>
                <a:sym typeface="Calibri"/>
              </a:rPr>
              <a:t>routes: { </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'/':(context)=&gt;splashScreen(),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'/login':(context)=&gt;loginScreen(),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'/home':(context)=&gt;homeScreen(),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'/signin':(context)=&gt;signInScreen(),</a:t>
            </a:r>
            <a:endParaRPr sz="1900">
              <a:latin typeface="Calibri"/>
              <a:ea typeface="Calibri"/>
              <a:cs typeface="Calibri"/>
              <a:sym typeface="Calibri"/>
            </a:endParaRPr>
          </a:p>
          <a:p>
            <a:pPr indent="0" lvl="0" marL="0" marR="0" rtl="0" algn="l">
              <a:lnSpc>
                <a:spcPct val="90000"/>
              </a:lnSpc>
              <a:spcBef>
                <a:spcPts val="750"/>
              </a:spcBef>
              <a:spcAft>
                <a:spcPts val="0"/>
              </a:spcAft>
              <a:buNone/>
            </a:pPr>
            <a:r>
              <a:rPr lang="en-US" sz="1900">
                <a:latin typeface="Calibri"/>
                <a:ea typeface="Calibri"/>
                <a:cs typeface="Calibri"/>
                <a:sym typeface="Calibri"/>
              </a:rPr>
              <a:t>          }, </a:t>
            </a:r>
            <a:endParaRPr sz="1900">
              <a:latin typeface="Calibri"/>
              <a:ea typeface="Calibri"/>
              <a:cs typeface="Calibri"/>
              <a:sym typeface="Calibri"/>
            </a:endParaRPr>
          </a:p>
          <a:p>
            <a:pPr indent="0" lvl="0" marL="0" marR="0" rtl="0" algn="l">
              <a:lnSpc>
                <a:spcPct val="90000"/>
              </a:lnSpc>
              <a:spcBef>
                <a:spcPts val="750"/>
              </a:spcBef>
              <a:spcAft>
                <a:spcPts val="0"/>
              </a:spcAft>
              <a:buNone/>
            </a:pPr>
            <a:r>
              <a:rPr b="1" lang="en-US" sz="2400" u="sng">
                <a:solidFill>
                  <a:srgbClr val="85200C"/>
                </a:solidFill>
                <a:latin typeface="Calibri"/>
                <a:ea typeface="Calibri"/>
                <a:cs typeface="Calibri"/>
                <a:sym typeface="Calibri"/>
              </a:rPr>
              <a:t>Splash Screen : </a:t>
            </a:r>
            <a:endParaRPr b="1" sz="2400" u="sng">
              <a:solidFill>
                <a:srgbClr val="85200C"/>
              </a:solidFill>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void nextScreen(){</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Future.delayed(Duration(seconds: 2),(){</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Navigator.pushReplacementNamed(context, '/login');</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750"/>
              </a:spcBef>
              <a:spcAft>
                <a:spcPts val="0"/>
              </a:spcAft>
              <a:buNone/>
            </a:pPr>
            <a:r>
              <a:t/>
            </a:r>
            <a:endParaRPr sz="1900">
              <a:latin typeface="Calibri"/>
              <a:ea typeface="Calibri"/>
              <a:cs typeface="Calibri"/>
              <a:sym typeface="Calibri"/>
            </a:endParaRPr>
          </a:p>
        </p:txBody>
      </p:sp>
      <p:pic>
        <p:nvPicPr>
          <p:cNvPr id="250" name="Google Shape;250;p25"/>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51" name="Google Shape;251;p2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52" name="Google Shape;252;p25"/>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53" name="Google Shape;253;p25"/>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54" name="Google Shape;254;p25"/>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60" name="Google Shape;260;p26"/>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61" name="Google Shape;261;p26"/>
          <p:cNvSpPr txBox="1"/>
          <p:nvPr/>
        </p:nvSpPr>
        <p:spPr>
          <a:xfrm>
            <a:off x="495300" y="1343026"/>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u="sng">
                <a:solidFill>
                  <a:srgbClr val="85200C"/>
                </a:solidFill>
                <a:latin typeface="Calibri"/>
                <a:ea typeface="Calibri"/>
                <a:cs typeface="Calibri"/>
                <a:sym typeface="Calibri"/>
              </a:rPr>
              <a:t>Incrementing and Decrementing the quantity </a:t>
            </a:r>
            <a:endParaRPr sz="2400" u="sng">
              <a:solidFill>
                <a:srgbClr val="85200C"/>
              </a:solidFill>
              <a:latin typeface="Calibri"/>
              <a:ea typeface="Calibri"/>
              <a:cs typeface="Calibri"/>
              <a:sym typeface="Calibri"/>
            </a:endParaRPr>
          </a:p>
          <a:p>
            <a:pPr indent="-304799" lvl="0" marL="461644" marR="0" rtl="0" algn="l">
              <a:lnSpc>
                <a:spcPct val="90000"/>
              </a:lnSpc>
              <a:spcBef>
                <a:spcPts val="750"/>
              </a:spcBef>
              <a:spcAft>
                <a:spcPts val="0"/>
              </a:spcAft>
              <a:buClr>
                <a:srgbClr val="000000"/>
              </a:buClr>
              <a:buSzPts val="2400"/>
              <a:buFont typeface="Calibri"/>
              <a:buNone/>
            </a:pPr>
            <a:r>
              <a:rPr lang="en-US" sz="2400">
                <a:latin typeface="Times New Roman"/>
                <a:ea typeface="Times New Roman"/>
                <a:cs typeface="Times New Roman"/>
                <a:sym typeface="Times New Roman"/>
              </a:rPr>
              <a:t>	</a:t>
            </a:r>
            <a:r>
              <a:rPr lang="en-US" sz="1900">
                <a:solidFill>
                  <a:srgbClr val="202122"/>
                </a:solidFill>
                <a:highlight>
                  <a:srgbClr val="FFFFFF"/>
                </a:highlight>
                <a:latin typeface="Calibri"/>
                <a:ea typeface="Calibri"/>
                <a:cs typeface="Calibri"/>
                <a:sym typeface="Calibri"/>
              </a:rPr>
              <a:t>FloatingActionButton(</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Clr>
                <a:srgbClr val="000000"/>
              </a:buClr>
              <a:buSzPts val="2400"/>
              <a:buFont typeface="Calibri"/>
              <a:buNone/>
            </a:pPr>
            <a:r>
              <a:rPr lang="en-US" sz="1900">
                <a:latin typeface="Calibri"/>
                <a:ea typeface="Calibri"/>
                <a:cs typeface="Calibri"/>
                <a:sym typeface="Calibri"/>
              </a:rPr>
              <a:t>				</a:t>
            </a:r>
            <a:r>
              <a:rPr lang="en-US" sz="1900">
                <a:solidFill>
                  <a:srgbClr val="202122"/>
                </a:solidFill>
                <a:highlight>
                  <a:srgbClr val="FFFFFF"/>
                </a:highlight>
                <a:latin typeface="Calibri"/>
                <a:ea typeface="Calibri"/>
                <a:cs typeface="Calibri"/>
                <a:sym typeface="Calibri"/>
              </a:rPr>
              <a:t>child: Icon(</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Icons.add,color: Colors.white,</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onPressed: ()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setState(()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widget.popular.count++;// incrementing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 decrementing : widget.popular.count –</a:t>
            </a:r>
            <a:r>
              <a:rPr lang="en-US" sz="1900">
                <a:solidFill>
                  <a:srgbClr val="202122"/>
                </a:solidFill>
                <a:highlight>
                  <a:srgbClr val="FFFFFF"/>
                </a:highlight>
                <a:latin typeface="Calibri"/>
                <a:ea typeface="Calibri"/>
                <a:cs typeface="Calibri"/>
                <a:sym typeface="Calibri"/>
              </a:rPr>
              <a:t>;</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457200" lvl="0" marL="137160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Clr>
                <a:srgbClr val="000000"/>
              </a:buClr>
              <a:buSzPts val="2400"/>
              <a:buFont typeface="Calibri"/>
              <a:buNone/>
            </a:pPr>
            <a:r>
              <a:t/>
            </a:r>
            <a:endParaRPr sz="2400">
              <a:latin typeface="Times New Roman"/>
              <a:ea typeface="Times New Roman"/>
              <a:cs typeface="Times New Roman"/>
              <a:sym typeface="Times New Roman"/>
            </a:endParaRPr>
          </a:p>
          <a:p>
            <a:pPr indent="-304799" lvl="0" marL="461644" marR="0" rtl="0" algn="l">
              <a:lnSpc>
                <a:spcPct val="90000"/>
              </a:lnSpc>
              <a:spcBef>
                <a:spcPts val="750"/>
              </a:spcBef>
              <a:spcAft>
                <a:spcPts val="0"/>
              </a:spcAft>
              <a:buClr>
                <a:srgbClr val="000000"/>
              </a:buClr>
              <a:buSzPts val="2400"/>
              <a:buFont typeface="Calibri"/>
              <a:buNone/>
            </a:pPr>
            <a:r>
              <a:t/>
            </a:r>
            <a:endParaRPr sz="2400">
              <a:solidFill>
                <a:srgbClr val="000000"/>
              </a:solidFill>
              <a:latin typeface="Times New Roman"/>
              <a:ea typeface="Times New Roman"/>
              <a:cs typeface="Times New Roman"/>
              <a:sym typeface="Times New Roman"/>
            </a:endParaRPr>
          </a:p>
          <a:p>
            <a:pPr indent="-304799" lvl="0" marL="461644" marR="0" rtl="0" algn="l">
              <a:lnSpc>
                <a:spcPct val="90000"/>
              </a:lnSpc>
              <a:spcBef>
                <a:spcPts val="750"/>
              </a:spcBef>
              <a:spcAft>
                <a:spcPts val="0"/>
              </a:spcAft>
              <a:buClr>
                <a:srgbClr val="000000"/>
              </a:buClr>
              <a:buSzPts val="2400"/>
              <a:buFont typeface="Calibri"/>
              <a:buNone/>
            </a:pPr>
            <a:r>
              <a:t/>
            </a:r>
            <a:endParaRPr sz="2400">
              <a:solidFill>
                <a:srgbClr val="000000"/>
              </a:solidFill>
              <a:latin typeface="Times New Roman"/>
              <a:ea typeface="Times New Roman"/>
              <a:cs typeface="Times New Roman"/>
              <a:sym typeface="Times New Roman"/>
            </a:endParaRPr>
          </a:p>
          <a:p>
            <a:pPr indent="0" lvl="0" marL="4445" marR="0" rtl="0" algn="l">
              <a:lnSpc>
                <a:spcPct val="90000"/>
              </a:lnSpc>
              <a:spcBef>
                <a:spcPts val="750"/>
              </a:spcBef>
              <a:spcAft>
                <a:spcPts val="0"/>
              </a:spcAft>
              <a:buNone/>
            </a:pPr>
            <a:r>
              <a:t/>
            </a:r>
            <a:endParaRPr sz="2400">
              <a:solidFill>
                <a:srgbClr val="000000"/>
              </a:solidFill>
              <a:latin typeface="Arial"/>
              <a:ea typeface="Arial"/>
              <a:cs typeface="Arial"/>
              <a:sym typeface="Arial"/>
            </a:endParaRPr>
          </a:p>
          <a:p>
            <a:pPr indent="0" lvl="0" marL="4445" marR="0" rtl="0" algn="l">
              <a:lnSpc>
                <a:spcPct val="90000"/>
              </a:lnSpc>
              <a:spcBef>
                <a:spcPts val="750"/>
              </a:spcBef>
              <a:spcAft>
                <a:spcPts val="0"/>
              </a:spcAft>
              <a:buNone/>
            </a:pPr>
            <a:r>
              <a:t/>
            </a:r>
            <a:endParaRPr b="1" i="0" sz="2400">
              <a:solidFill>
                <a:srgbClr val="000000"/>
              </a:solidFill>
              <a:latin typeface="Arial"/>
              <a:ea typeface="Arial"/>
              <a:cs typeface="Arial"/>
              <a:sym typeface="Arial"/>
            </a:endParaRPr>
          </a:p>
          <a:p>
            <a:pPr indent="-351155" lvl="0" marL="354330"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sz="2200">
              <a:solidFill>
                <a:srgbClr val="000000"/>
              </a:solidFill>
              <a:latin typeface="Times New Roman"/>
              <a:ea typeface="Times New Roman"/>
              <a:cs typeface="Times New Roman"/>
              <a:sym typeface="Times New Roman"/>
            </a:endParaRPr>
          </a:p>
        </p:txBody>
      </p:sp>
      <p:pic>
        <p:nvPicPr>
          <p:cNvPr id="262" name="Google Shape;262;p2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63" name="Google Shape;263;p2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64" name="Google Shape;264;p26"/>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a:t>
            </a:r>
            <a:r>
              <a:rPr b="1" lang="en-US">
                <a:solidFill>
                  <a:schemeClr val="accent1"/>
                </a:solidFill>
              </a:rPr>
              <a:t>r</a:t>
            </a:r>
            <a:r>
              <a:rPr b="1" lang="en-US">
                <a:solidFill>
                  <a:schemeClr val="accent1"/>
                </a:solidFill>
              </a:rPr>
              <a:t>, Department of ISE, RNSIT</a:t>
            </a:r>
            <a:endParaRPr/>
          </a:p>
        </p:txBody>
      </p:sp>
      <p:sp>
        <p:nvSpPr>
          <p:cNvPr id="265" name="Google Shape;265;p26"/>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66" name="Google Shape;266;p26"/>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nvSpPr>
        <p:spPr>
          <a:xfrm>
            <a:off x="428625" y="0"/>
            <a:ext cx="11601600" cy="889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TESTING</a:t>
            </a:r>
            <a:endParaRPr/>
          </a:p>
        </p:txBody>
      </p:sp>
      <p:cxnSp>
        <p:nvCxnSpPr>
          <p:cNvPr id="272" name="Google Shape;272;p27"/>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73" name="Google Shape;273;p27"/>
          <p:cNvSpPr txBox="1"/>
          <p:nvPr/>
        </p:nvSpPr>
        <p:spPr>
          <a:xfrm>
            <a:off x="614373" y="1146700"/>
            <a:ext cx="11363400" cy="5073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750"/>
              </a:spcBef>
              <a:spcAft>
                <a:spcPts val="0"/>
              </a:spcAft>
              <a:buNone/>
            </a:pPr>
            <a:r>
              <a:t/>
            </a:r>
            <a:endParaRPr/>
          </a:p>
        </p:txBody>
      </p:sp>
      <p:pic>
        <p:nvPicPr>
          <p:cNvPr id="274" name="Google Shape;274;p2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75" name="Google Shape;275;p27"/>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76" name="Google Shape;276;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77" name="Google Shape;277;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78" name="Google Shape;27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9" name="Google Shape;279;p27"/>
          <p:cNvSpPr txBox="1"/>
          <p:nvPr>
            <p:ph idx="2" type="body"/>
          </p:nvPr>
        </p:nvSpPr>
        <p:spPr>
          <a:xfrm>
            <a:off x="839800" y="1317475"/>
            <a:ext cx="3741000" cy="4872300"/>
          </a:xfrm>
          <a:prstGeom prst="rect">
            <a:avLst/>
          </a:prstGeom>
        </p:spPr>
        <p:txBody>
          <a:bodyPr anchorCtr="0" anchor="t" bIns="45700" lIns="91425" spcFirstLastPara="1" rIns="91425" wrap="square" tIns="45700">
            <a:normAutofit/>
          </a:bodyPr>
          <a:lstStyle/>
          <a:p>
            <a:pPr indent="0" lvl="0" marL="177800" rtl="0" algn="just">
              <a:lnSpc>
                <a:spcPct val="145000"/>
              </a:lnSpc>
              <a:spcBef>
                <a:spcPts val="120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Unit Testing:</a:t>
            </a:r>
            <a:endParaRPr b="1" sz="2000">
              <a:solidFill>
                <a:srgbClr val="202122"/>
              </a:solidFill>
              <a:highlight>
                <a:srgbClr val="FFFFFF"/>
              </a:highlight>
              <a:latin typeface="Times New Roman"/>
              <a:ea typeface="Times New Roman"/>
              <a:cs typeface="Times New Roman"/>
              <a:sym typeface="Times New Roman"/>
            </a:endParaRPr>
          </a:p>
          <a:p>
            <a:pPr indent="0" lvl="0" marL="177800" rtl="0" algn="just">
              <a:lnSpc>
                <a:spcPct val="145000"/>
              </a:lnSpc>
              <a:spcBef>
                <a:spcPts val="1200"/>
              </a:spcBef>
              <a:spcAft>
                <a:spcPts val="1200"/>
              </a:spcAft>
              <a:buClr>
                <a:schemeClr val="dk1"/>
              </a:buClr>
              <a:buSzPts val="1100"/>
              <a:buFont typeface="Arial"/>
              <a:buNone/>
            </a:pPr>
            <a:r>
              <a:rPr lang="en-US" sz="1800">
                <a:solidFill>
                  <a:srgbClr val="202122"/>
                </a:solidFill>
                <a:highlight>
                  <a:srgbClr val="FFFFFF"/>
                </a:highlight>
                <a:latin typeface="Times New Roman"/>
                <a:ea typeface="Times New Roman"/>
                <a:cs typeface="Times New Roman"/>
                <a:sym typeface="Times New Roman"/>
              </a:rPr>
              <a:t>Unit testing is a level of software testing where individual units/ components of a software are tested. The purpose is to validate that each unit of the software performs as designed. A unit is the smallest testable part of any software. It usually has one or a few inputs and usually a single output.</a:t>
            </a:r>
            <a:endParaRPr sz="1800"/>
          </a:p>
        </p:txBody>
      </p:sp>
      <p:graphicFrame>
        <p:nvGraphicFramePr>
          <p:cNvPr id="280" name="Google Shape;280;p27"/>
          <p:cNvGraphicFramePr/>
          <p:nvPr/>
        </p:nvGraphicFramePr>
        <p:xfrm>
          <a:off x="4788700" y="1209710"/>
          <a:ext cx="3000000" cy="3000000"/>
        </p:xfrm>
        <a:graphic>
          <a:graphicData uri="http://schemas.openxmlformats.org/drawingml/2006/table">
            <a:tbl>
              <a:tblPr>
                <a:noFill/>
                <a:tableStyleId>{223A5744-2E6C-484B-AF04-78339BE560A3}</a:tableStyleId>
              </a:tblPr>
              <a:tblGrid>
                <a:gridCol w="627000"/>
                <a:gridCol w="1333700"/>
                <a:gridCol w="1595950"/>
                <a:gridCol w="1470575"/>
                <a:gridCol w="1413550"/>
                <a:gridCol w="672625"/>
              </a:tblGrid>
              <a:tr h="304175">
                <a:tc>
                  <a:txBody>
                    <a:bodyPr/>
                    <a:lstStyle/>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Description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Input Data</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Actual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Expected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Status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1</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non existing email ID and non existing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non existing email ID and existing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existing email ID and correct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66930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4</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existing email ID and corresponding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5</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 name, email Id and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Sign up and proceed to 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Signup and proceed to 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6</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home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The plus signing clicking</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6</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home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The minus signing clicking</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838200" y="100825"/>
            <a:ext cx="10515600" cy="1010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TESTING</a:t>
            </a:r>
            <a:endParaRPr sz="1400">
              <a:latin typeface="Arial"/>
              <a:ea typeface="Arial"/>
              <a:cs typeface="Arial"/>
              <a:sym typeface="Arial"/>
            </a:endParaRPr>
          </a:p>
        </p:txBody>
      </p:sp>
      <p:sp>
        <p:nvSpPr>
          <p:cNvPr id="286" name="Google Shape;286;p28"/>
          <p:cNvSpPr txBox="1"/>
          <p:nvPr>
            <p:ph idx="2" type="body"/>
          </p:nvPr>
        </p:nvSpPr>
        <p:spPr>
          <a:xfrm>
            <a:off x="839800" y="1339450"/>
            <a:ext cx="4022400" cy="4850100"/>
          </a:xfrm>
          <a:prstGeom prst="rect">
            <a:avLst/>
          </a:prstGeom>
        </p:spPr>
        <p:txBody>
          <a:bodyPr anchorCtr="0" anchor="t" bIns="45700" lIns="91425" spcFirstLastPara="1" rIns="91425" wrap="square" tIns="45700">
            <a:normAutofit/>
          </a:bodyPr>
          <a:lstStyle/>
          <a:p>
            <a:pPr indent="0" lvl="0" marL="0" marR="165100" rtl="0" algn="just">
              <a:lnSpc>
                <a:spcPct val="146000"/>
              </a:lnSpc>
              <a:spcBef>
                <a:spcPts val="120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System Testing:</a:t>
            </a:r>
            <a:endParaRPr b="1" sz="2000">
              <a:solidFill>
                <a:srgbClr val="202122"/>
              </a:solidFill>
              <a:highlight>
                <a:srgbClr val="FFFFFF"/>
              </a:highlight>
              <a:latin typeface="Times New Roman"/>
              <a:ea typeface="Times New Roman"/>
              <a:cs typeface="Times New Roman"/>
              <a:sym typeface="Times New Roman"/>
            </a:endParaRPr>
          </a:p>
          <a:p>
            <a:pPr indent="457200" lvl="0" marL="0" marR="165100" rtl="0" algn="just">
              <a:lnSpc>
                <a:spcPct val="146000"/>
              </a:lnSpc>
              <a:spcBef>
                <a:spcPts val="1200"/>
              </a:spcBef>
              <a:spcAft>
                <a:spcPts val="0"/>
              </a:spcAft>
              <a:buClr>
                <a:schemeClr val="dk1"/>
              </a:buClr>
              <a:buSzPts val="1100"/>
              <a:buFont typeface="Arial"/>
              <a:buNone/>
            </a:pPr>
            <a:r>
              <a:rPr lang="en-US" sz="1600">
                <a:solidFill>
                  <a:srgbClr val="202122"/>
                </a:solidFill>
                <a:highlight>
                  <a:srgbClr val="FFFFFF"/>
                </a:highlight>
                <a:latin typeface="Times New Roman"/>
                <a:ea typeface="Times New Roman"/>
                <a:cs typeface="Times New Roman"/>
                <a:sym typeface="Times New Roman"/>
              </a:rPr>
              <a:t>System testing is defined as testing of a complete and fully integrated software product. This testing falls in black-box testing wherein knowledge of the inner design of the code is not a prerequisite and is done by the testing team. System testing is done after integration testing is complete. System testing should test functional and non-functional requirements of the software.</a:t>
            </a:r>
            <a:endParaRPr sz="1600">
              <a:solidFill>
                <a:srgbClr val="2021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3200"/>
          </a:p>
        </p:txBody>
      </p:sp>
      <p:sp>
        <p:nvSpPr>
          <p:cNvPr id="287" name="Google Shape;287;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8" name="Google Shape;288;p28"/>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289" name="Google Shape;289;p28"/>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graphicFrame>
        <p:nvGraphicFramePr>
          <p:cNvPr id="290" name="Google Shape;290;p28"/>
          <p:cNvGraphicFramePr/>
          <p:nvPr/>
        </p:nvGraphicFramePr>
        <p:xfrm>
          <a:off x="5410200" y="1403930"/>
          <a:ext cx="3000000" cy="3000000"/>
        </p:xfrm>
        <a:graphic>
          <a:graphicData uri="http://schemas.openxmlformats.org/drawingml/2006/table">
            <a:tbl>
              <a:tblPr>
                <a:noFill/>
                <a:tableStyleId>{223A5744-2E6C-484B-AF04-78339BE560A3}</a:tableStyleId>
              </a:tblPr>
              <a:tblGrid>
                <a:gridCol w="581125"/>
                <a:gridCol w="1415850"/>
                <a:gridCol w="1299625"/>
                <a:gridCol w="1363025"/>
                <a:gridCol w="1310200"/>
                <a:gridCol w="623400"/>
              </a:tblGrid>
              <a:tr h="441450">
                <a:tc>
                  <a:txBody>
                    <a:bodyPr/>
                    <a:lstStyle/>
                    <a:p>
                      <a:pPr indent="0" lvl="0" marL="0" rtl="0" algn="l">
                        <a:spcBef>
                          <a:spcPts val="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Description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Input Data</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Actual Output</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Expected Output</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Status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1469975">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1</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 Sign Up screen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Enter user name, email and password</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The data gets stored into the database and goes to the next page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The data gets stored into the database and goes to the next page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Pass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1212175">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2</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 login screen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Enter username and password</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Check if the email Id and password exists in the database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Check if the email Id and password exists in the database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Pass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291" name="Google Shape;291;p28"/>
          <p:cNvSpPr txBox="1"/>
          <p:nvPr/>
        </p:nvSpPr>
        <p:spPr>
          <a:xfrm>
            <a:off x="482200" y="6354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92" name="Google Shape;29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839800" y="365125"/>
            <a:ext cx="10515600" cy="94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solidFill>
                  <a:srgbClr val="2F5597"/>
                </a:solidFill>
                <a:latin typeface="Times New Roman"/>
                <a:ea typeface="Times New Roman"/>
                <a:cs typeface="Times New Roman"/>
                <a:sym typeface="Times New Roman"/>
              </a:rPr>
              <a:t>TESTING</a:t>
            </a:r>
            <a:endParaRPr sz="1400">
              <a:latin typeface="Arial"/>
              <a:ea typeface="Arial"/>
              <a:cs typeface="Arial"/>
              <a:sym typeface="Arial"/>
            </a:endParaRPr>
          </a:p>
        </p:txBody>
      </p:sp>
      <p:sp>
        <p:nvSpPr>
          <p:cNvPr id="298" name="Google Shape;298;p29"/>
          <p:cNvSpPr txBox="1"/>
          <p:nvPr>
            <p:ph idx="2" type="body"/>
          </p:nvPr>
        </p:nvSpPr>
        <p:spPr>
          <a:xfrm>
            <a:off x="839800" y="1848450"/>
            <a:ext cx="4370700" cy="43413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Validation Testing:</a:t>
            </a:r>
            <a:endParaRPr b="1" sz="2000">
              <a:solidFill>
                <a:srgbClr val="2021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Clr>
                <a:schemeClr val="dk1"/>
              </a:buClr>
              <a:buSzPts val="1100"/>
              <a:buFont typeface="Arial"/>
              <a:buNone/>
            </a:pPr>
            <a:r>
              <a:rPr lang="en-US" sz="1600">
                <a:solidFill>
                  <a:srgbClr val="202122"/>
                </a:solidFill>
                <a:highlight>
                  <a:srgbClr val="FFFFFF"/>
                </a:highlight>
                <a:latin typeface="Times New Roman"/>
                <a:ea typeface="Times New Roman"/>
                <a:cs typeface="Times New Roman"/>
                <a:sym typeface="Times New Roman"/>
              </a:rPr>
              <a:t>In this, requirements established as part of software requirements analysis are validated against the software that has been constructed. Validation testing provides final assurance that software meets all functional, behavioral and performance requirements. Validation can be defined in many ways but a simple definition is that validation succeeds when software Function in a manner that can be reasonably by the customer.</a:t>
            </a:r>
            <a:endParaRPr sz="3200"/>
          </a:p>
        </p:txBody>
      </p:sp>
      <p:sp>
        <p:nvSpPr>
          <p:cNvPr id="299" name="Google Shape;299;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300" name="Google Shape;300;p29"/>
          <p:cNvGraphicFramePr/>
          <p:nvPr/>
        </p:nvGraphicFramePr>
        <p:xfrm>
          <a:off x="5382975" y="2036830"/>
          <a:ext cx="3000000" cy="3000000"/>
        </p:xfrm>
        <a:graphic>
          <a:graphicData uri="http://schemas.openxmlformats.org/drawingml/2006/table">
            <a:tbl>
              <a:tblPr>
                <a:noFill/>
                <a:tableStyleId>{223A5744-2E6C-484B-AF04-78339BE560A3}</a:tableStyleId>
              </a:tblPr>
              <a:tblGrid>
                <a:gridCol w="575825"/>
                <a:gridCol w="1402925"/>
                <a:gridCol w="1287750"/>
                <a:gridCol w="1350550"/>
                <a:gridCol w="1298225"/>
                <a:gridCol w="617700"/>
              </a:tblGrid>
              <a:tr h="479400">
                <a:tc>
                  <a:txBody>
                    <a:bodyPr/>
                    <a:lstStyle/>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Description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Input Data</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Actual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Expected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Status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1</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username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username</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username</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email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password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email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password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301" name="Google Shape;301;p29"/>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302" name="Google Shape;302;p29"/>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03" name="Google Shape;303;p29"/>
          <p:cNvSpPr txBox="1"/>
          <p:nvPr/>
        </p:nvSpPr>
        <p:spPr>
          <a:xfrm>
            <a:off x="334850" y="6354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304" name="Google Shape;30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10" name="Google Shape;310;p30"/>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11" name="Google Shape;311;p30"/>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1.Splash Screen:</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312" name="Google Shape;312;p30"/>
          <p:cNvSpPr txBox="1"/>
          <p:nvPr/>
        </p:nvSpPr>
        <p:spPr>
          <a:xfrm>
            <a:off x="2667000" y="6042525"/>
            <a:ext cx="8362949"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pic>
        <p:nvPicPr>
          <p:cNvPr id="313" name="Google Shape;313;p30"/>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14" name="Google Shape;314;p30"/>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15" name="Google Shape;315;p30"/>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16" name="Google Shape;316;p30"/>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17" name="Google Shape;317;p30"/>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18" name="Google Shape;318;p30"/>
          <p:cNvPicPr preferRelativeResize="0"/>
          <p:nvPr/>
        </p:nvPicPr>
        <p:blipFill>
          <a:blip r:embed="rId5">
            <a:alphaModFix/>
          </a:blip>
          <a:stretch>
            <a:fillRect/>
          </a:stretch>
        </p:blipFill>
        <p:spPr>
          <a:xfrm>
            <a:off x="4797250" y="1583800"/>
            <a:ext cx="2636725" cy="464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24" name="Google Shape;324;p31"/>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25" name="Google Shape;325;p31"/>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2.</a:t>
            </a:r>
            <a:r>
              <a:rPr b="1" lang="en-US" sz="2400">
                <a:latin typeface="Times New Roman"/>
                <a:ea typeface="Times New Roman"/>
                <a:cs typeface="Times New Roman"/>
                <a:sym typeface="Times New Roman"/>
              </a:rPr>
              <a:t>Login</a:t>
            </a:r>
            <a:r>
              <a:rPr b="1" lang="en-US" sz="2400">
                <a:solidFill>
                  <a:srgbClr val="000000"/>
                </a:solidFill>
                <a:latin typeface="Times New Roman"/>
                <a:ea typeface="Times New Roman"/>
                <a:cs typeface="Times New Roman"/>
                <a:sym typeface="Times New Roman"/>
              </a:rPr>
              <a:t> Screen:</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26" name="Google Shape;326;p31"/>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27" name="Google Shape;327;p31"/>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28" name="Google Shape;328;p31"/>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29" name="Google Shape;329;p31"/>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30" name="Google Shape;330;p31"/>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31" name="Google Shape;331;p31"/>
          <p:cNvPicPr preferRelativeResize="0"/>
          <p:nvPr/>
        </p:nvPicPr>
        <p:blipFill>
          <a:blip r:embed="rId5">
            <a:alphaModFix/>
          </a:blip>
          <a:stretch>
            <a:fillRect/>
          </a:stretch>
        </p:blipFill>
        <p:spPr>
          <a:xfrm>
            <a:off x="3229914" y="1532150"/>
            <a:ext cx="2624669" cy="4911725"/>
          </a:xfrm>
          <a:prstGeom prst="rect">
            <a:avLst/>
          </a:prstGeom>
          <a:noFill/>
          <a:ln>
            <a:noFill/>
          </a:ln>
        </p:spPr>
      </p:pic>
      <p:pic>
        <p:nvPicPr>
          <p:cNvPr id="332" name="Google Shape;332;p31"/>
          <p:cNvPicPr preferRelativeResize="0"/>
          <p:nvPr/>
        </p:nvPicPr>
        <p:blipFill>
          <a:blip r:embed="rId6">
            <a:alphaModFix/>
          </a:blip>
          <a:stretch>
            <a:fillRect/>
          </a:stretch>
        </p:blipFill>
        <p:spPr>
          <a:xfrm>
            <a:off x="6924975" y="1459975"/>
            <a:ext cx="2806900" cy="498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AGENDA</a:t>
            </a:r>
            <a:endParaRPr/>
          </a:p>
        </p:txBody>
      </p:sp>
      <p:cxnSp>
        <p:nvCxnSpPr>
          <p:cNvPr id="103" name="Google Shape;103;p14"/>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04" name="Google Shape;104;p14"/>
          <p:cNvSpPr txBox="1"/>
          <p:nvPr/>
        </p:nvSpPr>
        <p:spPr>
          <a:xfrm>
            <a:off x="561975" y="1389599"/>
            <a:ext cx="6515602" cy="4068679"/>
          </a:xfrm>
          <a:prstGeom prst="rect">
            <a:avLst/>
          </a:prstGeom>
          <a:noFill/>
          <a:ln>
            <a:noFill/>
          </a:ln>
        </p:spPr>
        <p:txBody>
          <a:bodyPr anchorCtr="0" anchor="t" bIns="45700" lIns="91425" spcFirstLastPara="1" rIns="91425" wrap="square" tIns="45700">
            <a:noAutofit/>
          </a:bodyPr>
          <a:lstStyle/>
          <a:p>
            <a:pPr indent="-351155" lvl="0" marL="351155"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About the Company</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Abstract</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Introduction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Requirements</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System Design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Detailed Design</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Implementation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Testing</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Conclusion and Future Enhancement</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References</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Q &amp; A</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05" name="Google Shape;105;p1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10907013" y="19050"/>
            <a:ext cx="1235827" cy="1010701"/>
          </a:xfrm>
          <a:prstGeom prst="rect">
            <a:avLst/>
          </a:prstGeom>
          <a:noFill/>
          <a:ln>
            <a:noFill/>
          </a:ln>
        </p:spPr>
      </p:pic>
      <p:sp>
        <p:nvSpPr>
          <p:cNvPr id="107" name="Google Shape;107;p1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08" name="Google Shape;108;p1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09" name="Google Shape;109;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38" name="Google Shape;338;p32"/>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39" name="Google Shape;339;p32"/>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3. </a:t>
            </a:r>
            <a:r>
              <a:rPr b="1" lang="en-US" sz="2400">
                <a:latin typeface="Times New Roman"/>
                <a:ea typeface="Times New Roman"/>
                <a:cs typeface="Times New Roman"/>
                <a:sym typeface="Times New Roman"/>
              </a:rPr>
              <a:t>SignUp Screen</a:t>
            </a:r>
            <a:r>
              <a:rPr b="1" lang="en-US" sz="2400">
                <a:solidFill>
                  <a:srgbClr val="000000"/>
                </a:solidFill>
                <a:latin typeface="Times New Roman"/>
                <a:ea typeface="Times New Roman"/>
                <a:cs typeface="Times New Roman"/>
                <a:sym typeface="Times New Roman"/>
              </a:rPr>
              <a:t>:</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40" name="Google Shape;340;p32"/>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41" name="Google Shape;341;p32"/>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42" name="Google Shape;342;p32"/>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43" name="Google Shape;343;p32"/>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44" name="Google Shape;344;p32"/>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45" name="Google Shape;345;p32"/>
          <p:cNvPicPr preferRelativeResize="0"/>
          <p:nvPr/>
        </p:nvPicPr>
        <p:blipFill rotWithShape="1">
          <a:blip r:embed="rId5">
            <a:alphaModFix/>
          </a:blip>
          <a:srcRect b="0" l="0" r="0" t="0"/>
          <a:stretch/>
        </p:blipFill>
        <p:spPr>
          <a:xfrm>
            <a:off x="4724400" y="1371600"/>
            <a:ext cx="2809817" cy="491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51" name="Google Shape;351;p33"/>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52" name="Google Shape;352;p33"/>
          <p:cNvSpPr txBox="1"/>
          <p:nvPr/>
        </p:nvSpPr>
        <p:spPr>
          <a:xfrm>
            <a:off x="276226" y="1371601"/>
            <a:ext cx="11701462" cy="4830759"/>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Home Page</a:t>
            </a:r>
            <a:r>
              <a:rPr b="1" lang="en-US" sz="2400">
                <a:solidFill>
                  <a:srgbClr val="000000"/>
                </a:solidFill>
                <a:latin typeface="Times New Roman"/>
                <a:ea typeface="Times New Roman"/>
                <a:cs typeface="Times New Roman"/>
                <a:sym typeface="Times New Roman"/>
              </a:rPr>
              <a:t>:</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53" name="Google Shape;353;p33"/>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54" name="Google Shape;354;p33"/>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55" name="Google Shape;355;p33"/>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56" name="Google Shape;356;p33"/>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57" name="Google Shape;357;p33"/>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58" name="Google Shape;358;p33"/>
          <p:cNvPicPr preferRelativeResize="0"/>
          <p:nvPr/>
        </p:nvPicPr>
        <p:blipFill>
          <a:blip r:embed="rId5">
            <a:alphaModFix/>
          </a:blip>
          <a:stretch>
            <a:fillRect/>
          </a:stretch>
        </p:blipFill>
        <p:spPr>
          <a:xfrm>
            <a:off x="2698200" y="1416600"/>
            <a:ext cx="2689191" cy="4870800"/>
          </a:xfrm>
          <a:prstGeom prst="rect">
            <a:avLst/>
          </a:prstGeom>
          <a:noFill/>
          <a:ln>
            <a:noFill/>
          </a:ln>
        </p:spPr>
      </p:pic>
      <p:pic>
        <p:nvPicPr>
          <p:cNvPr id="359" name="Google Shape;359;p33"/>
          <p:cNvPicPr preferRelativeResize="0"/>
          <p:nvPr/>
        </p:nvPicPr>
        <p:blipFill>
          <a:blip r:embed="rId6">
            <a:alphaModFix/>
          </a:blip>
          <a:stretch>
            <a:fillRect/>
          </a:stretch>
        </p:blipFill>
        <p:spPr>
          <a:xfrm>
            <a:off x="6774375" y="1369475"/>
            <a:ext cx="2743200" cy="487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nvSpPr>
        <p:spPr>
          <a:xfrm>
            <a:off x="428625" y="232842"/>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3200">
                <a:solidFill>
                  <a:srgbClr val="2F5597"/>
                </a:solidFill>
                <a:latin typeface="Times New Roman"/>
                <a:ea typeface="Times New Roman"/>
                <a:cs typeface="Times New Roman"/>
                <a:sym typeface="Times New Roman"/>
              </a:rPr>
              <a:t>CONCLUSION</a:t>
            </a:r>
            <a:endParaRPr b="1" sz="3200">
              <a:solidFill>
                <a:srgbClr val="2F5597"/>
              </a:solidFill>
              <a:latin typeface="Times New Roman"/>
              <a:ea typeface="Times New Roman"/>
              <a:cs typeface="Times New Roman"/>
              <a:sym typeface="Times New Roman"/>
            </a:endParaRPr>
          </a:p>
        </p:txBody>
      </p:sp>
      <p:cxnSp>
        <p:nvCxnSpPr>
          <p:cNvPr id="365" name="Google Shape;365;p34"/>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66" name="Google Shape;366;p34"/>
          <p:cNvSpPr txBox="1"/>
          <p:nvPr/>
        </p:nvSpPr>
        <p:spPr>
          <a:xfrm>
            <a:off x="328613" y="1200150"/>
            <a:ext cx="11701462" cy="4830759"/>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367" name="Google Shape;367;p34"/>
          <p:cNvSpPr txBox="1"/>
          <p:nvPr/>
        </p:nvSpPr>
        <p:spPr>
          <a:xfrm>
            <a:off x="719904" y="1359162"/>
            <a:ext cx="10334700" cy="43407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Online Flower Shop, the online flower selling application is a 4 screen application .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The developed application focuses purely on the UI.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The application performs basic validation of the user using the database.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It has details of flowers that are available in the online application and has an option of choosing the quantity that is needed.</a:t>
            </a:r>
            <a:endParaRPr sz="2400">
              <a:solidFill>
                <a:srgbClr val="2021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400">
              <a:solidFill>
                <a:srgbClr val="202122"/>
              </a:solidFill>
              <a:highlight>
                <a:srgbClr val="FFFFFF"/>
              </a:highlight>
              <a:latin typeface="Times New Roman"/>
              <a:ea typeface="Times New Roman"/>
              <a:cs typeface="Times New Roman"/>
              <a:sym typeface="Times New Roman"/>
            </a:endParaRPr>
          </a:p>
          <a:p>
            <a:pPr indent="-107950" lvl="0" marL="285750" marR="0" rtl="0" algn="l">
              <a:spcBef>
                <a:spcPts val="0"/>
              </a:spcBef>
              <a:spcAft>
                <a:spcPts val="0"/>
              </a:spcAft>
              <a:buClr>
                <a:schemeClr val="dk1"/>
              </a:buClr>
              <a:buSzPts val="2800"/>
              <a:buFont typeface="Noto Sans Symbols"/>
              <a:buNone/>
            </a:pPr>
            <a:r>
              <a:t/>
            </a:r>
            <a:endParaRPr sz="2400">
              <a:solidFill>
                <a:schemeClr val="dk1"/>
              </a:solidFill>
              <a:latin typeface="Calibri"/>
              <a:ea typeface="Calibri"/>
              <a:cs typeface="Calibri"/>
              <a:sym typeface="Calibri"/>
            </a:endParaRPr>
          </a:p>
        </p:txBody>
      </p:sp>
      <p:pic>
        <p:nvPicPr>
          <p:cNvPr id="368" name="Google Shape;368;p3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69" name="Google Shape;369;p34"/>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70" name="Google Shape;370;p3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71" name="Google Shape;371;p3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72" name="Google Shape;372;p34"/>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Font typeface="Arial"/>
              <a:buNone/>
            </a:pPr>
            <a:r>
              <a:rPr b="1" lang="en-US" sz="3200">
                <a:solidFill>
                  <a:srgbClr val="2F5597"/>
                </a:solidFill>
                <a:latin typeface="Times New Roman"/>
                <a:ea typeface="Times New Roman"/>
                <a:cs typeface="Times New Roman"/>
                <a:sym typeface="Times New Roman"/>
              </a:rPr>
              <a:t>FUTURE ENHANCEMENT</a:t>
            </a:r>
            <a:endParaRPr sz="1400">
              <a:latin typeface="Arial"/>
              <a:ea typeface="Arial"/>
              <a:cs typeface="Arial"/>
              <a:sym typeface="Arial"/>
            </a:endParaRPr>
          </a:p>
          <a:p>
            <a:pPr indent="0" lvl="0" marL="0" rtl="0" algn="l">
              <a:spcBef>
                <a:spcPts val="0"/>
              </a:spcBef>
              <a:spcAft>
                <a:spcPts val="0"/>
              </a:spcAft>
              <a:buNone/>
            </a:pPr>
            <a:r>
              <a:t/>
            </a:r>
            <a:endParaRPr/>
          </a:p>
        </p:txBody>
      </p:sp>
      <p:sp>
        <p:nvSpPr>
          <p:cNvPr id="378" name="Google Shape;378;p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Forgot Password Screen can be implemented</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Menu screen can be designed a better way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Features to add items into cart can be done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Payment Page and Billing Page can be designed.</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Backend for this application can be developed.</a:t>
            </a:r>
            <a:endParaRPr sz="2400"/>
          </a:p>
        </p:txBody>
      </p:sp>
      <p:sp>
        <p:nvSpPr>
          <p:cNvPr id="379" name="Google Shape;379;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80" name="Google Shape;380;p35"/>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381" name="Google Shape;381;p3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REFERENCES</a:t>
            </a:r>
            <a:endParaRPr/>
          </a:p>
        </p:txBody>
      </p:sp>
      <p:cxnSp>
        <p:nvCxnSpPr>
          <p:cNvPr id="387" name="Google Shape;387;p36"/>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388" name="Google Shape;388;p3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89" name="Google Shape;389;p3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90" name="Google Shape;390;p36"/>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91" name="Google Shape;391;p36"/>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92" name="Google Shape;392;p36"/>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
        <p:nvSpPr>
          <p:cNvPr id="393" name="Google Shape;393;p36"/>
          <p:cNvSpPr txBox="1"/>
          <p:nvPr/>
        </p:nvSpPr>
        <p:spPr>
          <a:xfrm>
            <a:off x="642950" y="1473400"/>
            <a:ext cx="9523800" cy="3386400"/>
          </a:xfrm>
          <a:prstGeom prst="rect">
            <a:avLst/>
          </a:prstGeom>
          <a:noFill/>
          <a:ln>
            <a:noFill/>
          </a:ln>
        </p:spPr>
        <p:txBody>
          <a:bodyPr anchorCtr="0" anchor="t" bIns="91425" lIns="91425" spcFirstLastPara="1" rIns="91425" wrap="square" tIns="91425">
            <a:spAutoFit/>
          </a:bodyPr>
          <a:lstStyle/>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[1]</a:t>
            </a:r>
            <a:r>
              <a:rPr lang="en-US" sz="2400">
                <a:solidFill>
                  <a:srgbClr val="202122"/>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https://flutter.dev/</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[2]</a:t>
            </a:r>
            <a:r>
              <a:rPr lang="en-US" sz="2400">
                <a:solidFill>
                  <a:srgbClr val="202122"/>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https://www.javatpoint.com/flutter</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[3]</a:t>
            </a:r>
            <a:r>
              <a:rPr lang="en-US" sz="2400">
                <a:solidFill>
                  <a:srgbClr val="202122"/>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https://www.geeksforgeeks.org/flutter-tutorial/</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[4]</a:t>
            </a:r>
            <a:r>
              <a:rPr lang="en-US" sz="2400">
                <a:solidFill>
                  <a:srgbClr val="202122"/>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 </a:t>
            </a:r>
            <a:r>
              <a:rPr lang="en-US" sz="2400" u="sng">
                <a:solidFill>
                  <a:srgbClr val="3D3D4E"/>
                </a:solidFill>
                <a:highlight>
                  <a:srgbClr val="FFFFFF"/>
                </a:highlight>
                <a:latin typeface="Times New Roman"/>
                <a:ea typeface="Times New Roman"/>
                <a:cs typeface="Times New Roman"/>
                <a:sym typeface="Times New Roman"/>
                <a:hlinkClick r:id="rId12">
                  <a:extLst>
                    <a:ext uri="{A12FA001-AC4F-418D-AE19-62706E023703}">
                      <ahyp:hlinkClr val="tx"/>
                    </a:ext>
                  </a:extLst>
                </a:hlinkClick>
              </a:rPr>
              <a:t>https://medium.com/flutter</a:t>
            </a:r>
            <a:endParaRPr sz="2400" u="sng">
              <a:solidFill>
                <a:srgbClr val="3D3D4E"/>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40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[5] </a:t>
            </a:r>
            <a:r>
              <a:rPr lang="en-US" sz="2400" u="sng">
                <a:solidFill>
                  <a:srgbClr val="3D3D4E"/>
                </a:solidFill>
                <a:highlight>
                  <a:srgbClr val="FFFFFF"/>
                </a:highlight>
                <a:latin typeface="Times New Roman"/>
                <a:ea typeface="Times New Roman"/>
                <a:cs typeface="Times New Roman"/>
                <a:sym typeface="Times New Roman"/>
              </a:rPr>
              <a:t>https://stackoverflow.com/questions/tagged/flutter</a:t>
            </a:r>
            <a:endParaRPr sz="2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nvSpPr>
        <p:spPr>
          <a:xfrm>
            <a:off x="428625" y="1929363"/>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66"/>
              </a:buClr>
              <a:buSzPts val="4800"/>
              <a:buFont typeface="Times New Roman"/>
              <a:buNone/>
            </a:pPr>
            <a:r>
              <a:rPr b="1" lang="en-US" sz="4800">
                <a:solidFill>
                  <a:srgbClr val="000066"/>
                </a:solidFill>
                <a:latin typeface="Calibri"/>
                <a:ea typeface="Calibri"/>
                <a:cs typeface="Calibri"/>
                <a:sym typeface="Calibri"/>
              </a:rPr>
              <a:t>Question and Answer</a:t>
            </a:r>
            <a:endParaRPr b="1" sz="4800">
              <a:solidFill>
                <a:srgbClr val="2F5597"/>
              </a:solidFill>
              <a:latin typeface="Calibri"/>
              <a:ea typeface="Calibri"/>
              <a:cs typeface="Calibri"/>
              <a:sym typeface="Calibri"/>
            </a:endParaRPr>
          </a:p>
        </p:txBody>
      </p:sp>
      <p:pic>
        <p:nvPicPr>
          <p:cNvPr id="399" name="Google Shape;399;p3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400" name="Google Shape;400;p37"/>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401" name="Google Shape;401;p37"/>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402" name="Google Shape;402;p37"/>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403" name="Google Shape;403;p37"/>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nvSpPr>
        <p:spPr>
          <a:xfrm>
            <a:off x="428625" y="1929363"/>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66"/>
              </a:buClr>
              <a:buSzPts val="4800"/>
              <a:buFont typeface="Times New Roman"/>
              <a:buNone/>
            </a:pPr>
            <a:r>
              <a:rPr b="1" lang="en-US" sz="4800">
                <a:solidFill>
                  <a:srgbClr val="000066"/>
                </a:solidFill>
                <a:latin typeface="Calibri"/>
                <a:ea typeface="Calibri"/>
                <a:cs typeface="Calibri"/>
                <a:sym typeface="Calibri"/>
              </a:rPr>
              <a:t>THANK YOU</a:t>
            </a:r>
            <a:endParaRPr b="1" sz="4800">
              <a:solidFill>
                <a:srgbClr val="2F5597"/>
              </a:solidFill>
              <a:latin typeface="Calibri"/>
              <a:ea typeface="Calibri"/>
              <a:cs typeface="Calibri"/>
              <a:sym typeface="Calibri"/>
            </a:endParaRPr>
          </a:p>
        </p:txBody>
      </p:sp>
      <p:pic>
        <p:nvPicPr>
          <p:cNvPr id="409" name="Google Shape;409;p38"/>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410" name="Google Shape;410;p38"/>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411" name="Google Shape;411;p38"/>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412" name="Google Shape;412;p38"/>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413" name="Google Shape;413;p38"/>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ABOUT THE COMPANY </a:t>
            </a:r>
            <a:endParaRPr/>
          </a:p>
        </p:txBody>
      </p:sp>
      <p:cxnSp>
        <p:nvCxnSpPr>
          <p:cNvPr id="115" name="Google Shape;115;p15"/>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16" name="Google Shape;116;p15"/>
          <p:cNvSpPr txBox="1"/>
          <p:nvPr/>
        </p:nvSpPr>
        <p:spPr>
          <a:xfrm>
            <a:off x="561975" y="1638300"/>
            <a:ext cx="11296650" cy="4616449"/>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Enmaz is the IT services company registered under Govt. of India, Ministry of Micro, Small &amp; Medium Enterprises. </a:t>
            </a:r>
            <a:endParaRPr/>
          </a:p>
          <a:p>
            <a:pPr indent="-198755" lvl="0" marL="355600"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Enmaz has a simple yet robust solution that helps any Industry/Factory digtise their workfloor in no time.</a:t>
            </a:r>
            <a:endParaRPr/>
          </a:p>
          <a:p>
            <a:pPr indent="0" lvl="0" marL="4445"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The products offered will help in remote monitoring ,controlling and also analysing and machine parameter or process.</a:t>
            </a:r>
            <a:endParaRPr b="0" i="0" sz="2400" u="none" cap="none" strike="noStrike">
              <a:solidFill>
                <a:srgbClr val="000000"/>
              </a:solidFill>
              <a:latin typeface="Times New Roman"/>
              <a:ea typeface="Times New Roman"/>
              <a:cs typeface="Times New Roman"/>
              <a:sym typeface="Times New Roman"/>
            </a:endParaRPr>
          </a:p>
          <a:p>
            <a:pPr indent="-198755" lvl="0" marL="355600"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Their Mission  is to empower their customers with necessary knowledge, skills and resources for them to succeed in their endeavors.</a:t>
            </a:r>
            <a:endParaRPr/>
          </a:p>
          <a:p>
            <a:pPr indent="-236855" lvl="0" marL="355600" marR="0" rtl="0" algn="l">
              <a:lnSpc>
                <a:spcPct val="90000"/>
              </a:lnSpc>
              <a:spcBef>
                <a:spcPts val="75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36855" lvl="0" marL="355600" marR="0" rtl="0" algn="l">
              <a:lnSpc>
                <a:spcPct val="90000"/>
              </a:lnSpc>
              <a:spcBef>
                <a:spcPts val="75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17" name="Google Shape;117;p15"/>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18" name="Google Shape;118;p1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119" name="Google Shape;119;p15"/>
          <p:cNvSpPr txBox="1"/>
          <p:nvPr>
            <p:ph idx="10" type="dt"/>
          </p:nvPr>
        </p:nvSpPr>
        <p:spPr>
          <a:xfrm>
            <a:off x="260685"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20" name="Google Shape;120;p15"/>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21" name="Google Shape;121;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ABSTRACT</a:t>
            </a:r>
            <a:endParaRPr b="1" i="0" sz="3200" u="none" cap="none" strike="noStrike">
              <a:solidFill>
                <a:srgbClr val="2F5597"/>
              </a:solidFill>
              <a:latin typeface="Times New Roman"/>
              <a:ea typeface="Times New Roman"/>
              <a:cs typeface="Times New Roman"/>
              <a:sym typeface="Times New Roman"/>
            </a:endParaRPr>
          </a:p>
        </p:txBody>
      </p:sp>
      <p:cxnSp>
        <p:nvCxnSpPr>
          <p:cNvPr id="127" name="Google Shape;127;p16"/>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28" name="Google Shape;128;p16"/>
          <p:cNvSpPr txBox="1"/>
          <p:nvPr/>
        </p:nvSpPr>
        <p:spPr>
          <a:xfrm>
            <a:off x="561975" y="1638300"/>
            <a:ext cx="11296650" cy="4616449"/>
          </a:xfrm>
          <a:prstGeom prst="rect">
            <a:avLst/>
          </a:prstGeom>
          <a:noFill/>
          <a:ln>
            <a:noFill/>
          </a:ln>
        </p:spPr>
        <p:txBody>
          <a:bodyPr anchorCtr="0" anchor="t" bIns="45700" lIns="91425" spcFirstLastPara="1" rIns="91425" wrap="square" tIns="45700">
            <a:noAutofit/>
          </a:bodyPr>
          <a:lstStyle/>
          <a:p>
            <a:pPr indent="-376555" lvl="0" marL="35560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Flutter is an open-source cross-platform mobile application development SDK created by Google.</a:t>
            </a:r>
            <a:endParaRPr sz="2400"/>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Dart is a programming language designed for client development, such as for the web and mobile apps.</a:t>
            </a:r>
            <a:endParaRPr sz="2400"/>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Online Flower Shop is a  flower shop management system project. It is a cross platform  application which is developed using Flutter . </a:t>
            </a:r>
            <a:endParaRPr b="0" i="0" sz="2400" u="none" cap="none" strike="noStrike">
              <a:solidFill>
                <a:srgbClr val="000000"/>
              </a:solidFill>
              <a:latin typeface="Times New Roman"/>
              <a:ea typeface="Times New Roman"/>
              <a:cs typeface="Times New Roman"/>
              <a:sym typeface="Times New Roman"/>
            </a:endParaRPr>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This application focuses only on  the basic front-end of the application and the flutter application is developed on Visual Studio by using  Dart as the programming language .</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150000"/>
              </a:lnSpc>
              <a:spcBef>
                <a:spcPts val="0"/>
              </a:spcBef>
              <a:spcAft>
                <a:spcPts val="0"/>
              </a:spcAft>
              <a:buNone/>
            </a:pPr>
            <a:br>
              <a:rPr b="0" i="0" lang="en-US" sz="2000" u="none" cap="none" strike="noStrike">
                <a:solidFill>
                  <a:srgbClr val="000000"/>
                </a:solidFill>
                <a:latin typeface="Calibri"/>
                <a:ea typeface="Calibri"/>
                <a:cs typeface="Calibri"/>
                <a:sym typeface="Calibri"/>
              </a:rPr>
            </a:br>
            <a:endParaRPr b="0" i="0" sz="20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29" name="Google Shape;129;p1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30" name="Google Shape;130;p1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131" name="Google Shape;131;p16"/>
          <p:cNvSpPr txBox="1"/>
          <p:nvPr>
            <p:ph idx="10" type="dt"/>
          </p:nvPr>
        </p:nvSpPr>
        <p:spPr>
          <a:xfrm>
            <a:off x="260685"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32" name="Google Shape;132;p16"/>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33" name="Google Shape;13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INTRODUCTION</a:t>
            </a:r>
            <a:endParaRPr/>
          </a:p>
        </p:txBody>
      </p:sp>
      <p:cxnSp>
        <p:nvCxnSpPr>
          <p:cNvPr id="139" name="Google Shape;139;p17"/>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40" name="Google Shape;140;p17"/>
          <p:cNvSpPr txBox="1"/>
          <p:nvPr/>
        </p:nvSpPr>
        <p:spPr>
          <a:xfrm>
            <a:off x="542924" y="1257300"/>
            <a:ext cx="8315325" cy="4997450"/>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sp>
        <p:nvSpPr>
          <p:cNvPr id="141" name="Google Shape;141;p17"/>
          <p:cNvSpPr txBox="1"/>
          <p:nvPr/>
        </p:nvSpPr>
        <p:spPr>
          <a:xfrm>
            <a:off x="978568" y="1732549"/>
            <a:ext cx="10302000" cy="3232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This is a real time project, where we have designed a software for the customers to order flowers online.</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General features of online flower shopping is about </a:t>
            </a:r>
            <a:r>
              <a:rPr lang="en-US" sz="2400">
                <a:solidFill>
                  <a:schemeClr val="dk1"/>
                </a:solidFill>
                <a:latin typeface="Times New Roman"/>
                <a:ea typeface="Times New Roman"/>
                <a:cs typeface="Times New Roman"/>
                <a:sym typeface="Times New Roman"/>
              </a:rPr>
              <a:t>the details of the flowers available in the store with the details of each flower.</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software uses F</a:t>
            </a:r>
            <a:r>
              <a:rPr lang="en-US" sz="2400">
                <a:solidFill>
                  <a:schemeClr val="dk1"/>
                </a:solidFill>
                <a:latin typeface="Times New Roman"/>
                <a:ea typeface="Times New Roman"/>
                <a:cs typeface="Times New Roman"/>
                <a:sym typeface="Times New Roman"/>
              </a:rPr>
              <a:t>lutter </a:t>
            </a:r>
            <a:r>
              <a:rPr lang="en-US" sz="2400">
                <a:solidFill>
                  <a:schemeClr val="dk1"/>
                </a:solidFill>
                <a:latin typeface="Times New Roman"/>
                <a:ea typeface="Times New Roman"/>
                <a:cs typeface="Times New Roman"/>
                <a:sym typeface="Times New Roman"/>
              </a:rPr>
              <a:t>which</a:t>
            </a:r>
            <a:r>
              <a:rPr lang="en-US" sz="2400">
                <a:solidFill>
                  <a:schemeClr val="dk1"/>
                </a:solidFill>
                <a:latin typeface="Times New Roman"/>
                <a:ea typeface="Times New Roman"/>
                <a:cs typeface="Times New Roman"/>
                <a:sym typeface="Times New Roman"/>
              </a:rPr>
              <a:t> makes it easier to </a:t>
            </a:r>
            <a:r>
              <a:rPr b="0" i="0" lang="en-US" sz="2400" u="none" cap="none" strike="noStrike">
                <a:solidFill>
                  <a:schemeClr val="dk1"/>
                </a:solidFill>
                <a:latin typeface="Times New Roman"/>
                <a:ea typeface="Times New Roman"/>
                <a:cs typeface="Times New Roman"/>
                <a:sym typeface="Times New Roman"/>
              </a:rPr>
              <a:t>created</a:t>
            </a:r>
            <a:r>
              <a:rPr lang="en-US" sz="2400">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fast, reliable and secure </a:t>
            </a:r>
            <a:endParaRPr b="0" i="0" sz="2400" u="none" cap="none" strike="noStrike">
              <a:solidFill>
                <a:schemeClr val="dk1"/>
              </a:solidFill>
              <a:latin typeface="Times New Roman"/>
              <a:ea typeface="Times New Roman"/>
              <a:cs typeface="Times New Roman"/>
              <a:sym typeface="Times New Roman"/>
            </a:endParaRPr>
          </a:p>
        </p:txBody>
      </p:sp>
      <p:pic>
        <p:nvPicPr>
          <p:cNvPr id="142" name="Google Shape;142;p1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43" name="Google Shape;143;p17"/>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44" name="Google Shape;144;p17"/>
          <p:cNvSpPr txBox="1"/>
          <p:nvPr>
            <p:ph idx="10" type="dt"/>
          </p:nvPr>
        </p:nvSpPr>
        <p:spPr>
          <a:xfrm>
            <a:off x="126510" y="6395563"/>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45" name="Google Shape;145;p17"/>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46" name="Google Shape;146;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REQUIREMENTS</a:t>
            </a:r>
            <a:endParaRPr b="1" i="0" sz="3200" u="none" cap="none" strike="noStrike">
              <a:solidFill>
                <a:srgbClr val="2F5597"/>
              </a:solidFill>
              <a:latin typeface="Times New Roman"/>
              <a:ea typeface="Times New Roman"/>
              <a:cs typeface="Times New Roman"/>
              <a:sym typeface="Times New Roman"/>
            </a:endParaRPr>
          </a:p>
        </p:txBody>
      </p:sp>
      <p:cxnSp>
        <p:nvCxnSpPr>
          <p:cNvPr id="152" name="Google Shape;152;p18"/>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53" name="Google Shape;153;p18"/>
          <p:cNvSpPr txBox="1"/>
          <p:nvPr/>
        </p:nvSpPr>
        <p:spPr>
          <a:xfrm>
            <a:off x="427990" y="1403985"/>
            <a:ext cx="11417935" cy="4850765"/>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Software Requirement                                                                     </a:t>
            </a:r>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rPr b="1" i="0" lang="en-US" sz="2200" u="none" cap="none" strike="noStrike">
                <a:solidFill>
                  <a:srgbClr val="000000"/>
                </a:solidFill>
                <a:latin typeface="Times New Roman"/>
                <a:ea typeface="Times New Roman"/>
                <a:cs typeface="Times New Roman"/>
                <a:sym typeface="Times New Roman"/>
              </a:rPr>
              <a:t>Hardware Requirement</a:t>
            </a:r>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54" name="Google Shape;154;p18"/>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55" name="Google Shape;155;p18"/>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56" name="Google Shape;156;p18"/>
          <p:cNvSpPr txBox="1"/>
          <p:nvPr>
            <p:ph idx="10" type="dt"/>
          </p:nvPr>
        </p:nvSpPr>
        <p:spPr>
          <a:xfrm>
            <a:off x="274060"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57" name="Google Shape;157;p18"/>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graphicFrame>
        <p:nvGraphicFramePr>
          <p:cNvPr id="158" name="Google Shape;158;p18"/>
          <p:cNvGraphicFramePr/>
          <p:nvPr/>
        </p:nvGraphicFramePr>
        <p:xfrm>
          <a:off x="561975" y="2002790"/>
          <a:ext cx="3000000" cy="3000000"/>
        </p:xfrm>
        <a:graphic>
          <a:graphicData uri="http://schemas.openxmlformats.org/drawingml/2006/table">
            <a:tbl>
              <a:tblPr bandRow="1" firstRow="1">
                <a:noFill/>
                <a:tableStyleId>{4FF97CBD-AA51-4050-B2DA-AF0BF1D616FA}</a:tableStyleId>
              </a:tblPr>
              <a:tblGrid>
                <a:gridCol w="3270875"/>
                <a:gridCol w="3270875"/>
              </a:tblGrid>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Name of the components</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Specification</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Operating System</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Windows 10</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Language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Dart</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Software development kit</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Flutter,Visual studio code</a:t>
                      </a:r>
                      <a:endParaRPr/>
                    </a:p>
                  </a:txBody>
                  <a:tcPr marT="45725" marB="45725" marR="91450" marL="91450"/>
                </a:tc>
              </a:tr>
            </a:tbl>
          </a:graphicData>
        </a:graphic>
      </p:graphicFrame>
      <p:graphicFrame>
        <p:nvGraphicFramePr>
          <p:cNvPr id="159" name="Google Shape;159;p18"/>
          <p:cNvGraphicFramePr/>
          <p:nvPr/>
        </p:nvGraphicFramePr>
        <p:xfrm>
          <a:off x="561975" y="4319905"/>
          <a:ext cx="3000000" cy="3000000"/>
        </p:xfrm>
        <a:graphic>
          <a:graphicData uri="http://schemas.openxmlformats.org/drawingml/2006/table">
            <a:tbl>
              <a:tblPr bandRow="1" firstRow="1">
                <a:noFill/>
                <a:tableStyleId>{4FF97CBD-AA51-4050-B2DA-AF0BF1D616FA}</a:tableStyleId>
              </a:tblPr>
              <a:tblGrid>
                <a:gridCol w="4266575"/>
                <a:gridCol w="4266575"/>
              </a:tblGrid>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Name of the components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Specification</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Processor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10 th Gen  Core i7 Processor</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RAM</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8 GB</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Hard Disk</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512 GB SSD</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Speed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2.33 Ghz</a:t>
                      </a:r>
                      <a:endParaRPr/>
                    </a:p>
                  </a:txBody>
                  <a:tcPr marT="45725" marB="45725" marR="91450" marL="91450"/>
                </a:tc>
              </a:tr>
            </a:tbl>
          </a:graphicData>
        </a:graphic>
      </p:graphicFrame>
      <p:sp>
        <p:nvSpPr>
          <p:cNvPr id="160" name="Google Shape;160;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SYSTEM DESIGN</a:t>
            </a:r>
            <a:endParaRPr b="1" i="0" sz="3200" u="none" cap="none" strike="noStrike">
              <a:solidFill>
                <a:srgbClr val="2F5597"/>
              </a:solidFill>
              <a:latin typeface="Times New Roman"/>
              <a:ea typeface="Times New Roman"/>
              <a:cs typeface="Times New Roman"/>
              <a:sym typeface="Times New Roman"/>
            </a:endParaRPr>
          </a:p>
        </p:txBody>
      </p:sp>
      <p:cxnSp>
        <p:nvCxnSpPr>
          <p:cNvPr id="166" name="Google Shape;166;p19"/>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67" name="Google Shape;167;p19"/>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68" name="Google Shape;168;p19"/>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69" name="Google Shape;169;p19"/>
          <p:cNvSpPr txBox="1"/>
          <p:nvPr>
            <p:ph idx="10" type="dt"/>
          </p:nvPr>
        </p:nvSpPr>
        <p:spPr>
          <a:xfrm>
            <a:off x="238060" y="635635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70" name="Google Shape;170;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pic>
        <p:nvPicPr>
          <p:cNvPr id="171" name="Google Shape;171;p19"/>
          <p:cNvPicPr preferRelativeResize="0"/>
          <p:nvPr/>
        </p:nvPicPr>
        <p:blipFill>
          <a:blip r:embed="rId5">
            <a:alphaModFix/>
          </a:blip>
          <a:stretch>
            <a:fillRect/>
          </a:stretch>
        </p:blipFill>
        <p:spPr>
          <a:xfrm>
            <a:off x="561975" y="1362088"/>
            <a:ext cx="6212450" cy="4929375"/>
          </a:xfrm>
          <a:prstGeom prst="rect">
            <a:avLst/>
          </a:prstGeom>
          <a:noFill/>
          <a:ln>
            <a:noFill/>
          </a:ln>
        </p:spPr>
      </p:pic>
      <p:sp>
        <p:nvSpPr>
          <p:cNvPr id="172" name="Google Shape;172;p19"/>
          <p:cNvSpPr txBox="1"/>
          <p:nvPr/>
        </p:nvSpPr>
        <p:spPr>
          <a:xfrm>
            <a:off x="7355375" y="34022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Figure:  System Architecture</a:t>
            </a:r>
            <a:endParaRPr>
              <a:latin typeface="Calibri"/>
              <a:ea typeface="Calibri"/>
              <a:cs typeface="Calibri"/>
              <a:sym typeface="Calibri"/>
            </a:endParaRPr>
          </a:p>
        </p:txBody>
      </p:sp>
      <p:sp>
        <p:nvSpPr>
          <p:cNvPr id="173" name="Google Shape;173;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DETAILED DESIGN</a:t>
            </a:r>
            <a:endParaRPr b="1" i="0" sz="3200" u="none" cap="none" strike="noStrike">
              <a:solidFill>
                <a:srgbClr val="2F5597"/>
              </a:solidFill>
              <a:latin typeface="Times New Roman"/>
              <a:ea typeface="Times New Roman"/>
              <a:cs typeface="Times New Roman"/>
              <a:sym typeface="Times New Roman"/>
            </a:endParaRPr>
          </a:p>
        </p:txBody>
      </p:sp>
      <p:cxnSp>
        <p:nvCxnSpPr>
          <p:cNvPr id="179" name="Google Shape;179;p20"/>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80" name="Google Shape;180;p20"/>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81" name="Google Shape;181;p20"/>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82" name="Google Shape;182;p20"/>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83" name="Google Shape;183;p20"/>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pic>
        <p:nvPicPr>
          <p:cNvPr id="184" name="Google Shape;184;p20"/>
          <p:cNvPicPr preferRelativeResize="0"/>
          <p:nvPr/>
        </p:nvPicPr>
        <p:blipFill>
          <a:blip r:embed="rId5">
            <a:alphaModFix/>
          </a:blip>
          <a:stretch>
            <a:fillRect/>
          </a:stretch>
        </p:blipFill>
        <p:spPr>
          <a:xfrm>
            <a:off x="3829225" y="1380025"/>
            <a:ext cx="4533542" cy="4263075"/>
          </a:xfrm>
          <a:prstGeom prst="rect">
            <a:avLst/>
          </a:prstGeom>
          <a:noFill/>
          <a:ln>
            <a:noFill/>
          </a:ln>
        </p:spPr>
      </p:pic>
      <p:sp>
        <p:nvSpPr>
          <p:cNvPr id="185" name="Google Shape;185;p20"/>
          <p:cNvSpPr txBox="1"/>
          <p:nvPr/>
        </p:nvSpPr>
        <p:spPr>
          <a:xfrm>
            <a:off x="2438325" y="6038700"/>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of Splash Screen</a:t>
            </a:r>
            <a:endParaRPr>
              <a:latin typeface="Calibri"/>
              <a:ea typeface="Calibri"/>
              <a:cs typeface="Calibri"/>
              <a:sym typeface="Calibri"/>
            </a:endParaRPr>
          </a:p>
        </p:txBody>
      </p:sp>
      <p:sp>
        <p:nvSpPr>
          <p:cNvPr id="186" name="Google Shape;186;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407068" y="7377"/>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DETAILED DESIGN</a:t>
            </a:r>
            <a:endParaRPr b="1" i="0" sz="3200" u="none" cap="none" strike="noStrike">
              <a:solidFill>
                <a:srgbClr val="2F5597"/>
              </a:solidFill>
              <a:latin typeface="Times New Roman"/>
              <a:ea typeface="Times New Roman"/>
              <a:cs typeface="Times New Roman"/>
              <a:sym typeface="Times New Roman"/>
            </a:endParaRPr>
          </a:p>
        </p:txBody>
      </p:sp>
      <p:cxnSp>
        <p:nvCxnSpPr>
          <p:cNvPr id="192" name="Google Shape;192;p21"/>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93" name="Google Shape;193;p21"/>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94" name="Google Shape;194;p21"/>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95" name="Google Shape;195;p21"/>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96" name="Google Shape;196;p21"/>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97" name="Google Shape;197;p21"/>
          <p:cNvSpPr/>
          <p:nvPr/>
        </p:nvSpPr>
        <p:spPr>
          <a:xfrm>
            <a:off x="5093830" y="2476168"/>
            <a:ext cx="1405289" cy="15254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198" name="Google Shape;198;p21"/>
          <p:cNvSpPr/>
          <p:nvPr/>
        </p:nvSpPr>
        <p:spPr>
          <a:xfrm>
            <a:off x="5275627" y="2985295"/>
            <a:ext cx="1077047" cy="15254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cxnSp>
        <p:nvCxnSpPr>
          <p:cNvPr id="199" name="Google Shape;199;p21"/>
          <p:cNvCxnSpPr/>
          <p:nvPr/>
        </p:nvCxnSpPr>
        <p:spPr>
          <a:xfrm>
            <a:off x="6574055" y="1455480"/>
            <a:ext cx="1328286" cy="1788234"/>
          </a:xfrm>
          <a:prstGeom prst="straightConnector1">
            <a:avLst/>
          </a:prstGeom>
          <a:noFill/>
          <a:ln cap="flat" cmpd="sng" w="9525">
            <a:solidFill>
              <a:schemeClr val="lt1"/>
            </a:solidFill>
            <a:prstDash val="solid"/>
            <a:miter lim="800000"/>
            <a:headEnd len="sm" w="sm" type="none"/>
            <a:tailEnd len="sm" w="sm" type="none"/>
          </a:ln>
        </p:spPr>
      </p:cxnSp>
      <p:sp>
        <p:nvSpPr>
          <p:cNvPr id="200" name="Google Shape;200;p21"/>
          <p:cNvSpPr/>
          <p:nvPr/>
        </p:nvSpPr>
        <p:spPr>
          <a:xfrm>
            <a:off x="3609474" y="3161668"/>
            <a:ext cx="687665" cy="44082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1" name="Google Shape;201;p21"/>
          <p:cNvPicPr preferRelativeResize="0"/>
          <p:nvPr/>
        </p:nvPicPr>
        <p:blipFill rotWithShape="1">
          <a:blip r:embed="rId5">
            <a:alphaModFix/>
          </a:blip>
          <a:srcRect b="0" l="0" r="0" t="0"/>
          <a:stretch/>
        </p:blipFill>
        <p:spPr>
          <a:xfrm>
            <a:off x="2504747" y="1256275"/>
            <a:ext cx="7763725" cy="4765225"/>
          </a:xfrm>
          <a:prstGeom prst="rect">
            <a:avLst/>
          </a:prstGeom>
          <a:noFill/>
          <a:ln>
            <a:noFill/>
          </a:ln>
        </p:spPr>
      </p:pic>
      <p:sp>
        <p:nvSpPr>
          <p:cNvPr id="202" name="Google Shape;202;p21"/>
          <p:cNvSpPr txBox="1"/>
          <p:nvPr/>
        </p:nvSpPr>
        <p:spPr>
          <a:xfrm>
            <a:off x="2528913" y="6068100"/>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of Login</a:t>
            </a:r>
            <a:endParaRPr>
              <a:latin typeface="Calibri"/>
              <a:ea typeface="Calibri"/>
              <a:cs typeface="Calibri"/>
              <a:sym typeface="Calibri"/>
            </a:endParaRPr>
          </a:p>
        </p:txBody>
      </p:sp>
      <p:sp>
        <p:nvSpPr>
          <p:cNvPr id="203" name="Google Shape;203;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