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4" r:id="rId2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457200"/>
            <a:ext cx="6802120" cy="609155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137410"/>
            <a:ext cx="7477601" cy="19164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5" b="1" dirty="0">
                <a:solidFill>
                  <a:srgbClr val="000000"/>
                </a:solidFill>
                <a:latin typeface="Calibri" panose="020F0502020204030204" charset="0"/>
                <a:ea typeface="p22-mackinac-pro" pitchFamily="34" charset="-122"/>
                <a:cs typeface="Calibri" panose="020F0502020204030204" charset="0"/>
              </a:rPr>
              <a:t>Gig Economy Application</a:t>
            </a:r>
          </a:p>
        </p:txBody>
      </p:sp>
      <p:sp>
        <p:nvSpPr>
          <p:cNvPr id="6" name="Text 2"/>
          <p:cNvSpPr/>
          <p:nvPr/>
        </p:nvSpPr>
        <p:spPr>
          <a:xfrm>
            <a:off x="833199" y="4387096"/>
            <a:ext cx="7477601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Calibri" panose="020F0502020204030204" charset="0"/>
                <a:ea typeface="Eudoxus Sans" pitchFamily="34" charset="-122"/>
                <a:cs typeface="Calibri" panose="020F0502020204030204" charset="0"/>
              </a:rPr>
              <a:t>Seamlessly connecting job seekers and employers in the dynamic gig economy. Our cutting-edge mobile app is revolutionizing the way people find and manage short-term work opportunities.</a:t>
            </a:r>
          </a:p>
        </p:txBody>
      </p:sp>
      <p:sp>
        <p:nvSpPr>
          <p:cNvPr id="7" name="Shape 3"/>
          <p:cNvSpPr/>
          <p:nvPr/>
        </p:nvSpPr>
        <p:spPr>
          <a:xfrm>
            <a:off x="833199" y="571988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D1D47-786C-8456-57C5-2887599DF039}"/>
              </a:ext>
            </a:extLst>
          </p:cNvPr>
          <p:cNvSpPr txBox="1"/>
          <p:nvPr/>
        </p:nvSpPr>
        <p:spPr>
          <a:xfrm>
            <a:off x="9914021" y="6344235"/>
            <a:ext cx="52096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Presented by : Group 9</a:t>
            </a:r>
          </a:p>
          <a:p>
            <a:endParaRPr lang="en-US" sz="2000" dirty="0"/>
          </a:p>
          <a:p>
            <a:r>
              <a:rPr lang="en-US" sz="2000" dirty="0"/>
              <a:t>Ramya Sree Vudugu</a:t>
            </a:r>
          </a:p>
          <a:p>
            <a:r>
              <a:rPr lang="en-US" sz="2000" dirty="0"/>
              <a:t>Pallavi Padam</a:t>
            </a:r>
          </a:p>
          <a:p>
            <a:r>
              <a:rPr lang="en-US" sz="2000" dirty="0" err="1"/>
              <a:t>Paavani</a:t>
            </a:r>
            <a:r>
              <a:rPr lang="en-US" sz="2000" dirty="0"/>
              <a:t> </a:t>
            </a:r>
            <a:r>
              <a:rPr lang="en-US" sz="2000" dirty="0" err="1"/>
              <a:t>Janapareddy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38478" y="701596"/>
            <a:ext cx="555498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476FD6"/>
                </a:solidFill>
                <a:latin typeface="Calibri" panose="020F0502020204030204" charset="0"/>
                <a:ea typeface="Roboto Slab" pitchFamily="34" charset="-122"/>
                <a:cs typeface="Calibri" panose="020F0502020204030204" charset="0"/>
              </a:rPr>
              <a:t>User Profiles</a:t>
            </a:r>
          </a:p>
        </p:txBody>
      </p:sp>
      <p:sp>
        <p:nvSpPr>
          <p:cNvPr id="5" name="Text 3"/>
          <p:cNvSpPr/>
          <p:nvPr/>
        </p:nvSpPr>
        <p:spPr>
          <a:xfrm>
            <a:off x="320318" y="1747560"/>
            <a:ext cx="3112413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476FD6"/>
                </a:solidFill>
                <a:latin typeface="Calibri" panose="020F0502020204030204" charset="0"/>
                <a:ea typeface="Roboto Slab" pitchFamily="34" charset="-122"/>
                <a:cs typeface="Calibri" panose="020F0502020204030204" charset="0"/>
              </a:rPr>
              <a:t>Comprehensive Profiles</a:t>
            </a:r>
          </a:p>
        </p:txBody>
      </p:sp>
      <p:sp>
        <p:nvSpPr>
          <p:cNvPr id="6" name="Text 4"/>
          <p:cNvSpPr/>
          <p:nvPr/>
        </p:nvSpPr>
        <p:spPr>
          <a:xfrm>
            <a:off x="415568" y="2337872"/>
            <a:ext cx="3156347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Calibri" panose="020F0502020204030204" charset="0"/>
                <a:ea typeface="Roboto" pitchFamily="34" charset="-122"/>
                <a:cs typeface="Calibri" panose="020F0502020204030204" charset="0"/>
              </a:rPr>
              <a:t>There are two user profiles that our app offers, one is the Retail Manager, the one who posts and accepts job requests, and the other one is employee.</a:t>
            </a:r>
          </a:p>
        </p:txBody>
      </p:sp>
      <p:sp>
        <p:nvSpPr>
          <p:cNvPr id="7" name="Text 5"/>
          <p:cNvSpPr/>
          <p:nvPr/>
        </p:nvSpPr>
        <p:spPr>
          <a:xfrm>
            <a:off x="319762" y="4358045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476FD6"/>
                </a:solidFill>
                <a:latin typeface="Calibri" panose="020F0502020204030204" charset="0"/>
                <a:ea typeface="Roboto Slab" pitchFamily="34" charset="-122"/>
                <a:cs typeface="Calibri" panose="020F0502020204030204" charset="0"/>
              </a:rPr>
              <a:t>Task Management</a:t>
            </a:r>
          </a:p>
        </p:txBody>
      </p:sp>
      <p:sp>
        <p:nvSpPr>
          <p:cNvPr id="8" name="Text 6"/>
          <p:cNvSpPr/>
          <p:nvPr/>
        </p:nvSpPr>
        <p:spPr>
          <a:xfrm>
            <a:off x="275947" y="4948357"/>
            <a:ext cx="3156347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Calibri" panose="020F0502020204030204" charset="0"/>
                <a:ea typeface="Roboto" pitchFamily="34" charset="-122"/>
                <a:cs typeface="Calibri" panose="020F0502020204030204" charset="0"/>
              </a:rPr>
              <a:t>Gig workers can easily track and manage their assigned tasks and applications, staying organized and in control of their workflow.</a:t>
            </a:r>
          </a:p>
        </p:txBody>
      </p:sp>
      <p:pic>
        <p:nvPicPr>
          <p:cNvPr id="12" name="Picture 11" descr="WhatsApp Image 2024-04-25 at 12.23.41 PM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345" y="1499235"/>
            <a:ext cx="2522855" cy="560832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4535170" y="935355"/>
            <a:ext cx="30378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Manager’s Dashboard</a:t>
            </a:r>
          </a:p>
        </p:txBody>
      </p:sp>
      <p:pic>
        <p:nvPicPr>
          <p:cNvPr id="14" name="Picture 13" descr="WhatsApp Image 2024-04-25 at 12.23.41 PM (2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6435" y="1395730"/>
            <a:ext cx="2569210" cy="5711825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9426575" y="846455"/>
            <a:ext cx="3799205" cy="1007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b="1"/>
              <a:t>Employee’s Dashboard</a:t>
            </a:r>
          </a:p>
        </p:txBody>
      </p:sp>
      <p:sp>
        <p:nvSpPr>
          <p:cNvPr id="16" name="Text 3"/>
          <p:cNvSpPr/>
          <p:nvPr/>
        </p:nvSpPr>
        <p:spPr>
          <a:xfrm>
            <a:off x="8184158" y="7387630"/>
            <a:ext cx="3112413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chemeClr val="tx1"/>
                </a:solidFill>
                <a:latin typeface="Calibri" panose="020F0502020204030204" charset="0"/>
                <a:ea typeface="Roboto Slab" pitchFamily="34" charset="-122"/>
                <a:cs typeface="Calibri" panose="020F0502020204030204" charset="0"/>
              </a:rPr>
              <a:t>Python Developer’s Job applied by the Employee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"/>
          <p:cNvSpPr/>
          <p:nvPr/>
        </p:nvSpPr>
        <p:spPr>
          <a:xfrm>
            <a:off x="6319599" y="563379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3" name="Picture 12" descr="WhatsApp Image 2024-04-25 at 12.31.16 PM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385" y="1252855"/>
            <a:ext cx="2477135" cy="5506085"/>
          </a:xfrm>
          <a:prstGeom prst="rect">
            <a:avLst/>
          </a:prstGeom>
        </p:spPr>
      </p:pic>
      <p:sp>
        <p:nvSpPr>
          <p:cNvPr id="14" name="Text 2"/>
          <p:cNvSpPr/>
          <p:nvPr/>
        </p:nvSpPr>
        <p:spPr>
          <a:xfrm>
            <a:off x="138073" y="319326"/>
            <a:ext cx="555498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476FD6"/>
                </a:solidFill>
                <a:latin typeface="Calibri" panose="020F0502020204030204" charset="0"/>
                <a:ea typeface="Roboto Slab" pitchFamily="34" charset="-122"/>
                <a:cs typeface="Calibri" panose="020F0502020204030204" charset="0"/>
              </a:rPr>
              <a:t>Job Assigning Workflow</a:t>
            </a:r>
          </a:p>
        </p:txBody>
      </p:sp>
      <p:pic>
        <p:nvPicPr>
          <p:cNvPr id="15" name="Picture 14" descr="WhatsApp Image 2024-04-25 at 12.35.10 P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060" y="1252855"/>
            <a:ext cx="2524760" cy="5614670"/>
          </a:xfrm>
          <a:prstGeom prst="rect">
            <a:avLst/>
          </a:prstGeom>
        </p:spPr>
      </p:pic>
      <p:pic>
        <p:nvPicPr>
          <p:cNvPr id="16" name="Picture 15" descr="WhatsApp Image 2024-04-25 at 12.39.29 P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9995" y="1252855"/>
            <a:ext cx="2400935" cy="5336540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6393180" y="3903980"/>
            <a:ext cx="991235" cy="29273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10197465" y="3903980"/>
            <a:ext cx="991235" cy="29273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3"/>
          <p:cNvSpPr/>
          <p:nvPr/>
        </p:nvSpPr>
        <p:spPr>
          <a:xfrm>
            <a:off x="327025" y="1266825"/>
            <a:ext cx="3517265" cy="5605145"/>
          </a:xfrm>
          <a:prstGeom prst="rect">
            <a:avLst/>
          </a:prstGeom>
          <a:noFill/>
        </p:spPr>
        <p:txBody>
          <a:bodyPr wrap="none" rtlCol="0" anchor="t" anchorCtr="0"/>
          <a:lstStyle/>
          <a:p>
            <a:pPr marL="0" indent="0" algn="just">
              <a:lnSpc>
                <a:spcPts val="2735"/>
              </a:lnSpc>
              <a:buNone/>
            </a:pPr>
            <a:r>
              <a:rPr lang="en-US" sz="2185" dirty="0">
                <a:solidFill>
                  <a:schemeClr val="tx1"/>
                </a:solidFill>
                <a:latin typeface="Calibri" panose="020F0502020204030204" charset="0"/>
                <a:ea typeface="Roboto Slab" pitchFamily="34" charset="-122"/>
                <a:cs typeface="Calibri" panose="020F0502020204030204" charset="0"/>
              </a:rPr>
              <a:t>Manager sees the users who</a:t>
            </a:r>
          </a:p>
          <a:p>
            <a:pPr marL="0" indent="0" algn="just">
              <a:lnSpc>
                <a:spcPts val="2735"/>
              </a:lnSpc>
              <a:buNone/>
            </a:pPr>
            <a:r>
              <a:rPr lang="en-US" sz="2185" dirty="0">
                <a:solidFill>
                  <a:schemeClr val="tx1"/>
                </a:solidFill>
                <a:latin typeface="Calibri" panose="020F0502020204030204" charset="0"/>
                <a:ea typeface="Roboto Slab" pitchFamily="34" charset="-122"/>
                <a:cs typeface="Calibri" panose="020F0502020204030204" charset="0"/>
              </a:rPr>
              <a:t>have applied for the job, and </a:t>
            </a:r>
          </a:p>
          <a:p>
            <a:pPr marL="0" indent="0" algn="just">
              <a:lnSpc>
                <a:spcPts val="2735"/>
              </a:lnSpc>
              <a:buNone/>
            </a:pPr>
            <a:r>
              <a:rPr lang="en-US" sz="2185" dirty="0">
                <a:solidFill>
                  <a:schemeClr val="tx1"/>
                </a:solidFill>
                <a:latin typeface="Calibri" panose="020F0502020204030204" charset="0"/>
                <a:ea typeface="Roboto Slab" pitchFamily="34" charset="-122"/>
                <a:cs typeface="Calibri" panose="020F0502020204030204" charset="0"/>
              </a:rPr>
              <a:t>decides whom to assign the</a:t>
            </a:r>
          </a:p>
          <a:p>
            <a:pPr marL="0" indent="0" algn="just">
              <a:lnSpc>
                <a:spcPts val="2735"/>
              </a:lnSpc>
              <a:buNone/>
            </a:pPr>
            <a:r>
              <a:rPr lang="en-US" sz="2185" dirty="0">
                <a:solidFill>
                  <a:schemeClr val="tx1"/>
                </a:solidFill>
                <a:latin typeface="Calibri" panose="020F0502020204030204" charset="0"/>
                <a:ea typeface="Roboto Slab" pitchFamily="34" charset="-122"/>
                <a:cs typeface="Calibri" panose="020F0502020204030204" charset="0"/>
              </a:rPr>
              <a:t>job after chatting with him on</a:t>
            </a:r>
          </a:p>
          <a:p>
            <a:pPr marL="0" indent="0" algn="just">
              <a:lnSpc>
                <a:spcPts val="2735"/>
              </a:lnSpc>
              <a:buNone/>
            </a:pPr>
            <a:r>
              <a:rPr lang="en-US" sz="2185" dirty="0">
                <a:solidFill>
                  <a:schemeClr val="tx1"/>
                </a:solidFill>
                <a:latin typeface="Calibri" panose="020F0502020204030204" charset="0"/>
                <a:ea typeface="Roboto Slab" pitchFamily="34" charset="-122"/>
                <a:cs typeface="Calibri" panose="020F0502020204030204" charset="0"/>
              </a:rPr>
              <a:t>the app.</a:t>
            </a:r>
          </a:p>
          <a:p>
            <a:pPr marL="0" indent="0" algn="just">
              <a:lnSpc>
                <a:spcPts val="2735"/>
              </a:lnSpc>
              <a:buNone/>
            </a:pPr>
            <a:endParaRPr lang="en-US" sz="2185" dirty="0">
              <a:solidFill>
                <a:schemeClr val="tx1"/>
              </a:solidFill>
              <a:latin typeface="Calibri" panose="020F0502020204030204" charset="0"/>
              <a:ea typeface="Roboto Slab" pitchFamily="34" charset="-122"/>
              <a:cs typeface="Calibri" panose="020F0502020204030204" charset="0"/>
            </a:endParaRPr>
          </a:p>
          <a:p>
            <a:pPr marL="0" indent="0" algn="just">
              <a:lnSpc>
                <a:spcPts val="2735"/>
              </a:lnSpc>
              <a:buNone/>
            </a:pPr>
            <a:r>
              <a:rPr lang="en-US" sz="2185" dirty="0">
                <a:solidFill>
                  <a:schemeClr val="tx1"/>
                </a:solidFill>
                <a:latin typeface="Calibri" panose="020F0502020204030204" charset="0"/>
                <a:ea typeface="Roboto Slab" pitchFamily="34" charset="-122"/>
                <a:cs typeface="Calibri" panose="020F0502020204030204" charset="0"/>
              </a:rPr>
              <a:t>As soon as he assigns a job, </a:t>
            </a:r>
          </a:p>
          <a:p>
            <a:pPr marL="0" indent="0" algn="just">
              <a:lnSpc>
                <a:spcPts val="2735"/>
              </a:lnSpc>
              <a:buNone/>
            </a:pPr>
            <a:r>
              <a:rPr lang="en-US" sz="2185" dirty="0">
                <a:solidFill>
                  <a:schemeClr val="tx1"/>
                </a:solidFill>
                <a:latin typeface="Calibri" panose="020F0502020204030204" charset="0"/>
                <a:ea typeface="Roboto Slab" pitchFamily="34" charset="-122"/>
                <a:cs typeface="Calibri" panose="020F0502020204030204" charset="0"/>
              </a:rPr>
              <a:t>a google calendar event is </a:t>
            </a:r>
          </a:p>
          <a:p>
            <a:pPr marL="0" indent="0" algn="just">
              <a:lnSpc>
                <a:spcPts val="2735"/>
              </a:lnSpc>
              <a:buNone/>
            </a:pPr>
            <a:r>
              <a:rPr lang="en-US" sz="2185" dirty="0">
                <a:solidFill>
                  <a:schemeClr val="tx1"/>
                </a:solidFill>
                <a:latin typeface="Calibri" panose="020F0502020204030204" charset="0"/>
                <a:ea typeface="Roboto Slab" pitchFamily="34" charset="-122"/>
                <a:cs typeface="Calibri" panose="020F0502020204030204" charset="0"/>
              </a:rPr>
              <a:t>made from his device and </a:t>
            </a:r>
          </a:p>
          <a:p>
            <a:pPr marL="0" indent="0" algn="just">
              <a:lnSpc>
                <a:spcPts val="2735"/>
              </a:lnSpc>
              <a:buNone/>
            </a:pPr>
            <a:r>
              <a:rPr lang="en-US" sz="2185" dirty="0">
                <a:solidFill>
                  <a:schemeClr val="tx1"/>
                </a:solidFill>
                <a:latin typeface="Calibri" panose="020F0502020204030204" charset="0"/>
                <a:ea typeface="Roboto Slab" pitchFamily="34" charset="-122"/>
                <a:cs typeface="Calibri" panose="020F0502020204030204" charset="0"/>
              </a:rPr>
              <a:t>its email invite is sent to </a:t>
            </a:r>
          </a:p>
          <a:p>
            <a:pPr marL="0" indent="0" algn="just">
              <a:lnSpc>
                <a:spcPts val="2735"/>
              </a:lnSpc>
              <a:buNone/>
            </a:pPr>
            <a:r>
              <a:rPr lang="en-US" sz="2185" dirty="0">
                <a:solidFill>
                  <a:schemeClr val="tx1"/>
                </a:solidFill>
                <a:latin typeface="Calibri" panose="020F0502020204030204" charset="0"/>
                <a:ea typeface="Roboto Slab" pitchFamily="34" charset="-122"/>
                <a:cs typeface="Calibri" panose="020F0502020204030204" charset="0"/>
              </a:rPr>
              <a:t>the job applier.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321237"/>
            <a:ext cx="555498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476FD6"/>
                </a:solidFill>
                <a:latin typeface="Calibri" panose="020F0502020204030204" charset="0"/>
                <a:ea typeface="Roboto Slab" pitchFamily="34" charset="-122"/>
                <a:cs typeface="Calibri" panose="020F0502020204030204" charset="0"/>
              </a:rPr>
              <a:t>Admin Panel</a:t>
            </a:r>
          </a:p>
        </p:txBody>
      </p:sp>
      <p:sp>
        <p:nvSpPr>
          <p:cNvPr id="6" name="Shape 3"/>
          <p:cNvSpPr/>
          <p:nvPr/>
        </p:nvSpPr>
        <p:spPr>
          <a:xfrm>
            <a:off x="833199" y="2348865"/>
            <a:ext cx="4542115" cy="2701766"/>
          </a:xfrm>
          <a:prstGeom prst="roundRect">
            <a:avLst>
              <a:gd name="adj" fmla="val 4935"/>
            </a:avLst>
          </a:prstGeom>
          <a:solidFill>
            <a:srgbClr val="DEE7F7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1055370" y="2571036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476FD6"/>
                </a:solidFill>
                <a:latin typeface="Calibri" panose="020F0502020204030204" charset="0"/>
                <a:ea typeface="Roboto Slab" pitchFamily="34" charset="-122"/>
                <a:cs typeface="Calibri" panose="020F0502020204030204" charset="0"/>
              </a:rPr>
              <a:t>Activity Monitoring</a:t>
            </a:r>
          </a:p>
        </p:txBody>
      </p:sp>
      <p:sp>
        <p:nvSpPr>
          <p:cNvPr id="8" name="Text 5"/>
          <p:cNvSpPr/>
          <p:nvPr/>
        </p:nvSpPr>
        <p:spPr>
          <a:xfrm>
            <a:off x="1055370" y="3051453"/>
            <a:ext cx="4097774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Calibri" panose="020F0502020204030204" charset="0"/>
                <a:ea typeface="Roboto" pitchFamily="34" charset="-122"/>
                <a:cs typeface="Calibri" panose="020F0502020204030204" charset="0"/>
              </a:rPr>
              <a:t>The admin panel provides comprehensive visibility into user activity, enabling you to track engagement, identify trends, and make informed decisions.</a:t>
            </a:r>
          </a:p>
        </p:txBody>
      </p:sp>
      <p:sp>
        <p:nvSpPr>
          <p:cNvPr id="9" name="Shape 6"/>
          <p:cNvSpPr/>
          <p:nvPr/>
        </p:nvSpPr>
        <p:spPr>
          <a:xfrm>
            <a:off x="5597485" y="2348865"/>
            <a:ext cx="4542115" cy="2701766"/>
          </a:xfrm>
          <a:prstGeom prst="roundRect">
            <a:avLst>
              <a:gd name="adj" fmla="val 4935"/>
            </a:avLst>
          </a:prstGeom>
          <a:solidFill>
            <a:srgbClr val="DEE7F7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5819656" y="2571036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476FD6"/>
                </a:solidFill>
                <a:latin typeface="Calibri" panose="020F0502020204030204" charset="0"/>
                <a:ea typeface="Roboto Slab" pitchFamily="34" charset="-122"/>
                <a:cs typeface="Calibri" panose="020F0502020204030204" charset="0"/>
              </a:rPr>
              <a:t>Task Moderation</a:t>
            </a:r>
          </a:p>
        </p:txBody>
      </p:sp>
      <p:sp>
        <p:nvSpPr>
          <p:cNvPr id="11" name="Text 8"/>
          <p:cNvSpPr/>
          <p:nvPr/>
        </p:nvSpPr>
        <p:spPr>
          <a:xfrm>
            <a:off x="5819656" y="3051453"/>
            <a:ext cx="4097774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Calibri" panose="020F0502020204030204" charset="0"/>
                <a:ea typeface="Roboto" pitchFamily="34" charset="-122"/>
                <a:cs typeface="Calibri" panose="020F0502020204030204" charset="0"/>
              </a:rPr>
              <a:t>Efficiently handle reported tasks and user queries, ensuring the integrity and safety of our platform for all participants.</a:t>
            </a:r>
          </a:p>
        </p:txBody>
      </p:sp>
      <p:sp>
        <p:nvSpPr>
          <p:cNvPr id="12" name="Shape 9"/>
          <p:cNvSpPr/>
          <p:nvPr/>
        </p:nvSpPr>
        <p:spPr>
          <a:xfrm>
            <a:off x="833199" y="5272802"/>
            <a:ext cx="9306401" cy="1635562"/>
          </a:xfrm>
          <a:prstGeom prst="roundRect">
            <a:avLst>
              <a:gd name="adj" fmla="val 8151"/>
            </a:avLst>
          </a:prstGeom>
          <a:solidFill>
            <a:srgbClr val="DEE7F7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1055370" y="5494972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476FD6"/>
                </a:solidFill>
                <a:latin typeface="Calibri" panose="020F0502020204030204" charset="0"/>
                <a:ea typeface="Roboto Slab" pitchFamily="34" charset="-122"/>
                <a:cs typeface="Calibri" panose="020F0502020204030204" charset="0"/>
              </a:rPr>
              <a:t>User Support</a:t>
            </a:r>
          </a:p>
        </p:txBody>
      </p:sp>
      <p:sp>
        <p:nvSpPr>
          <p:cNvPr id="14" name="Text 11"/>
          <p:cNvSpPr/>
          <p:nvPr/>
        </p:nvSpPr>
        <p:spPr>
          <a:xfrm>
            <a:off x="1055370" y="5975390"/>
            <a:ext cx="8862060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Calibri" panose="020F0502020204030204" charset="0"/>
                <a:ea typeface="Roboto" pitchFamily="34" charset="-122"/>
                <a:cs typeface="Calibri" panose="020F0502020204030204" charset="0"/>
              </a:rPr>
              <a:t>Dedicated support channels and tools empower admins to address user concerns and provide a superior customer experience.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2037993" y="934760"/>
            <a:ext cx="6862286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476FD6"/>
                </a:solidFill>
                <a:latin typeface="Calibri" panose="020F0502020204030204" charset="0"/>
                <a:ea typeface="Roboto Slab" pitchFamily="34" charset="-122"/>
                <a:cs typeface="Calibri" panose="020F0502020204030204" charset="0"/>
              </a:rPr>
              <a:t>Scalability Considerations</a:t>
            </a:r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1962388"/>
            <a:ext cx="1110972" cy="1777484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482221" y="2184559"/>
            <a:ext cx="2804398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476FD6"/>
                </a:solidFill>
                <a:latin typeface="Calibri" panose="020F0502020204030204" charset="0"/>
                <a:ea typeface="Roboto Slab" pitchFamily="34" charset="-122"/>
                <a:cs typeface="Calibri" panose="020F0502020204030204" charset="0"/>
              </a:rPr>
              <a:t>Robust Infrastructure</a:t>
            </a:r>
          </a:p>
        </p:txBody>
      </p:sp>
      <p:sp>
        <p:nvSpPr>
          <p:cNvPr id="9" name="Text 5"/>
          <p:cNvSpPr/>
          <p:nvPr/>
        </p:nvSpPr>
        <p:spPr>
          <a:xfrm>
            <a:off x="3482221" y="2664976"/>
            <a:ext cx="9110186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Calibri" panose="020F0502020204030204" charset="0"/>
                <a:ea typeface="Roboto" pitchFamily="34" charset="-122"/>
                <a:cs typeface="Calibri" panose="020F0502020204030204" charset="0"/>
              </a:rPr>
              <a:t>Our platform is designed with scalability in mind, leveraging cloud-based technologies and distributed systems to accommodate growing user demands.</a:t>
            </a:r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739872"/>
            <a:ext cx="1110972" cy="1777484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3482221" y="3962043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476FD6"/>
                </a:solidFill>
                <a:latin typeface="Calibri" panose="020F0502020204030204" charset="0"/>
                <a:ea typeface="Roboto Slab" pitchFamily="34" charset="-122"/>
                <a:cs typeface="Calibri" panose="020F0502020204030204" charset="0"/>
              </a:rPr>
              <a:t>Flexible Architecture</a:t>
            </a:r>
          </a:p>
        </p:txBody>
      </p:sp>
      <p:sp>
        <p:nvSpPr>
          <p:cNvPr id="12" name="Text 7"/>
          <p:cNvSpPr/>
          <p:nvPr/>
        </p:nvSpPr>
        <p:spPr>
          <a:xfrm>
            <a:off x="3482221" y="4442460"/>
            <a:ext cx="9110186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Calibri" panose="020F0502020204030204" charset="0"/>
                <a:ea typeface="Roboto" pitchFamily="34" charset="-122"/>
                <a:cs typeface="Calibri" panose="020F0502020204030204" charset="0"/>
              </a:rPr>
              <a:t>Modular and adaptable architecture allows us to seamlessly scale features, services, and data storage to meet the evolving needs of our users.</a:t>
            </a:r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993" y="5517356"/>
            <a:ext cx="1110972" cy="1777484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3482221" y="5739527"/>
            <a:ext cx="3269933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476FD6"/>
                </a:solidFill>
                <a:latin typeface="Calibri" panose="020F0502020204030204" charset="0"/>
                <a:ea typeface="Roboto Slab" pitchFamily="34" charset="-122"/>
                <a:cs typeface="Calibri" panose="020F0502020204030204" charset="0"/>
              </a:rPr>
              <a:t>Continuous Optimization</a:t>
            </a:r>
          </a:p>
        </p:txBody>
      </p:sp>
      <p:sp>
        <p:nvSpPr>
          <p:cNvPr id="15" name="Text 9"/>
          <p:cNvSpPr/>
          <p:nvPr/>
        </p:nvSpPr>
        <p:spPr>
          <a:xfrm>
            <a:off x="3482221" y="6219944"/>
            <a:ext cx="9110186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Calibri" panose="020F0502020204030204" charset="0"/>
                <a:ea typeface="Roboto" pitchFamily="34" charset="-122"/>
                <a:cs typeface="Calibri" panose="020F0502020204030204" charset="0"/>
              </a:rPr>
              <a:t>Ongoing performance monitoring and optimization ensure that our platform maintains optimal speed, reliability, and responsiveness as it scales.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newsflash/>
      </p:transition>
    </mc:Choice>
    <mc:Fallback xmlns="">
      <p:transition spd="med">
        <p:newsflash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1259324"/>
            <a:ext cx="555498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476FD6"/>
                </a:solidFill>
                <a:latin typeface="Calibri" panose="020F0502020204030204" charset="0"/>
                <a:ea typeface="Roboto Slab" pitchFamily="34" charset="-122"/>
                <a:cs typeface="Calibri" panose="020F0502020204030204" charset="0"/>
              </a:rPr>
              <a:t>Intuitive Design</a:t>
            </a: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398038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712613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476FD6"/>
                </a:solidFill>
                <a:latin typeface="Calibri" panose="020F0502020204030204" charset="0"/>
                <a:ea typeface="Roboto Slab" pitchFamily="34" charset="-122"/>
                <a:cs typeface="Calibri" panose="020F0502020204030204" charset="0"/>
              </a:rPr>
              <a:t>Seamless Navigation</a:t>
            </a:r>
          </a:p>
        </p:txBody>
      </p:sp>
      <p:sp>
        <p:nvSpPr>
          <p:cNvPr id="7" name="Text 4"/>
          <p:cNvSpPr/>
          <p:nvPr/>
        </p:nvSpPr>
        <p:spPr>
          <a:xfrm>
            <a:off x="2037993" y="5193030"/>
            <a:ext cx="3295888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Calibri" panose="020F0502020204030204" charset="0"/>
                <a:ea typeface="Roboto" pitchFamily="34" charset="-122"/>
                <a:cs typeface="Calibri" panose="020F0502020204030204" charset="0"/>
              </a:rPr>
              <a:t>Our user-centric design prioritizes intuitive navigation, making it easy for gig workers and employers to find what they need, when they need it.</a:t>
            </a: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398038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712732"/>
            <a:ext cx="311860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476FD6"/>
                </a:solidFill>
                <a:latin typeface="Calibri" panose="020F0502020204030204" charset="0"/>
                <a:ea typeface="Roboto Slab" pitchFamily="34" charset="-122"/>
                <a:cs typeface="Calibri" panose="020F0502020204030204" charset="0"/>
              </a:rPr>
              <a:t>Streamlined Workflows</a:t>
            </a:r>
          </a:p>
        </p:txBody>
      </p:sp>
      <p:sp>
        <p:nvSpPr>
          <p:cNvPr id="10" name="Text 6"/>
          <p:cNvSpPr/>
          <p:nvPr/>
        </p:nvSpPr>
        <p:spPr>
          <a:xfrm>
            <a:off x="5667137" y="5193149"/>
            <a:ext cx="3296007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Calibri" panose="020F0502020204030204" charset="0"/>
                <a:ea typeface="Roboto" pitchFamily="34" charset="-122"/>
                <a:cs typeface="Calibri" panose="020F0502020204030204" charset="0"/>
              </a:rPr>
              <a:t>Streamlined task posting, application, and communication features enhance productivity and efficiency, enabling users to focus on their work.</a:t>
            </a:r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398038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712732"/>
            <a:ext cx="322838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476FD6"/>
                </a:solidFill>
                <a:latin typeface="Calibri" panose="020F0502020204030204" charset="0"/>
                <a:ea typeface="Roboto Slab" pitchFamily="34" charset="-122"/>
                <a:cs typeface="Calibri" panose="020F0502020204030204" charset="0"/>
              </a:rPr>
              <a:t>Personalized Experience</a:t>
            </a:r>
          </a:p>
        </p:txBody>
      </p:sp>
      <p:sp>
        <p:nvSpPr>
          <p:cNvPr id="13" name="Text 8"/>
          <p:cNvSpPr/>
          <p:nvPr/>
        </p:nvSpPr>
        <p:spPr>
          <a:xfrm>
            <a:off x="9296400" y="5193149"/>
            <a:ext cx="3296007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Calibri" panose="020F0502020204030204" charset="0"/>
                <a:ea typeface="Roboto" pitchFamily="34" charset="-122"/>
                <a:cs typeface="Calibri" panose="020F0502020204030204" charset="0"/>
              </a:rPr>
              <a:t>Customizable profiles and personalized recommendations ensure that each user's experience is tailored to their unique needs and preferences.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heel spokes="8"/>
      </p:transition>
    </mc:Choice>
    <mc:Fallback xmlns="">
      <p:transition spd="slow">
        <p:wheel spokes="8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037993" y="1087874"/>
            <a:ext cx="555498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476FD6"/>
                </a:solidFill>
                <a:latin typeface="Calibri" panose="020F0502020204030204" charset="0"/>
                <a:ea typeface="Roboto Slab" pitchFamily="34" charset="-122"/>
                <a:cs typeface="Calibri" panose="020F0502020204030204" charset="0"/>
              </a:rPr>
              <a:t>Live Demonstration</a:t>
            </a:r>
          </a:p>
        </p:txBody>
      </p:sp>
      <p:sp>
        <p:nvSpPr>
          <p:cNvPr id="5" name="Shape 3"/>
          <p:cNvSpPr/>
          <p:nvPr/>
        </p:nvSpPr>
        <p:spPr>
          <a:xfrm>
            <a:off x="7293054" y="2226588"/>
            <a:ext cx="44410" cy="4915019"/>
          </a:xfrm>
          <a:prstGeom prst="rect">
            <a:avLst/>
          </a:prstGeom>
          <a:solidFill>
            <a:srgbClr val="BBC4DC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>
            <a:off x="6287631" y="2627888"/>
            <a:ext cx="777597" cy="44410"/>
          </a:xfrm>
          <a:prstGeom prst="rect">
            <a:avLst/>
          </a:prstGeom>
          <a:solidFill>
            <a:srgbClr val="BBC4DC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Shape 5"/>
          <p:cNvSpPr/>
          <p:nvPr/>
        </p:nvSpPr>
        <p:spPr>
          <a:xfrm>
            <a:off x="7065228" y="240018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7246441" y="2441853"/>
            <a:ext cx="137398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476FD6"/>
                </a:solidFill>
                <a:latin typeface="Calibri" panose="020F0502020204030204" charset="0"/>
                <a:ea typeface="Roboto Slab" pitchFamily="34" charset="-122"/>
                <a:cs typeface="Calibri" panose="020F0502020204030204" charset="0"/>
              </a:rPr>
              <a:t>1</a:t>
            </a:r>
          </a:p>
        </p:txBody>
      </p:sp>
      <p:sp>
        <p:nvSpPr>
          <p:cNvPr id="9" name="Text 7"/>
          <p:cNvSpPr/>
          <p:nvPr/>
        </p:nvSpPr>
        <p:spPr>
          <a:xfrm>
            <a:off x="3315653" y="2448758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r">
              <a:lnSpc>
                <a:spcPts val="2735"/>
              </a:lnSpc>
              <a:buNone/>
            </a:pPr>
            <a:r>
              <a:rPr lang="en-US" sz="2185" dirty="0">
                <a:solidFill>
                  <a:srgbClr val="476FD6"/>
                </a:solidFill>
                <a:latin typeface="Calibri" panose="020F0502020204030204" charset="0"/>
                <a:ea typeface="Roboto Slab" pitchFamily="34" charset="-122"/>
                <a:cs typeface="Calibri" panose="020F0502020204030204" charset="0"/>
              </a:rPr>
              <a:t>Task Posting</a:t>
            </a:r>
          </a:p>
        </p:txBody>
      </p:sp>
      <p:sp>
        <p:nvSpPr>
          <p:cNvPr id="10" name="Text 8"/>
          <p:cNvSpPr/>
          <p:nvPr/>
        </p:nvSpPr>
        <p:spPr>
          <a:xfrm>
            <a:off x="2037993" y="2929176"/>
            <a:ext cx="4055150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Calibri" panose="020F0502020204030204" charset="0"/>
                <a:ea typeface="Roboto" pitchFamily="34" charset="-122"/>
                <a:cs typeface="Calibri" panose="020F0502020204030204" charset="0"/>
              </a:rPr>
              <a:t>Employers can easily create and post their gig opportunities, leveraging our intuitive interface to clearly define requirements and budgets.</a:t>
            </a:r>
          </a:p>
        </p:txBody>
      </p:sp>
      <p:sp>
        <p:nvSpPr>
          <p:cNvPr id="11" name="Shape 9"/>
          <p:cNvSpPr/>
          <p:nvPr/>
        </p:nvSpPr>
        <p:spPr>
          <a:xfrm>
            <a:off x="7565172" y="3738741"/>
            <a:ext cx="777597" cy="44410"/>
          </a:xfrm>
          <a:prstGeom prst="rect">
            <a:avLst/>
          </a:prstGeom>
          <a:solidFill>
            <a:srgbClr val="BBC4DC"/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Shape 10"/>
          <p:cNvSpPr/>
          <p:nvPr/>
        </p:nvSpPr>
        <p:spPr>
          <a:xfrm>
            <a:off x="7065228" y="351103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7223105" y="3552706"/>
            <a:ext cx="184071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476FD6"/>
                </a:solidFill>
                <a:latin typeface="Calibri" panose="020F0502020204030204" charset="0"/>
                <a:ea typeface="Roboto Slab" pitchFamily="34" charset="-122"/>
                <a:cs typeface="Calibri" panose="020F0502020204030204" charset="0"/>
              </a:rPr>
              <a:t>2</a:t>
            </a:r>
          </a:p>
        </p:txBody>
      </p:sp>
      <p:sp>
        <p:nvSpPr>
          <p:cNvPr id="14" name="Text 12"/>
          <p:cNvSpPr/>
          <p:nvPr/>
        </p:nvSpPr>
        <p:spPr>
          <a:xfrm>
            <a:off x="8537258" y="3559612"/>
            <a:ext cx="3094077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476FD6"/>
                </a:solidFill>
                <a:latin typeface="Calibri" panose="020F0502020204030204" charset="0"/>
                <a:ea typeface="Roboto Slab" pitchFamily="34" charset="-122"/>
                <a:cs typeface="Calibri" panose="020F0502020204030204" charset="0"/>
              </a:rPr>
              <a:t>Browsing and Applying</a:t>
            </a:r>
          </a:p>
        </p:txBody>
      </p:sp>
      <p:sp>
        <p:nvSpPr>
          <p:cNvPr id="15" name="Text 13"/>
          <p:cNvSpPr/>
          <p:nvPr/>
        </p:nvSpPr>
        <p:spPr>
          <a:xfrm>
            <a:off x="8537258" y="4040029"/>
            <a:ext cx="4055150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Calibri" panose="020F0502020204030204" charset="0"/>
                <a:ea typeface="Roboto" pitchFamily="34" charset="-122"/>
                <a:cs typeface="Calibri" panose="020F0502020204030204" charset="0"/>
              </a:rPr>
              <a:t>Gig workers can explore available tasks, review details, and submit their applications seamlessly, showcasing their skills and experience.</a:t>
            </a:r>
          </a:p>
        </p:txBody>
      </p:sp>
      <p:sp>
        <p:nvSpPr>
          <p:cNvPr id="16" name="Shape 14"/>
          <p:cNvSpPr/>
          <p:nvPr/>
        </p:nvSpPr>
        <p:spPr>
          <a:xfrm>
            <a:off x="6287631" y="5196423"/>
            <a:ext cx="777597" cy="44410"/>
          </a:xfrm>
          <a:prstGeom prst="rect">
            <a:avLst/>
          </a:prstGeom>
          <a:solidFill>
            <a:srgbClr val="BBC4DC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Shape 15"/>
          <p:cNvSpPr/>
          <p:nvPr/>
        </p:nvSpPr>
        <p:spPr>
          <a:xfrm>
            <a:off x="7065228" y="496871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Text 16"/>
          <p:cNvSpPr/>
          <p:nvPr/>
        </p:nvSpPr>
        <p:spPr>
          <a:xfrm>
            <a:off x="7225129" y="5010388"/>
            <a:ext cx="180023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476FD6"/>
                </a:solidFill>
                <a:latin typeface="Calibri" panose="020F0502020204030204" charset="0"/>
                <a:ea typeface="Roboto Slab" pitchFamily="34" charset="-122"/>
                <a:cs typeface="Calibri" panose="020F0502020204030204" charset="0"/>
              </a:rPr>
              <a:t>3</a:t>
            </a:r>
          </a:p>
        </p:txBody>
      </p:sp>
      <p:sp>
        <p:nvSpPr>
          <p:cNvPr id="19" name="Text 17"/>
          <p:cNvSpPr/>
          <p:nvPr/>
        </p:nvSpPr>
        <p:spPr>
          <a:xfrm>
            <a:off x="3021687" y="5017294"/>
            <a:ext cx="3071455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r">
              <a:lnSpc>
                <a:spcPts val="2735"/>
              </a:lnSpc>
              <a:buNone/>
            </a:pPr>
            <a:r>
              <a:rPr lang="en-US" sz="2185" dirty="0">
                <a:solidFill>
                  <a:srgbClr val="476FD6"/>
                </a:solidFill>
                <a:latin typeface="Calibri" panose="020F0502020204030204" charset="0"/>
                <a:ea typeface="Roboto Slab" pitchFamily="34" charset="-122"/>
                <a:cs typeface="Calibri" panose="020F0502020204030204" charset="0"/>
              </a:rPr>
              <a:t>Secure Communication</a:t>
            </a:r>
          </a:p>
        </p:txBody>
      </p:sp>
      <p:sp>
        <p:nvSpPr>
          <p:cNvPr id="20" name="Text 18"/>
          <p:cNvSpPr/>
          <p:nvPr/>
        </p:nvSpPr>
        <p:spPr>
          <a:xfrm>
            <a:off x="2037993" y="5497711"/>
            <a:ext cx="4055150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Calibri" panose="020F0502020204030204" charset="0"/>
                <a:ea typeface="Roboto" pitchFamily="34" charset="-122"/>
                <a:cs typeface="Calibri" panose="020F0502020204030204" charset="0"/>
              </a:rPr>
              <a:t>Our in-app messaging and collaboration tools enable employers and gig workers to connect, coordinate, and complete tasks efficiently and effectively.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037993" y="1637824"/>
            <a:ext cx="555498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476FD6"/>
                </a:solidFill>
                <a:latin typeface="Calibri" panose="020F0502020204030204" charset="0"/>
                <a:ea typeface="Roboto Slab" pitchFamily="34" charset="-122"/>
                <a:cs typeface="Calibri" panose="020F0502020204030204" charset="0"/>
              </a:rPr>
              <a:t>Benefits to Users</a:t>
            </a:r>
          </a:p>
        </p:txBody>
      </p:sp>
      <p:sp>
        <p:nvSpPr>
          <p:cNvPr id="5" name="Shape 3"/>
          <p:cNvSpPr/>
          <p:nvPr/>
        </p:nvSpPr>
        <p:spPr>
          <a:xfrm>
            <a:off x="2037993" y="295013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2219206" y="2991803"/>
            <a:ext cx="137398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476FD6"/>
                </a:solidFill>
                <a:latin typeface="Calibri" panose="020F0502020204030204" charset="0"/>
                <a:ea typeface="Roboto Slab" pitchFamily="34" charset="-122"/>
                <a:cs typeface="Calibri" panose="020F0502020204030204" charset="0"/>
              </a:rPr>
              <a:t>1</a:t>
            </a:r>
          </a:p>
        </p:txBody>
      </p:sp>
      <p:sp>
        <p:nvSpPr>
          <p:cNvPr id="7" name="Text 5"/>
          <p:cNvSpPr/>
          <p:nvPr/>
        </p:nvSpPr>
        <p:spPr>
          <a:xfrm>
            <a:off x="2760107" y="3026450"/>
            <a:ext cx="368558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476FD6"/>
                </a:solidFill>
                <a:latin typeface="Calibri" panose="020F0502020204030204" charset="0"/>
                <a:ea typeface="Roboto Slab" pitchFamily="34" charset="-122"/>
                <a:cs typeface="Calibri" panose="020F0502020204030204" charset="0"/>
              </a:rPr>
              <a:t>Flexible Work Opportunities</a:t>
            </a:r>
          </a:p>
        </p:txBody>
      </p:sp>
      <p:sp>
        <p:nvSpPr>
          <p:cNvPr id="8" name="Text 6"/>
          <p:cNvSpPr/>
          <p:nvPr/>
        </p:nvSpPr>
        <p:spPr>
          <a:xfrm>
            <a:off x="2760107" y="3506867"/>
            <a:ext cx="4444008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Calibri" panose="020F0502020204030204" charset="0"/>
                <a:ea typeface="Roboto" pitchFamily="34" charset="-122"/>
                <a:cs typeface="Calibri" panose="020F0502020204030204" charset="0"/>
              </a:rPr>
              <a:t>Empower gig workers to take control of their schedules and earn on their own terms.</a:t>
            </a:r>
          </a:p>
        </p:txBody>
      </p:sp>
      <p:sp>
        <p:nvSpPr>
          <p:cNvPr id="9" name="Shape 7"/>
          <p:cNvSpPr/>
          <p:nvPr/>
        </p:nvSpPr>
        <p:spPr>
          <a:xfrm>
            <a:off x="7426285" y="295013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7584162" y="2991803"/>
            <a:ext cx="184071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476FD6"/>
                </a:solidFill>
                <a:latin typeface="Calibri" panose="020F0502020204030204" charset="0"/>
                <a:ea typeface="Roboto Slab" pitchFamily="34" charset="-122"/>
                <a:cs typeface="Calibri" panose="020F0502020204030204" charset="0"/>
              </a:rPr>
              <a:t>2</a:t>
            </a:r>
          </a:p>
        </p:txBody>
      </p:sp>
      <p:sp>
        <p:nvSpPr>
          <p:cNvPr id="11" name="Text 9"/>
          <p:cNvSpPr/>
          <p:nvPr/>
        </p:nvSpPr>
        <p:spPr>
          <a:xfrm>
            <a:off x="8148399" y="3026450"/>
            <a:ext cx="3611285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476FD6"/>
                </a:solidFill>
                <a:latin typeface="Calibri" panose="020F0502020204030204" charset="0"/>
                <a:ea typeface="Roboto Slab" pitchFamily="34" charset="-122"/>
                <a:cs typeface="Calibri" panose="020F0502020204030204" charset="0"/>
              </a:rPr>
              <a:t>Streamlined Hiring Process</a:t>
            </a:r>
          </a:p>
        </p:txBody>
      </p:sp>
      <p:sp>
        <p:nvSpPr>
          <p:cNvPr id="12" name="Text 10"/>
          <p:cNvSpPr/>
          <p:nvPr/>
        </p:nvSpPr>
        <p:spPr>
          <a:xfrm>
            <a:off x="8148399" y="3506867"/>
            <a:ext cx="4444008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Calibri" panose="020F0502020204030204" charset="0"/>
                <a:ea typeface="Roboto" pitchFamily="34" charset="-122"/>
                <a:cs typeface="Calibri" panose="020F0502020204030204" charset="0"/>
              </a:rPr>
              <a:t>Simplify the task posting and hiring process for employers, connecting them with the right talent efficiently.</a:t>
            </a:r>
          </a:p>
        </p:txBody>
      </p:sp>
      <p:sp>
        <p:nvSpPr>
          <p:cNvPr id="13" name="Shape 11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2197894" y="5010507"/>
            <a:ext cx="180023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476FD6"/>
                </a:solidFill>
                <a:latin typeface="Calibri" panose="020F0502020204030204" charset="0"/>
                <a:ea typeface="Roboto Slab" pitchFamily="34" charset="-122"/>
                <a:cs typeface="Calibri" panose="020F0502020204030204" charset="0"/>
              </a:rPr>
              <a:t>3</a:t>
            </a:r>
          </a:p>
        </p:txBody>
      </p:sp>
      <p:sp>
        <p:nvSpPr>
          <p:cNvPr id="15" name="Text 13"/>
          <p:cNvSpPr/>
          <p:nvPr/>
        </p:nvSpPr>
        <p:spPr>
          <a:xfrm>
            <a:off x="2760107" y="5045154"/>
            <a:ext cx="3232547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476FD6"/>
                </a:solidFill>
                <a:latin typeface="Calibri" panose="020F0502020204030204" charset="0"/>
                <a:ea typeface="Roboto Slab" pitchFamily="34" charset="-122"/>
                <a:cs typeface="Calibri" panose="020F0502020204030204" charset="0"/>
              </a:rPr>
              <a:t>Enhanced Transparency</a:t>
            </a:r>
          </a:p>
        </p:txBody>
      </p:sp>
      <p:sp>
        <p:nvSpPr>
          <p:cNvPr id="16" name="Text 14"/>
          <p:cNvSpPr/>
          <p:nvPr/>
        </p:nvSpPr>
        <p:spPr>
          <a:xfrm>
            <a:off x="2760107" y="5525572"/>
            <a:ext cx="4444008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Calibri" panose="020F0502020204030204" charset="0"/>
                <a:ea typeface="Roboto" pitchFamily="34" charset="-122"/>
                <a:cs typeface="Calibri" panose="020F0502020204030204" charset="0"/>
              </a:rPr>
              <a:t>Provide both parties with visibility into the gig economy, fostering trust and collaboration.</a:t>
            </a:r>
          </a:p>
        </p:txBody>
      </p:sp>
      <p:sp>
        <p:nvSpPr>
          <p:cNvPr id="17" name="Shape 15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Text 16"/>
          <p:cNvSpPr/>
          <p:nvPr/>
        </p:nvSpPr>
        <p:spPr>
          <a:xfrm>
            <a:off x="7579638" y="5010507"/>
            <a:ext cx="193238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476FD6"/>
                </a:solidFill>
                <a:latin typeface="Calibri" panose="020F0502020204030204" charset="0"/>
                <a:ea typeface="Roboto Slab" pitchFamily="34" charset="-122"/>
                <a:cs typeface="Calibri" panose="020F0502020204030204" charset="0"/>
              </a:rPr>
              <a:t>4</a:t>
            </a:r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476FD6"/>
                </a:solidFill>
                <a:latin typeface="Calibri" panose="020F0502020204030204" charset="0"/>
                <a:ea typeface="Roboto Slab" pitchFamily="34" charset="-122"/>
                <a:cs typeface="Calibri" panose="020F0502020204030204" charset="0"/>
              </a:rPr>
              <a:t>Scalable Solutions</a:t>
            </a:r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4444008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Calibri" panose="020F0502020204030204" charset="0"/>
                <a:ea typeface="Roboto" pitchFamily="34" charset="-122"/>
                <a:cs typeface="Calibri" panose="020F0502020204030204" charset="0"/>
              </a:rPr>
              <a:t>Offer a platform that can adapt and grow alongside the evolving needs of the on-demand workforce.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>
      <p:transition spd="med">
        <p:pull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037993" y="2027872"/>
            <a:ext cx="700659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476FD6"/>
                </a:solidFill>
                <a:latin typeface="Calibri" panose="020F0502020204030204" charset="0"/>
                <a:ea typeface="Roboto Slab" pitchFamily="34" charset="-122"/>
                <a:cs typeface="Calibri" panose="020F0502020204030204" charset="0"/>
              </a:rPr>
              <a:t>Driving the Future of Work</a:t>
            </a: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166586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944183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476FD6"/>
                </a:solidFill>
                <a:latin typeface="Calibri" panose="020F0502020204030204" charset="0"/>
                <a:ea typeface="Roboto Slab" pitchFamily="34" charset="-122"/>
                <a:cs typeface="Calibri" panose="020F0502020204030204" charset="0"/>
              </a:rPr>
              <a:t>Innovation</a:t>
            </a:r>
          </a:p>
        </p:txBody>
      </p:sp>
      <p:sp>
        <p:nvSpPr>
          <p:cNvPr id="7" name="Text 4"/>
          <p:cNvSpPr/>
          <p:nvPr/>
        </p:nvSpPr>
        <p:spPr>
          <a:xfrm>
            <a:off x="2037993" y="4424601"/>
            <a:ext cx="3295888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Calibri" panose="020F0502020204030204" charset="0"/>
                <a:ea typeface="Roboto" pitchFamily="34" charset="-122"/>
                <a:cs typeface="Calibri" panose="020F0502020204030204" charset="0"/>
              </a:rPr>
              <a:t>Our platform harnesses the power of technology to revolutionize the way people find and manage flexible work opportunities.</a:t>
            </a: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166586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3944183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476FD6"/>
                </a:solidFill>
                <a:latin typeface="Calibri" panose="020F0502020204030204" charset="0"/>
                <a:ea typeface="Roboto Slab" pitchFamily="34" charset="-122"/>
                <a:cs typeface="Calibri" panose="020F0502020204030204" charset="0"/>
              </a:rPr>
              <a:t>Community</a:t>
            </a:r>
          </a:p>
        </p:txBody>
      </p:sp>
      <p:sp>
        <p:nvSpPr>
          <p:cNvPr id="10" name="Text 6"/>
          <p:cNvSpPr/>
          <p:nvPr/>
        </p:nvSpPr>
        <p:spPr>
          <a:xfrm>
            <a:off x="5667137" y="4424601"/>
            <a:ext cx="3296007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Calibri" panose="020F0502020204030204" charset="0"/>
                <a:ea typeface="Roboto" pitchFamily="34" charset="-122"/>
                <a:cs typeface="Calibri" panose="020F0502020204030204" charset="0"/>
              </a:rPr>
              <a:t>By empowering gig workers and employers to connect and collaborate, we're building a thriving ecosystem of on-demand talent.</a:t>
            </a:r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166586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3944183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476FD6"/>
                </a:solidFill>
                <a:latin typeface="Calibri" panose="020F0502020204030204" charset="0"/>
                <a:ea typeface="Roboto Slab" pitchFamily="34" charset="-122"/>
                <a:cs typeface="Calibri" panose="020F0502020204030204" charset="0"/>
              </a:rPr>
              <a:t>Growth</a:t>
            </a:r>
          </a:p>
        </p:txBody>
      </p:sp>
      <p:sp>
        <p:nvSpPr>
          <p:cNvPr id="13" name="Text 8"/>
          <p:cNvSpPr/>
          <p:nvPr/>
        </p:nvSpPr>
        <p:spPr>
          <a:xfrm>
            <a:off x="9296400" y="4424601"/>
            <a:ext cx="3296007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Calibri" panose="020F0502020204030204" charset="0"/>
                <a:ea typeface="Roboto" pitchFamily="34" charset="-122"/>
                <a:cs typeface="Calibri" panose="020F0502020204030204" charset="0"/>
              </a:rPr>
              <a:t>Our scalable and adaptable solutions are designed to accommodate the ever-expanding gig economy, ensuring long-term success.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ank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615" y="883920"/>
            <a:ext cx="7389495" cy="5835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697474"/>
            <a:ext cx="7723227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000000"/>
                </a:solidFill>
                <a:latin typeface="Calibri" panose="020F0502020204030204" charset="0"/>
                <a:ea typeface="p22-mackinac-pro" pitchFamily="34" charset="-122"/>
                <a:cs typeface="Calibri" panose="020F0502020204030204" charset="0"/>
              </a:rPr>
              <a:t>The Rise of the Gig Economy</a:t>
            </a:r>
          </a:p>
        </p:txBody>
      </p:sp>
      <p:sp>
        <p:nvSpPr>
          <p:cNvPr id="6" name="Shape 2"/>
          <p:cNvSpPr/>
          <p:nvPr/>
        </p:nvSpPr>
        <p:spPr>
          <a:xfrm>
            <a:off x="4490799" y="289869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4673084" y="2940367"/>
            <a:ext cx="135374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272525"/>
                </a:solidFill>
                <a:latin typeface="Calibri" panose="020F0502020204030204" charset="0"/>
                <a:ea typeface="p22-mackinac-pro" pitchFamily="34" charset="-122"/>
                <a:cs typeface="Calibri" panose="020F0502020204030204" charset="0"/>
              </a:rPr>
              <a:t>1</a:t>
            </a:r>
          </a:p>
        </p:txBody>
      </p:sp>
      <p:sp>
        <p:nvSpPr>
          <p:cNvPr id="8" name="Text 4"/>
          <p:cNvSpPr/>
          <p:nvPr/>
        </p:nvSpPr>
        <p:spPr>
          <a:xfrm>
            <a:off x="5212913" y="2975015"/>
            <a:ext cx="3820001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272525"/>
                </a:solidFill>
                <a:latin typeface="Calibri" panose="020F0502020204030204" charset="0"/>
                <a:ea typeface="p22-mackinac-pro" pitchFamily="34" charset="-122"/>
                <a:cs typeface="Calibri" panose="020F0502020204030204" charset="0"/>
              </a:rPr>
              <a:t>Flexible Work Arrangements</a:t>
            </a:r>
          </a:p>
        </p:txBody>
      </p:sp>
      <p:sp>
        <p:nvSpPr>
          <p:cNvPr id="9" name="Text 5"/>
          <p:cNvSpPr/>
          <p:nvPr/>
        </p:nvSpPr>
        <p:spPr>
          <a:xfrm>
            <a:off x="5212913" y="3802618"/>
            <a:ext cx="3820001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Calibri" panose="020F0502020204030204" charset="0"/>
                <a:ea typeface="Eudoxus Sans" pitchFamily="34" charset="-122"/>
                <a:cs typeface="Calibri" panose="020F0502020204030204" charset="0"/>
              </a:rPr>
              <a:t>Empowering individuals to take control of their careers and work on their own terms.</a:t>
            </a:r>
          </a:p>
        </p:txBody>
      </p:sp>
      <p:sp>
        <p:nvSpPr>
          <p:cNvPr id="10" name="Shape 6"/>
          <p:cNvSpPr/>
          <p:nvPr/>
        </p:nvSpPr>
        <p:spPr>
          <a:xfrm>
            <a:off x="9255085" y="289869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7"/>
          <p:cNvSpPr/>
          <p:nvPr/>
        </p:nvSpPr>
        <p:spPr>
          <a:xfrm>
            <a:off x="9407962" y="2940367"/>
            <a:ext cx="194072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272525"/>
                </a:solidFill>
                <a:latin typeface="Calibri" panose="020F0502020204030204" charset="0"/>
                <a:ea typeface="p22-mackinac-pro" pitchFamily="34" charset="-122"/>
                <a:cs typeface="Calibri" panose="020F0502020204030204" charset="0"/>
              </a:rPr>
              <a:t>2</a:t>
            </a:r>
          </a:p>
        </p:txBody>
      </p:sp>
      <p:sp>
        <p:nvSpPr>
          <p:cNvPr id="12" name="Text 8"/>
          <p:cNvSpPr/>
          <p:nvPr/>
        </p:nvSpPr>
        <p:spPr>
          <a:xfrm>
            <a:off x="9977199" y="2975015"/>
            <a:ext cx="3419951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272525"/>
                </a:solidFill>
                <a:latin typeface="Calibri" panose="020F0502020204030204" charset="0"/>
                <a:ea typeface="p22-mackinac-pro" pitchFamily="34" charset="-122"/>
                <a:cs typeface="Calibri" panose="020F0502020204030204" charset="0"/>
              </a:rPr>
              <a:t>Accessible Opportunities</a:t>
            </a:r>
          </a:p>
        </p:txBody>
      </p:sp>
      <p:sp>
        <p:nvSpPr>
          <p:cNvPr id="13" name="Text 9"/>
          <p:cNvSpPr/>
          <p:nvPr/>
        </p:nvSpPr>
        <p:spPr>
          <a:xfrm>
            <a:off x="9977199" y="3455432"/>
            <a:ext cx="3820001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Calibri" panose="020F0502020204030204" charset="0"/>
                <a:ea typeface="Eudoxus Sans" pitchFamily="34" charset="-122"/>
                <a:cs typeface="Calibri" panose="020F0502020204030204" charset="0"/>
              </a:rPr>
              <a:t>Providing a platform for people to easily find and apply for a diverse range of gig jobs.</a:t>
            </a:r>
          </a:p>
        </p:txBody>
      </p:sp>
      <p:sp>
        <p:nvSpPr>
          <p:cNvPr id="14" name="Shape 10"/>
          <p:cNvSpPr/>
          <p:nvPr/>
        </p:nvSpPr>
        <p:spPr>
          <a:xfrm>
            <a:off x="4490799" y="526458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11"/>
          <p:cNvSpPr/>
          <p:nvPr/>
        </p:nvSpPr>
        <p:spPr>
          <a:xfrm>
            <a:off x="4640937" y="5306258"/>
            <a:ext cx="199668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272525"/>
                </a:solidFill>
                <a:latin typeface="Calibri" panose="020F0502020204030204" charset="0"/>
                <a:ea typeface="p22-mackinac-pro" pitchFamily="34" charset="-122"/>
                <a:cs typeface="Calibri" panose="020F0502020204030204" charset="0"/>
              </a:rPr>
              <a:t>3</a:t>
            </a:r>
          </a:p>
        </p:txBody>
      </p:sp>
      <p:sp>
        <p:nvSpPr>
          <p:cNvPr id="16" name="Text 12"/>
          <p:cNvSpPr/>
          <p:nvPr/>
        </p:nvSpPr>
        <p:spPr>
          <a:xfrm>
            <a:off x="5212913" y="5340906"/>
            <a:ext cx="290012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272525"/>
                </a:solidFill>
                <a:latin typeface="Calibri" panose="020F0502020204030204" charset="0"/>
                <a:ea typeface="p22-mackinac-pro" pitchFamily="34" charset="-122"/>
                <a:cs typeface="Calibri" panose="020F0502020204030204" charset="0"/>
              </a:rPr>
              <a:t>Adaptable Workforce</a:t>
            </a:r>
          </a:p>
        </p:txBody>
      </p:sp>
      <p:sp>
        <p:nvSpPr>
          <p:cNvPr id="17" name="Text 13"/>
          <p:cNvSpPr/>
          <p:nvPr/>
        </p:nvSpPr>
        <p:spPr>
          <a:xfrm>
            <a:off x="5212913" y="5821323"/>
            <a:ext cx="8584287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Calibri" panose="020F0502020204030204" charset="0"/>
                <a:ea typeface="Eudoxus Sans" pitchFamily="34" charset="-122"/>
                <a:cs typeface="Calibri" panose="020F0502020204030204" charset="0"/>
              </a:rPr>
              <a:t>Enabling businesses to quickly scale their teams and access specialized talent as needed.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edge/>
      </p:transition>
    </mc:Choice>
    <mc:Fallback xmlns="">
      <p:transition spd="slow">
        <p:wedg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2037993" y="2394466"/>
            <a:ext cx="6416278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000000"/>
                </a:solidFill>
                <a:latin typeface="Calibri" panose="020F0502020204030204" charset="0"/>
                <a:ea typeface="p22-mackinac-pro" pitchFamily="34" charset="-122"/>
                <a:cs typeface="Calibri" panose="020F0502020204030204" charset="0"/>
              </a:rPr>
              <a:t>Tackling the Challenges</a:t>
            </a:r>
          </a:p>
        </p:txBody>
      </p:sp>
      <p:sp>
        <p:nvSpPr>
          <p:cNvPr id="5" name="Text 2"/>
          <p:cNvSpPr/>
          <p:nvPr/>
        </p:nvSpPr>
        <p:spPr>
          <a:xfrm>
            <a:off x="2037993" y="3644265"/>
            <a:ext cx="3156347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000000"/>
                </a:solidFill>
                <a:latin typeface="Calibri" panose="020F0502020204030204" charset="0"/>
                <a:ea typeface="p22-mackinac-pro" pitchFamily="34" charset="-122"/>
                <a:cs typeface="Calibri" panose="020F0502020204030204" charset="0"/>
              </a:rPr>
              <a:t>Pain Points for Workers</a:t>
            </a:r>
          </a:p>
        </p:txBody>
      </p:sp>
      <p:sp>
        <p:nvSpPr>
          <p:cNvPr id="6" name="Text 3"/>
          <p:cNvSpPr/>
          <p:nvPr/>
        </p:nvSpPr>
        <p:spPr>
          <a:xfrm>
            <a:off x="1890395" y="4338955"/>
            <a:ext cx="4011930" cy="20974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Calibri" panose="020F0502020204030204" charset="0"/>
                <a:ea typeface="Eudoxus Sans" pitchFamily="34" charset="-122"/>
                <a:cs typeface="Calibri" panose="020F0502020204030204" charset="0"/>
              </a:rPr>
              <a:t>Difficulty finding reliable gig work and managing multiple short-term jobs.</a:t>
            </a:r>
          </a:p>
        </p:txBody>
      </p:sp>
      <p:sp>
        <p:nvSpPr>
          <p:cNvPr id="7" name="Text 4"/>
          <p:cNvSpPr/>
          <p:nvPr/>
        </p:nvSpPr>
        <p:spPr>
          <a:xfrm>
            <a:off x="5743932" y="3644265"/>
            <a:ext cx="3156347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000000"/>
                </a:solidFill>
                <a:latin typeface="Calibri" panose="020F0502020204030204" charset="0"/>
                <a:ea typeface="p22-mackinac-pro" pitchFamily="34" charset="-122"/>
                <a:cs typeface="Calibri" panose="020F0502020204030204" charset="0"/>
              </a:rPr>
              <a:t>Struggles for Employers</a:t>
            </a:r>
          </a:p>
        </p:txBody>
      </p:sp>
      <p:sp>
        <p:nvSpPr>
          <p:cNvPr id="8" name="Text 5"/>
          <p:cNvSpPr/>
          <p:nvPr/>
        </p:nvSpPr>
        <p:spPr>
          <a:xfrm>
            <a:off x="5743932" y="4339193"/>
            <a:ext cx="3156347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Calibri" panose="020F0502020204030204" charset="0"/>
                <a:ea typeface="Eudoxus Sans" pitchFamily="34" charset="-122"/>
                <a:cs typeface="Calibri" panose="020F0502020204030204" charset="0"/>
              </a:rPr>
              <a:t>Inefficient hiring processes and lack of visibility into the available talent pool.</a:t>
            </a:r>
          </a:p>
        </p:txBody>
      </p:sp>
      <p:sp>
        <p:nvSpPr>
          <p:cNvPr id="9" name="Text 6"/>
          <p:cNvSpPr/>
          <p:nvPr/>
        </p:nvSpPr>
        <p:spPr>
          <a:xfrm>
            <a:off x="9449872" y="3644265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000000"/>
                </a:solidFill>
                <a:latin typeface="Calibri" panose="020F0502020204030204" charset="0"/>
                <a:ea typeface="p22-mackinac-pro" pitchFamily="34" charset="-122"/>
                <a:cs typeface="Calibri" panose="020F0502020204030204" charset="0"/>
              </a:rPr>
              <a:t>Our Solution</a:t>
            </a:r>
          </a:p>
        </p:txBody>
      </p:sp>
      <p:sp>
        <p:nvSpPr>
          <p:cNvPr id="10" name="Text 7"/>
          <p:cNvSpPr/>
          <p:nvPr/>
        </p:nvSpPr>
        <p:spPr>
          <a:xfrm>
            <a:off x="9449872" y="4338717"/>
            <a:ext cx="3156347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Calibri" panose="020F0502020204030204" charset="0"/>
                <a:ea typeface="Eudoxus Sans" pitchFamily="34" charset="-122"/>
                <a:cs typeface="Calibri" panose="020F0502020204030204" charset="0"/>
              </a:rPr>
              <a:t>Providing a centralized platform to seamlessly connect job seekers and employers.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heel spokes="8"/>
      </p:transition>
    </mc:Choice>
    <mc:Fallback xmlns="">
      <p:transition spd="slow">
        <p:wheel spokes="8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2037993" y="1428155"/>
            <a:ext cx="9063514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000000"/>
                </a:solidFill>
                <a:latin typeface="Calibri" panose="020F0502020204030204" charset="0"/>
                <a:ea typeface="p22-mackinac-pro" pitchFamily="34" charset="-122"/>
                <a:cs typeface="Calibri" panose="020F0502020204030204" charset="0"/>
              </a:rPr>
              <a:t>Unleashing the Power of Our App</a:t>
            </a:r>
          </a:p>
        </p:txBody>
      </p:sp>
      <p:sp>
        <p:nvSpPr>
          <p:cNvPr id="5" name="Shape 2"/>
          <p:cNvSpPr/>
          <p:nvPr/>
        </p:nvSpPr>
        <p:spPr>
          <a:xfrm>
            <a:off x="2037993" y="2566868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2267783" y="2796659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272525"/>
                </a:solidFill>
                <a:latin typeface="Calibri" panose="020F0502020204030204" charset="0"/>
                <a:ea typeface="p22-mackinac-pro" pitchFamily="34" charset="-122"/>
                <a:cs typeface="Calibri" panose="020F0502020204030204" charset="0"/>
              </a:rPr>
              <a:t>Task Posting</a:t>
            </a:r>
          </a:p>
        </p:txBody>
      </p:sp>
      <p:sp>
        <p:nvSpPr>
          <p:cNvPr id="7" name="Text 4"/>
          <p:cNvSpPr/>
          <p:nvPr/>
        </p:nvSpPr>
        <p:spPr>
          <a:xfrm>
            <a:off x="2267783" y="3277076"/>
            <a:ext cx="4706541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Calibri" panose="020F0502020204030204" charset="0"/>
                <a:ea typeface="Eudoxus Sans" pitchFamily="34" charset="-122"/>
                <a:cs typeface="Calibri" panose="020F0502020204030204" charset="0"/>
              </a:rPr>
              <a:t>Employers can easily list gig opportunities with detailed job requirements.</a:t>
            </a:r>
          </a:p>
        </p:txBody>
      </p:sp>
      <p:sp>
        <p:nvSpPr>
          <p:cNvPr id="8" name="Shape 5"/>
          <p:cNvSpPr/>
          <p:nvPr/>
        </p:nvSpPr>
        <p:spPr>
          <a:xfrm>
            <a:off x="7426285" y="2566868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7656076" y="2796659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272525"/>
                </a:solidFill>
                <a:latin typeface="Calibri" panose="020F0502020204030204" charset="0"/>
                <a:ea typeface="p22-mackinac-pro" pitchFamily="34" charset="-122"/>
                <a:cs typeface="Calibri" panose="020F0502020204030204" charset="0"/>
              </a:rPr>
              <a:t>Job Browsing</a:t>
            </a:r>
          </a:p>
        </p:txBody>
      </p:sp>
      <p:sp>
        <p:nvSpPr>
          <p:cNvPr id="10" name="Text 7"/>
          <p:cNvSpPr/>
          <p:nvPr/>
        </p:nvSpPr>
        <p:spPr>
          <a:xfrm>
            <a:off x="7656076" y="3277076"/>
            <a:ext cx="4706541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Calibri" panose="020F0502020204030204" charset="0"/>
                <a:ea typeface="Eudoxus Sans" pitchFamily="34" charset="-122"/>
                <a:cs typeface="Calibri" panose="020F0502020204030204" charset="0"/>
              </a:rPr>
              <a:t>Job seekers can explore a wide range of available gig jobs and apply in just a few taps.</a:t>
            </a:r>
          </a:p>
        </p:txBody>
      </p:sp>
      <p:sp>
        <p:nvSpPr>
          <p:cNvPr id="11" name="Shape 8"/>
          <p:cNvSpPr/>
          <p:nvPr/>
        </p:nvSpPr>
        <p:spPr>
          <a:xfrm>
            <a:off x="2037993" y="4439841"/>
            <a:ext cx="5166122" cy="2361605"/>
          </a:xfrm>
          <a:prstGeom prst="roundRect">
            <a:avLst>
              <a:gd name="adj" fmla="val 4234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2267783" y="4669631"/>
            <a:ext cx="282273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272525"/>
                </a:solidFill>
                <a:latin typeface="Calibri" panose="020F0502020204030204" charset="0"/>
                <a:ea typeface="p22-mackinac-pro" pitchFamily="34" charset="-122"/>
                <a:cs typeface="Calibri" panose="020F0502020204030204" charset="0"/>
              </a:rPr>
              <a:t>Real-Time Messaging</a:t>
            </a:r>
          </a:p>
        </p:txBody>
      </p:sp>
      <p:sp>
        <p:nvSpPr>
          <p:cNvPr id="13" name="Text 10"/>
          <p:cNvSpPr/>
          <p:nvPr/>
        </p:nvSpPr>
        <p:spPr>
          <a:xfrm>
            <a:off x="2267783" y="5150048"/>
            <a:ext cx="4706541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Calibri" panose="020F0502020204030204" charset="0"/>
                <a:ea typeface="Eudoxus Sans" pitchFamily="34" charset="-122"/>
                <a:cs typeface="Calibri" panose="020F0502020204030204" charset="0"/>
              </a:rPr>
              <a:t>Candidates and employers can communicate directly within the app to discuss job details and coordinate schedules.</a:t>
            </a:r>
          </a:p>
        </p:txBody>
      </p:sp>
      <p:sp>
        <p:nvSpPr>
          <p:cNvPr id="14" name="Shape 11"/>
          <p:cNvSpPr/>
          <p:nvPr/>
        </p:nvSpPr>
        <p:spPr>
          <a:xfrm>
            <a:off x="7426285" y="4439841"/>
            <a:ext cx="5166122" cy="2361605"/>
          </a:xfrm>
          <a:prstGeom prst="roundRect">
            <a:avLst>
              <a:gd name="adj" fmla="val 4234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12"/>
          <p:cNvSpPr/>
          <p:nvPr/>
        </p:nvSpPr>
        <p:spPr>
          <a:xfrm>
            <a:off x="7656076" y="4669631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272525"/>
                </a:solidFill>
                <a:latin typeface="Calibri" panose="020F0502020204030204" charset="0"/>
                <a:ea typeface="p22-mackinac-pro" pitchFamily="34" charset="-122"/>
                <a:cs typeface="Calibri" panose="020F0502020204030204" charset="0"/>
              </a:rPr>
              <a:t>Notifications</a:t>
            </a:r>
          </a:p>
        </p:txBody>
      </p:sp>
      <p:sp>
        <p:nvSpPr>
          <p:cNvPr id="16" name="Text 13"/>
          <p:cNvSpPr/>
          <p:nvPr/>
        </p:nvSpPr>
        <p:spPr>
          <a:xfrm>
            <a:off x="7656076" y="5150048"/>
            <a:ext cx="4706541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Calibri" panose="020F0502020204030204" charset="0"/>
                <a:ea typeface="Eudoxus Sans" pitchFamily="34" charset="-122"/>
                <a:cs typeface="Calibri" panose="020F0502020204030204" charset="0"/>
              </a:rPr>
              <a:t>Users receive instant updates on new job postings, application status, and important messages.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1600478" y="512762"/>
            <a:ext cx="8469154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000000"/>
                </a:solidFill>
                <a:latin typeface="Calibri" panose="020F0502020204030204" charset="0"/>
                <a:ea typeface="p22-mackinac-pro" pitchFamily="34" charset="-122"/>
                <a:cs typeface="Calibri" panose="020F0502020204030204" charset="0"/>
              </a:rPr>
              <a:t>Cutting-Edge Technology Stack</a:t>
            </a:r>
          </a:p>
        </p:txBody>
      </p:sp>
      <p:sp>
        <p:nvSpPr>
          <p:cNvPr id="6" name="Text 2"/>
          <p:cNvSpPr/>
          <p:nvPr/>
        </p:nvSpPr>
        <p:spPr>
          <a:xfrm>
            <a:off x="2037993" y="3944183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272525"/>
                </a:solidFill>
                <a:latin typeface="Calibri" panose="020F0502020204030204" charset="0"/>
                <a:ea typeface="p22-mackinac-pro" pitchFamily="34" charset="-122"/>
                <a:cs typeface="Calibri" panose="020F0502020204030204" charset="0"/>
              </a:rPr>
              <a:t>Flutter</a:t>
            </a:r>
          </a:p>
        </p:txBody>
      </p:sp>
      <p:sp>
        <p:nvSpPr>
          <p:cNvPr id="7" name="Text 3"/>
          <p:cNvSpPr/>
          <p:nvPr/>
        </p:nvSpPr>
        <p:spPr>
          <a:xfrm>
            <a:off x="2037993" y="4424601"/>
            <a:ext cx="3295888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Calibri" panose="020F0502020204030204" charset="0"/>
                <a:ea typeface="Eudoxus Sans" pitchFamily="34" charset="-122"/>
                <a:cs typeface="Calibri" panose="020F0502020204030204" charset="0"/>
              </a:rPr>
              <a:t>Cross-platform mobile app development framework for building high-performance, visually stunning interfaces.</a:t>
            </a:r>
          </a:p>
        </p:txBody>
      </p:sp>
      <p:sp>
        <p:nvSpPr>
          <p:cNvPr id="9" name="Text 4"/>
          <p:cNvSpPr/>
          <p:nvPr/>
        </p:nvSpPr>
        <p:spPr>
          <a:xfrm>
            <a:off x="5667137" y="3944183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272525"/>
                </a:solidFill>
                <a:latin typeface="Calibri" panose="020F0502020204030204" charset="0"/>
                <a:ea typeface="p22-mackinac-pro" pitchFamily="34" charset="-122"/>
                <a:cs typeface="Calibri" panose="020F0502020204030204" charset="0"/>
              </a:rPr>
              <a:t>Firebase</a:t>
            </a:r>
          </a:p>
        </p:txBody>
      </p:sp>
      <p:sp>
        <p:nvSpPr>
          <p:cNvPr id="10" name="Text 5"/>
          <p:cNvSpPr/>
          <p:nvPr/>
        </p:nvSpPr>
        <p:spPr>
          <a:xfrm>
            <a:off x="5667137" y="4424601"/>
            <a:ext cx="3296007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Calibri" panose="020F0502020204030204" charset="0"/>
                <a:ea typeface="Eudoxus Sans" pitchFamily="34" charset="-122"/>
                <a:cs typeface="Calibri" panose="020F0502020204030204" charset="0"/>
              </a:rPr>
              <a:t>Comprehensive app development platform, providing user authentication, real-time database, and cloud functions.</a:t>
            </a:r>
          </a:p>
        </p:txBody>
      </p:sp>
      <p:sp>
        <p:nvSpPr>
          <p:cNvPr id="12" name="Text 6"/>
          <p:cNvSpPr/>
          <p:nvPr/>
        </p:nvSpPr>
        <p:spPr>
          <a:xfrm>
            <a:off x="9296400" y="3944183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272525"/>
                </a:solidFill>
                <a:latin typeface="Calibri" panose="020F0502020204030204" charset="0"/>
                <a:ea typeface="p22-mackinac-pro" pitchFamily="34" charset="-122"/>
                <a:cs typeface="Calibri" panose="020F0502020204030204" charset="0"/>
              </a:rPr>
              <a:t>Cloud-Powered</a:t>
            </a:r>
          </a:p>
        </p:txBody>
      </p:sp>
      <p:sp>
        <p:nvSpPr>
          <p:cNvPr id="13" name="Text 7"/>
          <p:cNvSpPr/>
          <p:nvPr/>
        </p:nvSpPr>
        <p:spPr>
          <a:xfrm>
            <a:off x="9296400" y="4424601"/>
            <a:ext cx="3296007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Calibri" panose="020F0502020204030204" charset="0"/>
                <a:ea typeface="Eudoxus Sans" pitchFamily="34" charset="-122"/>
                <a:cs typeface="Calibri" panose="020F0502020204030204" charset="0"/>
              </a:rPr>
              <a:t>Leveraging the scalability and reliability of cloud infrastructure to ensure a seamless user experience.</a:t>
            </a:r>
          </a:p>
        </p:txBody>
      </p:sp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1600200" y="2294255"/>
            <a:ext cx="2760980" cy="879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Picture 100"/>
          <p:cNvPicPr/>
          <p:nvPr/>
        </p:nvPicPr>
        <p:blipFill>
          <a:blip r:embed="rId4"/>
          <a:stretch>
            <a:fillRect/>
          </a:stretch>
        </p:blipFill>
        <p:spPr>
          <a:xfrm>
            <a:off x="5099050" y="2289810"/>
            <a:ext cx="3345815" cy="10521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Picture 102"/>
          <p:cNvPicPr/>
          <p:nvPr/>
        </p:nvPicPr>
        <p:blipFill>
          <a:blip r:embed="rId5"/>
          <a:stretch>
            <a:fillRect/>
          </a:stretch>
        </p:blipFill>
        <p:spPr>
          <a:xfrm>
            <a:off x="9817735" y="1878965"/>
            <a:ext cx="1734185" cy="17100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/>
      </p:transition>
    </mc:Choice>
    <mc:Fallback xmlns="">
      <p:transition spd="slow">
        <p:blinds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/>
          <p:nvPr/>
        </p:nvSpPr>
        <p:spPr>
          <a:xfrm>
            <a:off x="4490799" y="59730"/>
            <a:ext cx="6652974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000000"/>
                </a:solidFill>
                <a:latin typeface="Calibri" panose="020F0502020204030204" charset="0"/>
                <a:ea typeface="p22-mackinac-pro" pitchFamily="34" charset="-122"/>
                <a:cs typeface="Calibri" panose="020F0502020204030204" charset="0"/>
              </a:rPr>
              <a:t>Secure User Registration</a:t>
            </a:r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799" y="1822688"/>
            <a:ext cx="1110972" cy="1777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5935028" y="2184559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272525"/>
                </a:solidFill>
                <a:latin typeface="Calibri" panose="020F0502020204030204" charset="0"/>
                <a:ea typeface="p22-mackinac-pro" pitchFamily="34" charset="-122"/>
                <a:cs typeface="Calibri" panose="020F0502020204030204" charset="0"/>
              </a:rPr>
              <a:t>Sign Up</a:t>
            </a:r>
          </a:p>
        </p:txBody>
      </p:sp>
      <p:sp>
        <p:nvSpPr>
          <p:cNvPr id="8" name="Text 3"/>
          <p:cNvSpPr/>
          <p:nvPr/>
        </p:nvSpPr>
        <p:spPr>
          <a:xfrm>
            <a:off x="5935028" y="2664976"/>
            <a:ext cx="7862173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Calibri" panose="020F0502020204030204" charset="0"/>
                <a:ea typeface="Eudoxus Sans" pitchFamily="34" charset="-122"/>
                <a:cs typeface="Calibri" panose="020F0502020204030204" charset="0"/>
              </a:rPr>
              <a:t>Users can easily create an account by providing their personal details and selecting their role (job seeker or employer).</a:t>
            </a:r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99" y="3739872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935028" y="3962043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272525"/>
                </a:solidFill>
                <a:latin typeface="Calibri" panose="020F0502020204030204" charset="0"/>
                <a:ea typeface="p22-mackinac-pro" pitchFamily="34" charset="-122"/>
                <a:cs typeface="Calibri" panose="020F0502020204030204" charset="0"/>
              </a:rPr>
              <a:t>Authentication</a:t>
            </a:r>
          </a:p>
        </p:txBody>
      </p:sp>
      <p:sp>
        <p:nvSpPr>
          <p:cNvPr id="11" name="Text 5"/>
          <p:cNvSpPr/>
          <p:nvPr/>
        </p:nvSpPr>
        <p:spPr>
          <a:xfrm>
            <a:off x="5935028" y="4442460"/>
            <a:ext cx="7862173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Calibri" panose="020F0502020204030204" charset="0"/>
                <a:ea typeface="Eudoxus Sans" pitchFamily="34" charset="-122"/>
                <a:cs typeface="Calibri" panose="020F0502020204030204" charset="0"/>
              </a:rPr>
              <a:t>Firebase Authentication ensures secure login and access to the app's features.</a:t>
            </a:r>
          </a:p>
          <a:p>
            <a:pPr marL="0" indent="0" algn="l">
              <a:lnSpc>
                <a:spcPts val="2800"/>
              </a:lnSpc>
              <a:buNone/>
            </a:pPr>
            <a:endParaRPr lang="en-US" sz="1750" dirty="0">
              <a:solidFill>
                <a:srgbClr val="272525"/>
              </a:solidFill>
              <a:latin typeface="Calibri" panose="020F0502020204030204" charset="0"/>
              <a:ea typeface="Eudoxus Sans" pitchFamily="34" charset="-122"/>
              <a:cs typeface="Calibri" panose="020F0502020204030204" charset="0"/>
            </a:endParaRPr>
          </a:p>
          <a:p>
            <a:pPr marL="0" indent="0" algn="l">
              <a:lnSpc>
                <a:spcPts val="2800"/>
              </a:lnSpc>
              <a:buNone/>
            </a:pPr>
            <a:endParaRPr lang="en-US" sz="1750" dirty="0">
              <a:solidFill>
                <a:srgbClr val="272525"/>
              </a:solidFill>
              <a:latin typeface="Calibri" panose="020F0502020204030204" charset="0"/>
              <a:ea typeface="Eudoxus Sans" pitchFamily="34" charset="-122"/>
              <a:cs typeface="Calibri" panose="020F0502020204030204" charset="0"/>
            </a:endParaRPr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799" y="5517356"/>
            <a:ext cx="1110972" cy="177748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5935028" y="5739527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272525"/>
                </a:solidFill>
                <a:latin typeface="Calibri" panose="020F0502020204030204" charset="0"/>
                <a:ea typeface="p22-mackinac-pro" pitchFamily="34" charset="-122"/>
                <a:cs typeface="Calibri" panose="020F0502020204030204" charset="0"/>
              </a:rPr>
              <a:t>Profile Setup</a:t>
            </a:r>
          </a:p>
        </p:txBody>
      </p:sp>
      <p:sp>
        <p:nvSpPr>
          <p:cNvPr id="14" name="Text 7"/>
          <p:cNvSpPr/>
          <p:nvPr/>
        </p:nvSpPr>
        <p:spPr>
          <a:xfrm>
            <a:off x="5935028" y="6219944"/>
            <a:ext cx="7862173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Calibri" panose="020F0502020204030204" charset="0"/>
                <a:ea typeface="Eudoxus Sans" pitchFamily="34" charset="-122"/>
                <a:cs typeface="Calibri" panose="020F0502020204030204" charset="0"/>
              </a:rPr>
              <a:t>Users can customize their profiles, including skills, work history, and preferred job categories.</a:t>
            </a:r>
          </a:p>
        </p:txBody>
      </p:sp>
      <p:pic>
        <p:nvPicPr>
          <p:cNvPr id="17" name="Picture 16" descr="WhatsApp Image 2024-04-09 at 7.21.11 PM 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105" y="491490"/>
            <a:ext cx="3260090" cy="7246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mb/>
      </p:transition>
    </mc:Choice>
    <mc:Fallback xmlns=""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2837" y="749498"/>
            <a:ext cx="9387126" cy="132159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205"/>
              </a:lnSpc>
              <a:buNone/>
            </a:pPr>
            <a:r>
              <a:rPr lang="en-US" sz="4160" b="1" dirty="0">
                <a:solidFill>
                  <a:srgbClr val="000000"/>
                </a:solidFill>
                <a:latin typeface="Calibri" panose="020F0502020204030204" charset="0"/>
                <a:ea typeface="p22-mackinac-pro" pitchFamily="34" charset="-122"/>
                <a:cs typeface="Calibri" panose="020F0502020204030204" charset="0"/>
              </a:rPr>
              <a:t>Streamlined Task Posting and Browsing</a:t>
            </a:r>
          </a:p>
        </p:txBody>
      </p:sp>
      <p:sp>
        <p:nvSpPr>
          <p:cNvPr id="6" name="Shape 2"/>
          <p:cNvSpPr/>
          <p:nvPr/>
        </p:nvSpPr>
        <p:spPr>
          <a:xfrm>
            <a:off x="1088827" y="2388156"/>
            <a:ext cx="42267" cy="5091827"/>
          </a:xfrm>
          <a:prstGeom prst="roundRect">
            <a:avLst>
              <a:gd name="adj" fmla="val 225103"/>
            </a:avLst>
          </a:prstGeom>
          <a:solidFill>
            <a:srgbClr val="B2D4E5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Shape 3"/>
          <p:cNvSpPr/>
          <p:nvPr/>
        </p:nvSpPr>
        <p:spPr>
          <a:xfrm>
            <a:off x="1347728" y="2769930"/>
            <a:ext cx="739973" cy="42267"/>
          </a:xfrm>
          <a:prstGeom prst="roundRect">
            <a:avLst>
              <a:gd name="adj" fmla="val 225103"/>
            </a:avLst>
          </a:prstGeom>
          <a:solidFill>
            <a:srgbClr val="B2D4E5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Shape 4"/>
          <p:cNvSpPr/>
          <p:nvPr/>
        </p:nvSpPr>
        <p:spPr>
          <a:xfrm>
            <a:off x="872073" y="2553295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5"/>
          <p:cNvSpPr/>
          <p:nvPr/>
        </p:nvSpPr>
        <p:spPr>
          <a:xfrm>
            <a:off x="1045428" y="2592824"/>
            <a:ext cx="128826" cy="39647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120"/>
              </a:lnSpc>
              <a:buNone/>
            </a:pPr>
            <a:r>
              <a:rPr lang="en-US" sz="2495" b="1" dirty="0">
                <a:solidFill>
                  <a:srgbClr val="272525"/>
                </a:solidFill>
                <a:latin typeface="Calibri" panose="020F0502020204030204" charset="0"/>
                <a:ea typeface="p22-mackinac-pro" pitchFamily="34" charset="-122"/>
                <a:cs typeface="Calibri" panose="020F0502020204030204" charset="0"/>
              </a:rPr>
              <a:t>1</a:t>
            </a:r>
          </a:p>
        </p:txBody>
      </p:sp>
      <p:sp>
        <p:nvSpPr>
          <p:cNvPr id="10" name="Text 6"/>
          <p:cNvSpPr/>
          <p:nvPr/>
        </p:nvSpPr>
        <p:spPr>
          <a:xfrm>
            <a:off x="2272665" y="2599492"/>
            <a:ext cx="2642830" cy="33039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80" b="1" dirty="0">
                <a:solidFill>
                  <a:srgbClr val="272525"/>
                </a:solidFill>
                <a:latin typeface="Calibri" panose="020F0502020204030204" charset="0"/>
                <a:ea typeface="p22-mackinac-pro" pitchFamily="34" charset="-122"/>
                <a:cs typeface="Calibri" panose="020F0502020204030204" charset="0"/>
              </a:rPr>
              <a:t>Post a Task</a:t>
            </a:r>
          </a:p>
        </p:txBody>
      </p:sp>
      <p:sp>
        <p:nvSpPr>
          <p:cNvPr id="11" name="Text 7"/>
          <p:cNvSpPr/>
          <p:nvPr/>
        </p:nvSpPr>
        <p:spPr>
          <a:xfrm>
            <a:off x="2272665" y="3056692"/>
            <a:ext cx="7907298" cy="6765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65"/>
              </a:lnSpc>
              <a:buNone/>
            </a:pPr>
            <a:r>
              <a:rPr lang="en-US" sz="1665" dirty="0">
                <a:solidFill>
                  <a:srgbClr val="272525"/>
                </a:solidFill>
                <a:latin typeface="Calibri" panose="020F0502020204030204" charset="0"/>
                <a:ea typeface="Eudoxus Sans" pitchFamily="34" charset="-122"/>
                <a:cs typeface="Calibri" panose="020F0502020204030204" charset="0"/>
              </a:rPr>
              <a:t>Employers can create detailed gig job listings, including job description, required skills, and compensation details.</a:t>
            </a:r>
          </a:p>
        </p:txBody>
      </p:sp>
      <p:sp>
        <p:nvSpPr>
          <p:cNvPr id="12" name="Shape 8"/>
          <p:cNvSpPr/>
          <p:nvPr/>
        </p:nvSpPr>
        <p:spPr>
          <a:xfrm>
            <a:off x="1347728" y="4537650"/>
            <a:ext cx="739973" cy="42267"/>
          </a:xfrm>
          <a:prstGeom prst="roundRect">
            <a:avLst>
              <a:gd name="adj" fmla="val 225103"/>
            </a:avLst>
          </a:prstGeom>
          <a:solidFill>
            <a:srgbClr val="B2D4E5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Shape 9"/>
          <p:cNvSpPr/>
          <p:nvPr/>
        </p:nvSpPr>
        <p:spPr>
          <a:xfrm>
            <a:off x="872073" y="4321016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0"/>
          <p:cNvSpPr/>
          <p:nvPr/>
        </p:nvSpPr>
        <p:spPr>
          <a:xfrm>
            <a:off x="1017568" y="4360545"/>
            <a:ext cx="184547" cy="39647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120"/>
              </a:lnSpc>
              <a:buNone/>
            </a:pPr>
            <a:r>
              <a:rPr lang="en-US" sz="2495" b="1" dirty="0">
                <a:solidFill>
                  <a:srgbClr val="272525"/>
                </a:solidFill>
                <a:latin typeface="Calibri" panose="020F0502020204030204" charset="0"/>
                <a:ea typeface="p22-mackinac-pro" pitchFamily="34" charset="-122"/>
                <a:cs typeface="Calibri" panose="020F0502020204030204" charset="0"/>
              </a:rPr>
              <a:t>2</a:t>
            </a:r>
          </a:p>
        </p:txBody>
      </p:sp>
      <p:sp>
        <p:nvSpPr>
          <p:cNvPr id="15" name="Text 11"/>
          <p:cNvSpPr/>
          <p:nvPr/>
        </p:nvSpPr>
        <p:spPr>
          <a:xfrm>
            <a:off x="2272665" y="4367213"/>
            <a:ext cx="2865001" cy="33039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80" b="1" dirty="0">
                <a:solidFill>
                  <a:srgbClr val="272525"/>
                </a:solidFill>
                <a:latin typeface="Calibri" panose="020F0502020204030204" charset="0"/>
                <a:ea typeface="p22-mackinac-pro" pitchFamily="34" charset="-122"/>
                <a:cs typeface="Calibri" panose="020F0502020204030204" charset="0"/>
              </a:rPr>
              <a:t>Browse Opportunities</a:t>
            </a:r>
          </a:p>
        </p:txBody>
      </p:sp>
      <p:sp>
        <p:nvSpPr>
          <p:cNvPr id="16" name="Text 12"/>
          <p:cNvSpPr/>
          <p:nvPr/>
        </p:nvSpPr>
        <p:spPr>
          <a:xfrm>
            <a:off x="2272665" y="4824413"/>
            <a:ext cx="7907298" cy="6765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65"/>
              </a:lnSpc>
              <a:buNone/>
            </a:pPr>
            <a:r>
              <a:rPr lang="en-US" sz="1665" dirty="0">
                <a:solidFill>
                  <a:srgbClr val="272525"/>
                </a:solidFill>
                <a:latin typeface="Calibri" panose="020F0502020204030204" charset="0"/>
                <a:ea typeface="Eudoxus Sans" pitchFamily="34" charset="-122"/>
                <a:cs typeface="Calibri" panose="020F0502020204030204" charset="0"/>
              </a:rPr>
              <a:t>Job seekers can easily search and filter through the available gig jobs, reading through the details and applying for the ones that match their qualifications.</a:t>
            </a:r>
          </a:p>
        </p:txBody>
      </p:sp>
      <p:sp>
        <p:nvSpPr>
          <p:cNvPr id="17" name="Shape 13"/>
          <p:cNvSpPr/>
          <p:nvPr/>
        </p:nvSpPr>
        <p:spPr>
          <a:xfrm>
            <a:off x="1347728" y="6305371"/>
            <a:ext cx="739973" cy="42267"/>
          </a:xfrm>
          <a:prstGeom prst="roundRect">
            <a:avLst>
              <a:gd name="adj" fmla="val 225103"/>
            </a:avLst>
          </a:prstGeom>
          <a:solidFill>
            <a:srgbClr val="B2D4E5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Shape 14"/>
          <p:cNvSpPr/>
          <p:nvPr/>
        </p:nvSpPr>
        <p:spPr>
          <a:xfrm>
            <a:off x="872073" y="6088737"/>
            <a:ext cx="475655" cy="475655"/>
          </a:xfrm>
          <a:prstGeom prst="roundRect">
            <a:avLst>
              <a:gd name="adj" fmla="val 20003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15"/>
          <p:cNvSpPr/>
          <p:nvPr/>
        </p:nvSpPr>
        <p:spPr>
          <a:xfrm>
            <a:off x="1014829" y="6128266"/>
            <a:ext cx="190024" cy="39647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120"/>
              </a:lnSpc>
              <a:buNone/>
            </a:pPr>
            <a:r>
              <a:rPr lang="en-US" sz="2495" b="1" dirty="0">
                <a:solidFill>
                  <a:srgbClr val="272525"/>
                </a:solidFill>
                <a:latin typeface="Calibri" panose="020F0502020204030204" charset="0"/>
                <a:ea typeface="p22-mackinac-pro" pitchFamily="34" charset="-122"/>
                <a:cs typeface="Calibri" panose="020F0502020204030204" charset="0"/>
              </a:rPr>
              <a:t>3</a:t>
            </a:r>
          </a:p>
        </p:txBody>
      </p:sp>
      <p:sp>
        <p:nvSpPr>
          <p:cNvPr id="20" name="Text 16"/>
          <p:cNvSpPr/>
          <p:nvPr/>
        </p:nvSpPr>
        <p:spPr>
          <a:xfrm>
            <a:off x="2272665" y="6134933"/>
            <a:ext cx="2642830" cy="33039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80" b="1" dirty="0">
                <a:solidFill>
                  <a:srgbClr val="272525"/>
                </a:solidFill>
                <a:latin typeface="Calibri" panose="020F0502020204030204" charset="0"/>
                <a:ea typeface="p22-mackinac-pro" pitchFamily="34" charset="-122"/>
                <a:cs typeface="Calibri" panose="020F0502020204030204" charset="0"/>
              </a:rPr>
              <a:t>Candidate Selection</a:t>
            </a:r>
          </a:p>
        </p:txBody>
      </p:sp>
      <p:sp>
        <p:nvSpPr>
          <p:cNvPr id="21" name="Text 17"/>
          <p:cNvSpPr/>
          <p:nvPr/>
        </p:nvSpPr>
        <p:spPr>
          <a:xfrm>
            <a:off x="2272665" y="6592133"/>
            <a:ext cx="7907298" cy="6765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65"/>
              </a:lnSpc>
              <a:buNone/>
            </a:pPr>
            <a:r>
              <a:rPr lang="en-US" sz="1665" dirty="0">
                <a:solidFill>
                  <a:srgbClr val="272525"/>
                </a:solidFill>
                <a:latin typeface="Calibri" panose="020F0502020204030204" charset="0"/>
                <a:ea typeface="Eudoxus Sans" pitchFamily="34" charset="-122"/>
                <a:cs typeface="Calibri" panose="020F0502020204030204" charset="0"/>
              </a:rPr>
              <a:t>Employers can review applicant profiles, communicate directly with candidates, and hire the best fit for the job.</a:t>
            </a:r>
          </a:p>
        </p:txBody>
      </p:sp>
      <p:pic>
        <p:nvPicPr>
          <p:cNvPr id="23" name="Picture 22" descr="WhatsApp Image 2024-04-09 at 7.47.52 P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4560" y="281940"/>
            <a:ext cx="3449320" cy="7665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663218" y="508079"/>
            <a:ext cx="9059108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000000"/>
                </a:solidFill>
                <a:latin typeface="Calibri" panose="020F0502020204030204" charset="0"/>
                <a:ea typeface="p22-mackinac-pro" pitchFamily="34" charset="-122"/>
                <a:cs typeface="Calibri" panose="020F0502020204030204" charset="0"/>
              </a:rPr>
              <a:t>Seamless In-App Communication</a:t>
            </a: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13" y="2460863"/>
            <a:ext cx="3295888" cy="20369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91413" y="4826873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272525"/>
                </a:solidFill>
                <a:latin typeface="Calibri" panose="020F0502020204030204" charset="0"/>
                <a:ea typeface="p22-mackinac-pro" pitchFamily="34" charset="-122"/>
                <a:cs typeface="Calibri" panose="020F0502020204030204" charset="0"/>
              </a:rPr>
              <a:t>Instant Messaging</a:t>
            </a:r>
          </a:p>
        </p:txBody>
      </p:sp>
      <p:sp>
        <p:nvSpPr>
          <p:cNvPr id="7" name="Text 3"/>
          <p:cNvSpPr/>
          <p:nvPr/>
        </p:nvSpPr>
        <p:spPr>
          <a:xfrm>
            <a:off x="192048" y="5370790"/>
            <a:ext cx="3295888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Calibri" panose="020F0502020204030204" charset="0"/>
                <a:ea typeface="Eudoxus Sans" pitchFamily="34" charset="-122"/>
                <a:cs typeface="Calibri" panose="020F0502020204030204" charset="0"/>
              </a:rPr>
              <a:t>Users can chat directly with each other to discuss job details, coordinate schedules, and provide updates.</a:t>
            </a:r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0425" y="423783"/>
            <a:ext cx="3296007" cy="203704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1229340" y="2738477"/>
            <a:ext cx="3087291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272525"/>
                </a:solidFill>
                <a:latin typeface="Calibri" panose="020F0502020204030204" charset="0"/>
                <a:ea typeface="p22-mackinac-pro" pitchFamily="34" charset="-122"/>
                <a:cs typeface="Calibri" panose="020F0502020204030204" charset="0"/>
              </a:rPr>
              <a:t>Increased Productivity</a:t>
            </a:r>
          </a:p>
        </p:txBody>
      </p:sp>
      <p:sp>
        <p:nvSpPr>
          <p:cNvPr id="13" name="Text 7"/>
          <p:cNvSpPr/>
          <p:nvPr/>
        </p:nvSpPr>
        <p:spPr>
          <a:xfrm>
            <a:off x="11028045" y="3517344"/>
            <a:ext cx="3296007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Calibri" panose="020F0502020204030204" charset="0"/>
                <a:ea typeface="Eudoxus Sans" pitchFamily="34" charset="-122"/>
                <a:cs typeface="Calibri" panose="020F0502020204030204" charset="0"/>
              </a:rPr>
              <a:t>Streamlined communication and instant updates help users stay on top of their gig work opportunities.</a:t>
            </a:r>
          </a:p>
        </p:txBody>
      </p:sp>
      <p:pic>
        <p:nvPicPr>
          <p:cNvPr id="16" name="Picture 15" descr="WhatsApp Image 2024-04-09 at 8.01.44 PM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7595" y="2460625"/>
            <a:ext cx="2478405" cy="5509260"/>
          </a:xfrm>
          <a:prstGeom prst="rect">
            <a:avLst/>
          </a:prstGeom>
        </p:spPr>
      </p:pic>
      <p:pic>
        <p:nvPicPr>
          <p:cNvPr id="18" name="Picture 17" descr="WhatsApp Image 2024-04-09 at 8.02.43 P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7440" y="2460625"/>
            <a:ext cx="2299970" cy="5111115"/>
          </a:xfrm>
          <a:prstGeom prst="rect">
            <a:avLst/>
          </a:prstGeom>
        </p:spPr>
      </p:pic>
      <p:pic>
        <p:nvPicPr>
          <p:cNvPr id="17" name="Picture 16" descr="WhatsApp Image 2024-04-09 at 8.01.44 PM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8850" y="2460625"/>
            <a:ext cx="2298700" cy="5111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2037993" y="1871305"/>
            <a:ext cx="6322457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000000"/>
                </a:solidFill>
                <a:latin typeface="Calibri" panose="020F0502020204030204" charset="0"/>
                <a:ea typeface="p22-mackinac-pro" pitchFamily="34" charset="-122"/>
                <a:cs typeface="Calibri" panose="020F0502020204030204" charset="0"/>
              </a:rPr>
              <a:t>The Future of Gig Work</a:t>
            </a:r>
          </a:p>
        </p:txBody>
      </p:sp>
      <p:sp>
        <p:nvSpPr>
          <p:cNvPr id="5" name="Shape 2"/>
          <p:cNvSpPr/>
          <p:nvPr/>
        </p:nvSpPr>
        <p:spPr>
          <a:xfrm>
            <a:off x="2037993" y="3010019"/>
            <a:ext cx="10554414" cy="3348157"/>
          </a:xfrm>
          <a:prstGeom prst="roundRect">
            <a:avLst>
              <a:gd name="adj" fmla="val 298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Shape 3"/>
          <p:cNvSpPr/>
          <p:nvPr/>
        </p:nvSpPr>
        <p:spPr>
          <a:xfrm>
            <a:off x="2045613" y="3017639"/>
            <a:ext cx="10539174" cy="992505"/>
          </a:xfrm>
          <a:prstGeom prst="rect">
            <a:avLst/>
          </a:prstGeom>
          <a:solidFill>
            <a:srgbClr val="FFFFFF">
              <a:alpha val="4000"/>
            </a:srgbClr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2267783" y="3158490"/>
            <a:ext cx="4821436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Calibri" panose="020F0502020204030204" charset="0"/>
                <a:ea typeface="Eudoxus Sans" pitchFamily="34" charset="-122"/>
                <a:cs typeface="Calibri" panose="020F0502020204030204" charset="0"/>
              </a:rPr>
              <a:t>Flexible Work Arrangements</a:t>
            </a:r>
          </a:p>
        </p:txBody>
      </p:sp>
      <p:sp>
        <p:nvSpPr>
          <p:cNvPr id="8" name="Text 5"/>
          <p:cNvSpPr/>
          <p:nvPr/>
        </p:nvSpPr>
        <p:spPr>
          <a:xfrm>
            <a:off x="7541181" y="3158490"/>
            <a:ext cx="4821436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Calibri" panose="020F0502020204030204" charset="0"/>
                <a:ea typeface="Eudoxus Sans" pitchFamily="34" charset="-122"/>
                <a:cs typeface="Calibri" panose="020F0502020204030204" charset="0"/>
              </a:rPr>
              <a:t>Empowering individuals to take control of their careers and work on their own terms.</a:t>
            </a:r>
          </a:p>
        </p:txBody>
      </p:sp>
      <p:sp>
        <p:nvSpPr>
          <p:cNvPr id="9" name="Shape 6"/>
          <p:cNvSpPr/>
          <p:nvPr/>
        </p:nvSpPr>
        <p:spPr>
          <a:xfrm>
            <a:off x="2045613" y="4010144"/>
            <a:ext cx="10539174" cy="992505"/>
          </a:xfrm>
          <a:prstGeom prst="rect">
            <a:avLst/>
          </a:prstGeom>
          <a:solidFill>
            <a:srgbClr val="000000">
              <a:alpha val="4000"/>
            </a:srgbClr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2267783" y="4150995"/>
            <a:ext cx="4821436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Calibri" panose="020F0502020204030204" charset="0"/>
                <a:ea typeface="Eudoxus Sans" pitchFamily="34" charset="-122"/>
                <a:cs typeface="Calibri" panose="020F0502020204030204" charset="0"/>
              </a:rPr>
              <a:t>Accessible Opportunities</a:t>
            </a:r>
          </a:p>
        </p:txBody>
      </p:sp>
      <p:sp>
        <p:nvSpPr>
          <p:cNvPr id="11" name="Text 8"/>
          <p:cNvSpPr/>
          <p:nvPr/>
        </p:nvSpPr>
        <p:spPr>
          <a:xfrm>
            <a:off x="7541181" y="4150995"/>
            <a:ext cx="4821436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Calibri" panose="020F0502020204030204" charset="0"/>
                <a:ea typeface="Eudoxus Sans" pitchFamily="34" charset="-122"/>
                <a:cs typeface="Calibri" panose="020F0502020204030204" charset="0"/>
              </a:rPr>
              <a:t>Providing a platform for people to easily find and apply for a diverse range of gig jobs.</a:t>
            </a:r>
          </a:p>
        </p:txBody>
      </p:sp>
      <p:sp>
        <p:nvSpPr>
          <p:cNvPr id="12" name="Shape 9"/>
          <p:cNvSpPr/>
          <p:nvPr/>
        </p:nvSpPr>
        <p:spPr>
          <a:xfrm>
            <a:off x="2045613" y="5002649"/>
            <a:ext cx="10539174" cy="1347907"/>
          </a:xfrm>
          <a:prstGeom prst="rect">
            <a:avLst/>
          </a:prstGeom>
          <a:solidFill>
            <a:srgbClr val="FFFFFF">
              <a:alpha val="4000"/>
            </a:srgbClr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2267783" y="5143500"/>
            <a:ext cx="4821436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Calibri" panose="020F0502020204030204" charset="0"/>
                <a:ea typeface="Eudoxus Sans" pitchFamily="34" charset="-122"/>
                <a:cs typeface="Calibri" panose="020F0502020204030204" charset="0"/>
              </a:rPr>
              <a:t>Adaptable Workforce</a:t>
            </a:r>
          </a:p>
        </p:txBody>
      </p:sp>
      <p:sp>
        <p:nvSpPr>
          <p:cNvPr id="14" name="Text 11"/>
          <p:cNvSpPr/>
          <p:nvPr/>
        </p:nvSpPr>
        <p:spPr>
          <a:xfrm>
            <a:off x="7541181" y="5143500"/>
            <a:ext cx="4821436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Calibri" panose="020F0502020204030204" charset="0"/>
                <a:ea typeface="Eudoxus Sans" pitchFamily="34" charset="-122"/>
                <a:cs typeface="Calibri" panose="020F0502020204030204" charset="0"/>
              </a:rPr>
              <a:t>Enabling businesses to quickly scale their teams and access specialized talent as needed.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5DFFECC55FC14EBEED5DA13A25E1AE" ma:contentTypeVersion="13" ma:contentTypeDescription="Create a new document." ma:contentTypeScope="" ma:versionID="97a49e327db9192cb4e05b3e80b60272">
  <xsd:schema xmlns:xsd="http://www.w3.org/2001/XMLSchema" xmlns:xs="http://www.w3.org/2001/XMLSchema" xmlns:p="http://schemas.microsoft.com/office/2006/metadata/properties" xmlns:ns3="4d781879-0ee2-4900-a363-582a081f1759" xmlns:ns4="7fa2d8be-92da-4627-8789-797f6e9bd4d0" targetNamespace="http://schemas.microsoft.com/office/2006/metadata/properties" ma:root="true" ma:fieldsID="3ff3bec6abec8dc44887dfcb96137d40" ns3:_="" ns4:_="">
    <xsd:import namespace="4d781879-0ee2-4900-a363-582a081f1759"/>
    <xsd:import namespace="7fa2d8be-92da-4627-8789-797f6e9bd4d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781879-0ee2-4900-a363-582a081f17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a2d8be-92da-4627-8789-797f6e9bd4d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d781879-0ee2-4900-a363-582a081f1759" xsi:nil="true"/>
  </documentManagement>
</p:properties>
</file>

<file path=customXml/itemProps1.xml><?xml version="1.0" encoding="utf-8"?>
<ds:datastoreItem xmlns:ds="http://schemas.openxmlformats.org/officeDocument/2006/customXml" ds:itemID="{4AFF8EF8-ECA0-4CCE-AD21-C0D8FC37BB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781879-0ee2-4900-a363-582a081f1759"/>
    <ds:schemaRef ds:uri="7fa2d8be-92da-4627-8789-797f6e9bd4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3BBBFAC-88B3-40FE-A588-B4B493FF6E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1FC365-3BB7-46D9-B6DC-2B7837277188}">
  <ds:schemaRefs>
    <ds:schemaRef ds:uri="http://schemas.microsoft.com/office/infopath/2007/PartnerControls"/>
    <ds:schemaRef ds:uri="http://purl.org/dc/dcmitype/"/>
    <ds:schemaRef ds:uri="7fa2d8be-92da-4627-8789-797f6e9bd4d0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terms/"/>
    <ds:schemaRef ds:uri="4d781879-0ee2-4900-a363-582a081f175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1111</Words>
  <Application>Microsoft Office PowerPoint</Application>
  <PresentationFormat>Custom</PresentationFormat>
  <Paragraphs>157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Padam, Pallavi</cp:lastModifiedBy>
  <cp:revision>27</cp:revision>
  <dcterms:created xsi:type="dcterms:W3CDTF">2024-04-25T17:13:00Z</dcterms:created>
  <dcterms:modified xsi:type="dcterms:W3CDTF">2024-10-09T04:18:36Z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AC936C0893BA45649FD812F22560EC26_12</vt:lpwstr>
  </property>
  <property fmtid="{D5CDD505-2E9C-101B-9397-08002B2CF9AE}" pid="3" name="KSOProductBuildVer">
    <vt:lpwstr>1033-12.2.0.16731</vt:lpwstr>
  </property>
  <property fmtid="{D5CDD505-2E9C-101B-9397-08002B2CF9AE}" pid="4" name="ContentTypeId">
    <vt:lpwstr>0x0101000A5DFFECC55FC14EBEED5DA13A25E1AE</vt:lpwstr>
  </property>
</Properties>
</file>