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69" r:id="rId1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7" d="100"/>
          <a:sy n="57" d="100"/>
        </p:scale>
        <p:origin x="126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696595" y="386715"/>
            <a:ext cx="5372100" cy="5257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endParaRPr lang="en-US" sz="6035" dirty="0">
              <a:solidFill>
                <a:srgbClr val="5955EB"/>
              </a:solidFill>
              <a:latin typeface="Calibri" panose="020F0502020204030204" charset="0"/>
              <a:ea typeface="Libre Baskerville" pitchFamily="34" charset="-122"/>
              <a:cs typeface="Calibri" panose="020F050202020403020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833199" y="4387096"/>
            <a:ext cx="7477601" cy="19776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800" dirty="0">
                <a:solidFill>
                  <a:srgbClr val="49495A"/>
                </a:solidFill>
                <a:latin typeface="Calibri" panose="020F0502020204030204" charset="0"/>
                <a:ea typeface="Open Sans" pitchFamily="34" charset="-122"/>
                <a:cs typeface="Calibri" panose="020F0502020204030204" charset="0"/>
              </a:rPr>
              <a:t>This presentation provides an overview of a mobile app built using Flutter and Firebase, showcasing how these powerful technologies can be leveraged to create a feature-rich and scalable application.</a:t>
            </a:r>
          </a:p>
        </p:txBody>
      </p:sp>
      <p:sp>
        <p:nvSpPr>
          <p:cNvPr id="7" name="Shape 4"/>
          <p:cNvSpPr/>
          <p:nvPr/>
        </p:nvSpPr>
        <p:spPr>
          <a:xfrm>
            <a:off x="833199" y="571988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1299686" y="5703213"/>
            <a:ext cx="2487454" cy="3888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060"/>
              </a:lnSpc>
              <a:buNone/>
            </a:pPr>
            <a:endParaRPr lang="en-US" sz="2185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1" name="Picture 10" descr="flutterfir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5220" y="389890"/>
            <a:ext cx="8011160" cy="3692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67C634-6772-6623-FE8A-4B560D2A14CD}"/>
              </a:ext>
            </a:extLst>
          </p:cNvPr>
          <p:cNvSpPr txBox="1"/>
          <p:nvPr/>
        </p:nvSpPr>
        <p:spPr>
          <a:xfrm>
            <a:off x="414020" y="533338"/>
            <a:ext cx="731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Retail Gig Mobile 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FF224-9290-7530-A62B-1B4A5C1BDDAE}"/>
              </a:ext>
            </a:extLst>
          </p:cNvPr>
          <p:cNvSpPr txBox="1"/>
          <p:nvPr/>
        </p:nvSpPr>
        <p:spPr>
          <a:xfrm>
            <a:off x="9733547" y="5719882"/>
            <a:ext cx="48968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Presented by:</a:t>
            </a:r>
          </a:p>
          <a:p>
            <a:pPr defTabSz="768096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Ramya Sree Vudugu</a:t>
            </a:r>
          </a:p>
          <a:p>
            <a:pPr defTabSz="768096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Pallavi Padam</a:t>
            </a:r>
          </a:p>
          <a:p>
            <a:pPr defTabSz="768096">
              <a:spcAft>
                <a:spcPts val="600"/>
              </a:spcAft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Paavani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Janapareddy</a:t>
            </a:r>
            <a:endParaRPr lang="en-US" sz="2800" dirty="0"/>
          </a:p>
          <a:p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6235065" y="1732915"/>
            <a:ext cx="9705975" cy="276860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6600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Sign-Up Page</a:t>
            </a:r>
          </a:p>
        </p:txBody>
      </p:sp>
      <p:pic>
        <p:nvPicPr>
          <p:cNvPr id="3" name="Picture 2" descr="WhatsApp Image 2024-04-09 at 7.21.11 PM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228600"/>
            <a:ext cx="3496945" cy="77724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012180" y="-2113280"/>
            <a:ext cx="487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271260" y="-3668395"/>
            <a:ext cx="487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974965" y="-1401445"/>
            <a:ext cx="487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209665" y="-3258820"/>
            <a:ext cx="487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407150" y="-5276215"/>
            <a:ext cx="487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-1715135" y="-6797040"/>
            <a:ext cx="487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-3430270" y="-8317865"/>
            <a:ext cx="487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20980" y="1235710"/>
            <a:ext cx="7083425" cy="144843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6000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Retail Manager Home Page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012180" y="-2113280"/>
            <a:ext cx="487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271260" y="-3668395"/>
            <a:ext cx="487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974965" y="-1401445"/>
            <a:ext cx="487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209665" y="-3258820"/>
            <a:ext cx="487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407150" y="-5276215"/>
            <a:ext cx="487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-1715135" y="-6797040"/>
            <a:ext cx="487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-3430270" y="-8317865"/>
            <a:ext cx="487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2" name="Picture 11" descr="WhatsApp Image 2024-04-09 at 7.47.52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695" y="370205"/>
            <a:ext cx="3481070" cy="7735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6012180" y="1049655"/>
            <a:ext cx="7083425" cy="144843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6000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Employee Home Page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012180" y="-2113280"/>
            <a:ext cx="487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271260" y="-3668395"/>
            <a:ext cx="487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974965" y="-1401445"/>
            <a:ext cx="487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209665" y="-3258820"/>
            <a:ext cx="487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407150" y="-5276215"/>
            <a:ext cx="487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-1715135" y="-6797040"/>
            <a:ext cx="487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-3430270" y="-8317865"/>
            <a:ext cx="487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4" name="Picture 13" descr="WhatsApp Image 2024-04-09 at 7.47.26 PM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5" y="160020"/>
            <a:ext cx="3558540" cy="7909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32E048-A9F0-B7BA-E56E-ED886B529484}"/>
              </a:ext>
            </a:extLst>
          </p:cNvPr>
          <p:cNvSpPr txBox="1"/>
          <p:nvPr/>
        </p:nvSpPr>
        <p:spPr>
          <a:xfrm>
            <a:off x="1706137" y="2074127"/>
            <a:ext cx="9266663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challenge was non-authorized people cannot access the account but, we faced the issue with it. Non-authorized people were also able to access the account.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And, User faced the issue during login process, by giving incorrect credentials or network issues which it leads to error in the page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8D0D3-ED8F-E236-F9F4-1AE61B6ECB35}"/>
              </a:ext>
            </a:extLst>
          </p:cNvPr>
          <p:cNvSpPr txBox="1"/>
          <p:nvPr/>
        </p:nvSpPr>
        <p:spPr>
          <a:xfrm>
            <a:off x="1706136" y="1433602"/>
            <a:ext cx="9266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</p:txBody>
      </p:sp>
    </p:spTree>
    <p:extLst>
      <p:ext uri="{BB962C8B-B14F-4D97-AF65-F5344CB8AC3E}">
        <p14:creationId xmlns:p14="http://schemas.microsoft.com/office/powerpoint/2010/main" val="660817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Thank you placard concept illustration">
            <a:extLst>
              <a:ext uri="{FF2B5EF4-FFF2-40B4-BE49-F238E27FC236}">
                <a16:creationId xmlns:a16="http://schemas.microsoft.com/office/drawing/2014/main" id="{23002094-E535-7532-7973-BC6CC38EED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Thank you placard concept illustration">
            <a:extLst>
              <a:ext uri="{FF2B5EF4-FFF2-40B4-BE49-F238E27FC236}">
                <a16:creationId xmlns:a16="http://schemas.microsoft.com/office/drawing/2014/main" id="{7E40306F-D932-5A8B-CC84-E24FF33B9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969" y="1307055"/>
            <a:ext cx="10804358" cy="592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07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683663"/>
            <a:ext cx="5677614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Project Architecture</a:t>
            </a:r>
          </a:p>
        </p:txBody>
      </p:sp>
      <p:sp>
        <p:nvSpPr>
          <p:cNvPr id="5" name="Text 3"/>
          <p:cNvSpPr/>
          <p:nvPr/>
        </p:nvSpPr>
        <p:spPr>
          <a:xfrm>
            <a:off x="2037993" y="2933462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Frontend (Flutter)</a:t>
            </a:r>
          </a:p>
        </p:txBody>
      </p:sp>
      <p:sp>
        <p:nvSpPr>
          <p:cNvPr id="6" name="Text 4"/>
          <p:cNvSpPr/>
          <p:nvPr/>
        </p:nvSpPr>
        <p:spPr>
          <a:xfrm>
            <a:off x="2037993" y="3502819"/>
            <a:ext cx="3156347" cy="24878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Calibri" panose="020F0502020204030204" charset="0"/>
                <a:ea typeface="Open Sans" pitchFamily="34" charset="-122"/>
                <a:cs typeface="Calibri" panose="020F0502020204030204" charset="0"/>
              </a:rPr>
              <a:t>The app's user interface and core functionality are built using the Flutter framework, leveraging its cross-platform capabilities to deliver a seamless experience on both iOS and Android devices.</a:t>
            </a:r>
          </a:p>
        </p:txBody>
      </p:sp>
      <p:sp>
        <p:nvSpPr>
          <p:cNvPr id="7" name="Text 5"/>
          <p:cNvSpPr/>
          <p:nvPr/>
        </p:nvSpPr>
        <p:spPr>
          <a:xfrm>
            <a:off x="5743932" y="2933462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Backend (Firebase)</a:t>
            </a:r>
          </a:p>
        </p:txBody>
      </p:sp>
      <p:sp>
        <p:nvSpPr>
          <p:cNvPr id="8" name="Text 6"/>
          <p:cNvSpPr/>
          <p:nvPr/>
        </p:nvSpPr>
        <p:spPr>
          <a:xfrm>
            <a:off x="5743932" y="3502819"/>
            <a:ext cx="3156347" cy="28432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Calibri" panose="020F0502020204030204" charset="0"/>
                <a:ea typeface="Open Sans" pitchFamily="34" charset="-122"/>
                <a:cs typeface="Calibri" panose="020F0502020204030204" charset="0"/>
              </a:rPr>
              <a:t>The backend is powered by Firebase, a comprehensive app development platform that provides a suite of services including authentication, real-time database, cloud storage, and cloud functions.</a:t>
            </a:r>
          </a:p>
        </p:txBody>
      </p:sp>
      <p:sp>
        <p:nvSpPr>
          <p:cNvPr id="9" name="Text 7"/>
          <p:cNvSpPr/>
          <p:nvPr/>
        </p:nvSpPr>
        <p:spPr>
          <a:xfrm>
            <a:off x="9449872" y="2933462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Integrated Solution</a:t>
            </a:r>
          </a:p>
        </p:txBody>
      </p:sp>
      <p:sp>
        <p:nvSpPr>
          <p:cNvPr id="10" name="Text 8"/>
          <p:cNvSpPr/>
          <p:nvPr/>
        </p:nvSpPr>
        <p:spPr>
          <a:xfrm>
            <a:off x="9449872" y="3502819"/>
            <a:ext cx="3156347" cy="24878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Calibri" panose="020F0502020204030204" charset="0"/>
                <a:ea typeface="Open Sans" pitchFamily="34" charset="-122"/>
                <a:cs typeface="Calibri" panose="020F0502020204030204" charset="0"/>
              </a:rPr>
              <a:t>Flutter and Firebase work together seamlessly, with the Flutter app interfacing with the various Firebase services to handle user data, authentication, and real-time updates.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heel spokes="8"/>
      </p:transition>
    </mc:Choice>
    <mc:Fallback xmlns="">
      <p:transition spd="slow">
        <p:wheel spokes="8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515666"/>
            <a:ext cx="5653683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User Authentication</a:t>
            </a:r>
          </a:p>
        </p:txBody>
      </p:sp>
      <p:sp>
        <p:nvSpPr>
          <p:cNvPr id="6" name="Shape 3"/>
          <p:cNvSpPr/>
          <p:nvPr/>
        </p:nvSpPr>
        <p:spPr>
          <a:xfrm>
            <a:off x="4490799" y="27168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666417" y="2758559"/>
            <a:ext cx="148709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1</a:t>
            </a:r>
          </a:p>
        </p:txBody>
      </p:sp>
      <p:sp>
        <p:nvSpPr>
          <p:cNvPr id="8" name="Text 5"/>
          <p:cNvSpPr/>
          <p:nvPr/>
        </p:nvSpPr>
        <p:spPr>
          <a:xfrm>
            <a:off x="5212913" y="2793206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User Types</a:t>
            </a:r>
          </a:p>
        </p:txBody>
      </p:sp>
      <p:sp>
        <p:nvSpPr>
          <p:cNvPr id="9" name="Text 6"/>
          <p:cNvSpPr/>
          <p:nvPr/>
        </p:nvSpPr>
        <p:spPr>
          <a:xfrm>
            <a:off x="5212913" y="3273623"/>
            <a:ext cx="3820001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Calibri" panose="020F0502020204030204" charset="0"/>
                <a:ea typeface="Open Sans" pitchFamily="34" charset="-122"/>
                <a:cs typeface="Calibri" panose="020F0502020204030204" charset="0"/>
              </a:rPr>
              <a:t>The app supports two user types: Retail Managers and Employees, each with their own set of features and permissions.</a:t>
            </a:r>
          </a:p>
        </p:txBody>
      </p:sp>
      <p:sp>
        <p:nvSpPr>
          <p:cNvPr id="10" name="Shape 7"/>
          <p:cNvSpPr/>
          <p:nvPr/>
        </p:nvSpPr>
        <p:spPr>
          <a:xfrm>
            <a:off x="9255085" y="27168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9402366" y="2758559"/>
            <a:ext cx="205383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2</a:t>
            </a:r>
          </a:p>
        </p:txBody>
      </p:sp>
      <p:sp>
        <p:nvSpPr>
          <p:cNvPr id="12" name="Text 9"/>
          <p:cNvSpPr/>
          <p:nvPr/>
        </p:nvSpPr>
        <p:spPr>
          <a:xfrm>
            <a:off x="9977199" y="2793206"/>
            <a:ext cx="337637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Firebase Authentication</a:t>
            </a:r>
          </a:p>
        </p:txBody>
      </p:sp>
      <p:sp>
        <p:nvSpPr>
          <p:cNvPr id="13" name="Text 10"/>
          <p:cNvSpPr/>
          <p:nvPr/>
        </p:nvSpPr>
        <p:spPr>
          <a:xfrm>
            <a:off x="9977199" y="3273623"/>
            <a:ext cx="3820001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Calibri" panose="020F0502020204030204" charset="0"/>
                <a:ea typeface="Open Sans" pitchFamily="34" charset="-122"/>
                <a:cs typeface="Calibri" panose="020F0502020204030204" charset="0"/>
              </a:rPr>
              <a:t>The app utilizes Firebase Authentication to securely handle user sign-up, sign-in, and password management, ensuring a robust and reliable authentication system.</a:t>
            </a:r>
          </a:p>
        </p:txBody>
      </p:sp>
      <p:sp>
        <p:nvSpPr>
          <p:cNvPr id="14" name="Shape 11"/>
          <p:cNvSpPr/>
          <p:nvPr/>
        </p:nvSpPr>
        <p:spPr>
          <a:xfrm>
            <a:off x="4490799" y="54463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4638080" y="5488067"/>
            <a:ext cx="205383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3</a:t>
            </a:r>
          </a:p>
        </p:txBody>
      </p:sp>
      <p:sp>
        <p:nvSpPr>
          <p:cNvPr id="16" name="Text 13"/>
          <p:cNvSpPr/>
          <p:nvPr/>
        </p:nvSpPr>
        <p:spPr>
          <a:xfrm>
            <a:off x="5212913" y="5522714"/>
            <a:ext cx="3764518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Sign-up and Sign-in Flows</a:t>
            </a:r>
          </a:p>
        </p:txBody>
      </p:sp>
      <p:sp>
        <p:nvSpPr>
          <p:cNvPr id="17" name="Text 14"/>
          <p:cNvSpPr/>
          <p:nvPr/>
        </p:nvSpPr>
        <p:spPr>
          <a:xfrm>
            <a:off x="5212913" y="6003131"/>
            <a:ext cx="8584287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Calibri" panose="020F0502020204030204" charset="0"/>
                <a:ea typeface="Open Sans" pitchFamily="34" charset="-122"/>
                <a:cs typeface="Calibri" panose="020F0502020204030204" charset="0"/>
              </a:rPr>
              <a:t>Users can easily create new accounts or sign in to the app, with seamless integration of Firebase Authentication throughout the user journey.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>
              <a:alpha val="85000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2037993" y="2072402"/>
            <a:ext cx="5759291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Manager Dashboard</a:t>
            </a:r>
          </a:p>
        </p:txBody>
      </p:sp>
      <p:sp>
        <p:nvSpPr>
          <p:cNvPr id="7" name="Shape 4"/>
          <p:cNvSpPr/>
          <p:nvPr/>
        </p:nvSpPr>
        <p:spPr>
          <a:xfrm>
            <a:off x="2037993" y="3100030"/>
            <a:ext cx="3370064" cy="3057168"/>
          </a:xfrm>
          <a:prstGeom prst="roundRect">
            <a:avLst>
              <a:gd name="adj" fmla="val 4361"/>
            </a:avLst>
          </a:prstGeom>
          <a:solidFill>
            <a:srgbClr val="DED6FF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2260163" y="3322201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Job Posting</a:t>
            </a:r>
          </a:p>
        </p:txBody>
      </p:sp>
      <p:sp>
        <p:nvSpPr>
          <p:cNvPr id="9" name="Text 6"/>
          <p:cNvSpPr/>
          <p:nvPr/>
        </p:nvSpPr>
        <p:spPr>
          <a:xfrm>
            <a:off x="2260163" y="3802618"/>
            <a:ext cx="2925723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Calibri" panose="020F0502020204030204" charset="0"/>
                <a:ea typeface="Open Sans" pitchFamily="34" charset="-122"/>
                <a:cs typeface="Calibri" panose="020F0502020204030204" charset="0"/>
              </a:rPr>
              <a:t>Retail Managers can post new job openings, providing details such as job title, description, category, and budget.</a:t>
            </a:r>
          </a:p>
        </p:txBody>
      </p:sp>
      <p:sp>
        <p:nvSpPr>
          <p:cNvPr id="10" name="Shape 7"/>
          <p:cNvSpPr/>
          <p:nvPr/>
        </p:nvSpPr>
        <p:spPr>
          <a:xfrm>
            <a:off x="5630228" y="3100030"/>
            <a:ext cx="3370064" cy="3057168"/>
          </a:xfrm>
          <a:prstGeom prst="roundRect">
            <a:avLst>
              <a:gd name="adj" fmla="val 4361"/>
            </a:avLst>
          </a:prstGeom>
          <a:solidFill>
            <a:srgbClr val="DED6FF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5852398" y="3322201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Real-time Updates</a:t>
            </a:r>
          </a:p>
        </p:txBody>
      </p:sp>
      <p:sp>
        <p:nvSpPr>
          <p:cNvPr id="12" name="Text 9"/>
          <p:cNvSpPr/>
          <p:nvPr/>
        </p:nvSpPr>
        <p:spPr>
          <a:xfrm>
            <a:off x="5852398" y="3802618"/>
            <a:ext cx="2925723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Calibri" panose="020F0502020204030204" charset="0"/>
                <a:ea typeface="Open Sans" pitchFamily="34" charset="-122"/>
                <a:cs typeface="Calibri" panose="020F0502020204030204" charset="0"/>
              </a:rPr>
              <a:t>Job listings are stored and updated in real-time using Firebase Firestore, ensuring managers and employees always have access to the latest information.</a:t>
            </a:r>
          </a:p>
        </p:txBody>
      </p:sp>
      <p:sp>
        <p:nvSpPr>
          <p:cNvPr id="13" name="Shape 10"/>
          <p:cNvSpPr/>
          <p:nvPr/>
        </p:nvSpPr>
        <p:spPr>
          <a:xfrm>
            <a:off x="9222462" y="3100030"/>
            <a:ext cx="3370064" cy="3057168"/>
          </a:xfrm>
          <a:prstGeom prst="roundRect">
            <a:avLst>
              <a:gd name="adj" fmla="val 4361"/>
            </a:avLst>
          </a:prstGeom>
          <a:solidFill>
            <a:srgbClr val="DED6FF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9444633" y="3322201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Messaging</a:t>
            </a:r>
          </a:p>
        </p:txBody>
      </p:sp>
      <p:sp>
        <p:nvSpPr>
          <p:cNvPr id="15" name="Text 12"/>
          <p:cNvSpPr/>
          <p:nvPr/>
        </p:nvSpPr>
        <p:spPr>
          <a:xfrm>
            <a:off x="9444633" y="3802618"/>
            <a:ext cx="2925723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Calibri" panose="020F0502020204030204" charset="0"/>
                <a:ea typeface="Open Sans" pitchFamily="34" charset="-122"/>
                <a:cs typeface="Calibri" panose="020F0502020204030204" charset="0"/>
              </a:rPr>
              <a:t>Managers can communicate with employees through the app's built-in messaging functionality, facilitating seamless interaction and collaboration.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comb/>
      </p:transition>
    </mc:Choice>
    <mc:Fallback xmlns="">
      <p:transition spd="slow">
        <p:comb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861304"/>
            <a:ext cx="6145887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Employee Dashboard</a:t>
            </a:r>
          </a:p>
        </p:txBody>
      </p:sp>
      <p:sp>
        <p:nvSpPr>
          <p:cNvPr id="5" name="Text 3"/>
          <p:cNvSpPr/>
          <p:nvPr/>
        </p:nvSpPr>
        <p:spPr>
          <a:xfrm>
            <a:off x="2037993" y="3111103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Job Search</a:t>
            </a:r>
          </a:p>
        </p:txBody>
      </p:sp>
      <p:sp>
        <p:nvSpPr>
          <p:cNvPr id="6" name="Text 4"/>
          <p:cNvSpPr/>
          <p:nvPr/>
        </p:nvSpPr>
        <p:spPr>
          <a:xfrm>
            <a:off x="2037993" y="3680460"/>
            <a:ext cx="3156347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Calibri" panose="020F0502020204030204" charset="0"/>
                <a:ea typeface="Open Sans" pitchFamily="34" charset="-122"/>
                <a:cs typeface="Calibri" panose="020F0502020204030204" charset="0"/>
              </a:rPr>
              <a:t>Employees can browse and search for available job openings posted by Retail Managers, accessing detailed information about each opportunity.</a:t>
            </a:r>
          </a:p>
        </p:txBody>
      </p:sp>
      <p:sp>
        <p:nvSpPr>
          <p:cNvPr id="7" name="Text 5"/>
          <p:cNvSpPr/>
          <p:nvPr/>
        </p:nvSpPr>
        <p:spPr>
          <a:xfrm>
            <a:off x="5743932" y="3111103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Job Application</a:t>
            </a:r>
          </a:p>
        </p:txBody>
      </p:sp>
      <p:sp>
        <p:nvSpPr>
          <p:cNvPr id="8" name="Text 6"/>
          <p:cNvSpPr/>
          <p:nvPr/>
        </p:nvSpPr>
        <p:spPr>
          <a:xfrm>
            <a:off x="5743932" y="3680460"/>
            <a:ext cx="3156347" cy="24878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Calibri" panose="020F0502020204030204" charset="0"/>
                <a:ea typeface="Open Sans" pitchFamily="34" charset="-122"/>
                <a:cs typeface="Calibri" panose="020F0502020204030204" charset="0"/>
              </a:rPr>
              <a:t>Employees can apply for jobs directly within the app, streamlining the application process and allowing Managers to review and respond to applications efficiently.</a:t>
            </a:r>
          </a:p>
        </p:txBody>
      </p:sp>
      <p:sp>
        <p:nvSpPr>
          <p:cNvPr id="9" name="Text 7"/>
          <p:cNvSpPr/>
          <p:nvPr/>
        </p:nvSpPr>
        <p:spPr>
          <a:xfrm>
            <a:off x="9449872" y="3111103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Real-time Updates</a:t>
            </a:r>
          </a:p>
        </p:txBody>
      </p:sp>
      <p:sp>
        <p:nvSpPr>
          <p:cNvPr id="10" name="Text 8"/>
          <p:cNvSpPr/>
          <p:nvPr/>
        </p:nvSpPr>
        <p:spPr>
          <a:xfrm>
            <a:off x="9449872" y="3680460"/>
            <a:ext cx="3156347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Calibri" panose="020F0502020204030204" charset="0"/>
                <a:ea typeface="Open Sans" pitchFamily="34" charset="-122"/>
                <a:cs typeface="Calibri" panose="020F0502020204030204" charset="0"/>
              </a:rPr>
              <a:t>Employees receive real-time updates on job postings, application status, and any changes to the job listings through the app's integration with Firebase Firestore.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087874"/>
            <a:ext cx="8321397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Job Posting and Management</a:t>
            </a:r>
          </a:p>
        </p:txBody>
      </p:sp>
      <p:sp>
        <p:nvSpPr>
          <p:cNvPr id="5" name="Shape 3"/>
          <p:cNvSpPr/>
          <p:nvPr/>
        </p:nvSpPr>
        <p:spPr>
          <a:xfrm>
            <a:off x="7293054" y="2226588"/>
            <a:ext cx="44410" cy="4915019"/>
          </a:xfrm>
          <a:prstGeom prst="rect">
            <a:avLst/>
          </a:prstGeom>
          <a:solidFill>
            <a:srgbClr val="B8B7E0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6287631" y="2627888"/>
            <a:ext cx="777597" cy="44410"/>
          </a:xfrm>
          <a:prstGeom prst="rect">
            <a:avLst/>
          </a:prstGeom>
          <a:solidFill>
            <a:srgbClr val="B8B7E0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7065228" y="240018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7240845" y="2441853"/>
            <a:ext cx="148709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1</a:t>
            </a:r>
          </a:p>
        </p:txBody>
      </p:sp>
      <p:sp>
        <p:nvSpPr>
          <p:cNvPr id="9" name="Text 7"/>
          <p:cNvSpPr/>
          <p:nvPr/>
        </p:nvSpPr>
        <p:spPr>
          <a:xfrm>
            <a:off x="3315653" y="2448758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Job Posting</a:t>
            </a:r>
          </a:p>
        </p:txBody>
      </p:sp>
      <p:sp>
        <p:nvSpPr>
          <p:cNvPr id="10" name="Text 8"/>
          <p:cNvSpPr/>
          <p:nvPr/>
        </p:nvSpPr>
        <p:spPr>
          <a:xfrm>
            <a:off x="2037993" y="2929176"/>
            <a:ext cx="4055150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Calibri" panose="020F0502020204030204" charset="0"/>
                <a:ea typeface="Open Sans" pitchFamily="34" charset="-122"/>
                <a:cs typeface="Calibri" panose="020F0502020204030204" charset="0"/>
              </a:rPr>
              <a:t>Retail Managers can create new job postings by entering details such as job title, description, category, and budget.</a:t>
            </a:r>
          </a:p>
        </p:txBody>
      </p:sp>
      <p:sp>
        <p:nvSpPr>
          <p:cNvPr id="11" name="Shape 9"/>
          <p:cNvSpPr/>
          <p:nvPr/>
        </p:nvSpPr>
        <p:spPr>
          <a:xfrm>
            <a:off x="7565172" y="3738741"/>
            <a:ext cx="777597" cy="44410"/>
          </a:xfrm>
          <a:prstGeom prst="rect">
            <a:avLst/>
          </a:prstGeom>
          <a:solidFill>
            <a:srgbClr val="B8B7E0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Shape 10"/>
          <p:cNvSpPr/>
          <p:nvPr/>
        </p:nvSpPr>
        <p:spPr>
          <a:xfrm>
            <a:off x="7065228" y="351103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7212509" y="3552706"/>
            <a:ext cx="205383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2</a:t>
            </a:r>
          </a:p>
        </p:txBody>
      </p:sp>
      <p:sp>
        <p:nvSpPr>
          <p:cNvPr id="14" name="Text 12"/>
          <p:cNvSpPr/>
          <p:nvPr/>
        </p:nvSpPr>
        <p:spPr>
          <a:xfrm>
            <a:off x="8537258" y="3559612"/>
            <a:ext cx="2945725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Firestore Integration</a:t>
            </a:r>
          </a:p>
        </p:txBody>
      </p:sp>
      <p:sp>
        <p:nvSpPr>
          <p:cNvPr id="15" name="Text 13"/>
          <p:cNvSpPr/>
          <p:nvPr/>
        </p:nvSpPr>
        <p:spPr>
          <a:xfrm>
            <a:off x="8537258" y="4040029"/>
            <a:ext cx="4055150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Calibri" panose="020F0502020204030204" charset="0"/>
                <a:ea typeface="Open Sans" pitchFamily="34" charset="-122"/>
                <a:cs typeface="Calibri" panose="020F0502020204030204" charset="0"/>
              </a:rPr>
              <a:t>The job posting data is then stored and updated in real-time using Firebase Firestore, ensuring the latest information is available to all users.</a:t>
            </a:r>
          </a:p>
        </p:txBody>
      </p:sp>
      <p:sp>
        <p:nvSpPr>
          <p:cNvPr id="16" name="Shape 14"/>
          <p:cNvSpPr/>
          <p:nvPr/>
        </p:nvSpPr>
        <p:spPr>
          <a:xfrm>
            <a:off x="6287631" y="5196423"/>
            <a:ext cx="777597" cy="44410"/>
          </a:xfrm>
          <a:prstGeom prst="rect">
            <a:avLst/>
          </a:prstGeom>
          <a:solidFill>
            <a:srgbClr val="B8B7E0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Shape 15"/>
          <p:cNvSpPr/>
          <p:nvPr/>
        </p:nvSpPr>
        <p:spPr>
          <a:xfrm>
            <a:off x="7065228" y="496871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7212509" y="5010388"/>
            <a:ext cx="205383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3</a:t>
            </a:r>
          </a:p>
        </p:txBody>
      </p:sp>
      <p:sp>
        <p:nvSpPr>
          <p:cNvPr id="19" name="Text 17"/>
          <p:cNvSpPr/>
          <p:nvPr/>
        </p:nvSpPr>
        <p:spPr>
          <a:xfrm>
            <a:off x="2225873" y="5017294"/>
            <a:ext cx="3867269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Confirmation and Clearing</a:t>
            </a:r>
          </a:p>
        </p:txBody>
      </p:sp>
      <p:sp>
        <p:nvSpPr>
          <p:cNvPr id="20" name="Text 18"/>
          <p:cNvSpPr/>
          <p:nvPr/>
        </p:nvSpPr>
        <p:spPr>
          <a:xfrm>
            <a:off x="2037993" y="5497711"/>
            <a:ext cx="4055150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Calibri" panose="020F0502020204030204" charset="0"/>
                <a:ea typeface="Open Sans" pitchFamily="34" charset="-122"/>
                <a:cs typeface="Calibri" panose="020F0502020204030204" charset="0"/>
              </a:rPr>
              <a:t>After successfully posting a new job, the app provides a confirmation message, and the input fields are cleared, ready for the next posting.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2292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711529" y="2957036"/>
            <a:ext cx="6686669" cy="60567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770"/>
              </a:lnSpc>
              <a:buNone/>
            </a:pPr>
            <a:r>
              <a:rPr lang="en-US" sz="3815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Real-time Communication</a:t>
            </a: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529" y="3853458"/>
            <a:ext cx="3069074" cy="77533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905363" y="4919543"/>
            <a:ext cx="2681407" cy="60555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385"/>
              </a:lnSpc>
              <a:buNone/>
            </a:pPr>
            <a:r>
              <a:rPr lang="en-US" sz="1910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Messaging Between Users</a:t>
            </a:r>
          </a:p>
        </p:txBody>
      </p:sp>
      <p:sp>
        <p:nvSpPr>
          <p:cNvPr id="8" name="Text 4"/>
          <p:cNvSpPr/>
          <p:nvPr/>
        </p:nvSpPr>
        <p:spPr>
          <a:xfrm>
            <a:off x="2905363" y="5641300"/>
            <a:ext cx="2681407" cy="186023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440"/>
              </a:lnSpc>
              <a:buNone/>
            </a:pPr>
            <a:r>
              <a:rPr lang="en-US" sz="1525" dirty="0">
                <a:solidFill>
                  <a:srgbClr val="49495A"/>
                </a:solidFill>
                <a:latin typeface="Calibri" panose="020F0502020204030204" charset="0"/>
                <a:ea typeface="Open Sans" pitchFamily="34" charset="-122"/>
                <a:cs typeface="Calibri" panose="020F0502020204030204" charset="0"/>
              </a:rPr>
              <a:t>The app enables real-time messaging between Retail Managers and Employees, facilitating seamless communication and collaboration.</a:t>
            </a: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603" y="3853458"/>
            <a:ext cx="3069074" cy="77533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74437" y="4919543"/>
            <a:ext cx="2681407" cy="60555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385"/>
              </a:lnSpc>
              <a:buNone/>
            </a:pPr>
            <a:r>
              <a:rPr lang="en-US" sz="1910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Firebase Cloud Messaging</a:t>
            </a:r>
          </a:p>
        </p:txBody>
      </p:sp>
      <p:sp>
        <p:nvSpPr>
          <p:cNvPr id="11" name="Text 6"/>
          <p:cNvSpPr/>
          <p:nvPr/>
        </p:nvSpPr>
        <p:spPr>
          <a:xfrm>
            <a:off x="5974437" y="5641300"/>
            <a:ext cx="2681407" cy="186023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440"/>
              </a:lnSpc>
              <a:buNone/>
            </a:pPr>
            <a:r>
              <a:rPr lang="en-US" sz="1525" dirty="0">
                <a:solidFill>
                  <a:srgbClr val="49495A"/>
                </a:solidFill>
                <a:latin typeface="Calibri" panose="020F0502020204030204" charset="0"/>
                <a:ea typeface="Open Sans" pitchFamily="34" charset="-122"/>
                <a:cs typeface="Calibri" panose="020F0502020204030204" charset="0"/>
              </a:rPr>
              <a:t>The app leverages Firebase Cloud Messaging (FCM) to ensure that users receive instant notifications about new messages, job updates, and other important events.</a:t>
            </a: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9678" y="3853458"/>
            <a:ext cx="3069193" cy="77533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043511" y="4919543"/>
            <a:ext cx="2611636" cy="30277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385"/>
              </a:lnSpc>
              <a:buNone/>
            </a:pPr>
            <a:r>
              <a:rPr lang="en-US" sz="1910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Reliable and Scalable</a:t>
            </a:r>
          </a:p>
        </p:txBody>
      </p:sp>
      <p:sp>
        <p:nvSpPr>
          <p:cNvPr id="14" name="Text 8"/>
          <p:cNvSpPr/>
          <p:nvPr/>
        </p:nvSpPr>
        <p:spPr>
          <a:xfrm>
            <a:off x="9043511" y="5338524"/>
            <a:ext cx="2681526" cy="186023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440"/>
              </a:lnSpc>
              <a:buNone/>
            </a:pPr>
            <a:r>
              <a:rPr lang="en-US" sz="1525" dirty="0">
                <a:solidFill>
                  <a:srgbClr val="49495A"/>
                </a:solidFill>
                <a:latin typeface="Calibri" panose="020F0502020204030204" charset="0"/>
                <a:ea typeface="Open Sans" pitchFamily="34" charset="-122"/>
                <a:cs typeface="Calibri" panose="020F0502020204030204" charset="0"/>
              </a:rPr>
              <a:t>The FCM integration ensures that the app's real-time communication features are reliable, responsive, and can scale to support a growing user base.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905714"/>
            <a:ext cx="9323427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Data Management with Firestore</a:t>
            </a: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044428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710940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Database Structure</a:t>
            </a:r>
          </a:p>
        </p:txBody>
      </p:sp>
      <p:sp>
        <p:nvSpPr>
          <p:cNvPr id="7" name="Text 4"/>
          <p:cNvSpPr/>
          <p:nvPr/>
        </p:nvSpPr>
        <p:spPr>
          <a:xfrm>
            <a:off x="2037993" y="4191357"/>
            <a:ext cx="3295888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Calibri" panose="020F0502020204030204" charset="0"/>
                <a:ea typeface="Open Sans" pitchFamily="34" charset="-122"/>
                <a:cs typeface="Calibri" panose="020F0502020204030204" charset="0"/>
              </a:rPr>
              <a:t>The app's data is organized in a structured way within the Firebase Firestore database, with distinct collections for users, job postings, and messaging threads.</a:t>
            </a: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044428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3710940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CRUD Operations</a:t>
            </a:r>
          </a:p>
        </p:txBody>
      </p:sp>
      <p:sp>
        <p:nvSpPr>
          <p:cNvPr id="10" name="Text 6"/>
          <p:cNvSpPr/>
          <p:nvPr/>
        </p:nvSpPr>
        <p:spPr>
          <a:xfrm>
            <a:off x="5667137" y="4191357"/>
            <a:ext cx="3296007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Calibri" panose="020F0502020204030204" charset="0"/>
                <a:ea typeface="Open Sans" pitchFamily="34" charset="-122"/>
                <a:cs typeface="Calibri" panose="020F0502020204030204" charset="0"/>
              </a:rPr>
              <a:t>The app seamlessly handles Create, Read, Update, and Delete (CRUD) operations on the Firestore data, ensuring data integrity and consistency.</a:t>
            </a: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044428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3710940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Security Rules</a:t>
            </a:r>
          </a:p>
        </p:txBody>
      </p:sp>
      <p:sp>
        <p:nvSpPr>
          <p:cNvPr id="13" name="Text 8"/>
          <p:cNvSpPr/>
          <p:nvPr/>
        </p:nvSpPr>
        <p:spPr>
          <a:xfrm>
            <a:off x="9296400" y="4191357"/>
            <a:ext cx="3296007" cy="213240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Calibri" panose="020F0502020204030204" charset="0"/>
                <a:ea typeface="Open Sans" pitchFamily="34" charset="-122"/>
                <a:cs typeface="Calibri" panose="020F0502020204030204" charset="0"/>
              </a:rPr>
              <a:t>Firestore's security rules are configured to enforce appropriate access control and data permissions based on user roles and application requirements.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71780" y="2633980"/>
            <a:ext cx="9705975" cy="276860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6600" dirty="0">
                <a:solidFill>
                  <a:srgbClr val="5955EB"/>
                </a:solidFill>
                <a:latin typeface="Calibri" panose="020F0502020204030204" charset="0"/>
                <a:ea typeface="Libre Baskerville" pitchFamily="34" charset="-122"/>
                <a:cs typeface="Calibri" panose="020F0502020204030204" charset="0"/>
              </a:rPr>
              <a:t>Login Page</a:t>
            </a:r>
          </a:p>
        </p:txBody>
      </p:sp>
      <p:pic>
        <p:nvPicPr>
          <p:cNvPr id="14" name="Picture 13" descr="WhatsApp Image 2024-04-09 at 7.21.11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720" y="719455"/>
            <a:ext cx="3217545" cy="7152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heel spokes="8"/>
      </p:transition>
    </mc:Choice>
    <mc:Fallback xmlns="">
      <p:transition spd="slow"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718</Words>
  <Application>Microsoft Office PowerPoint</Application>
  <PresentationFormat>Custom</PresentationFormat>
  <Paragraphs>81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Padam, Pallavi</cp:lastModifiedBy>
  <cp:revision>13</cp:revision>
  <dcterms:created xsi:type="dcterms:W3CDTF">2024-04-09T13:42:00Z</dcterms:created>
  <dcterms:modified xsi:type="dcterms:W3CDTF">2024-04-12T23:40:37Z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1F06367D963A43CCBC107BC0950580BC_12</vt:lpwstr>
  </property>
  <property fmtid="{D5CDD505-2E9C-101B-9397-08002B2CF9AE}" pid="3" name="KSOProductBuildVer">
    <vt:lpwstr>1033-12.2.0.13489</vt:lpwstr>
  </property>
</Properties>
</file>