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F572-56CE-B04C-8498-1228D638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157CD-6BCC-7D47-BECA-97FAEDC7F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6CC4-539F-8B4E-9163-DEA6272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18A6-F15C-0E4D-9EBF-C1AB77F8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0A8E-B909-3D4E-8E02-05ADA07C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3948-A44B-3545-B8DA-2EB98A34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96D83-CFEF-0945-ACEF-76C7B9F2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3363-72DF-5740-9078-5D9A955F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F030-C1A7-264D-A088-25BCF269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9B14-B6F4-1C4B-B087-BAE3FA31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C3D05-CF95-9A4C-B2EC-4D4BE105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20A4-C93D-1E44-9417-CFBA9223C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F09C-E2B0-3A41-803A-F2D08E58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B8A0-28EA-F54D-B2FC-26028A22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C5E0-332C-FB47-988D-4AB5D7A5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DA9C-2F11-A74A-BBFD-3F11F0E3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CB88-AE73-C74E-8A73-CC911F44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0186-F427-C142-B453-65CBEE1A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0A55-8FBD-1C4E-9CD2-70991788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BD50-D9E1-0F4F-BB19-49A8CDAD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2C24-EEC2-2B43-8BAA-9808D64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7C61-208B-5245-897E-8129B457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CDBB-E6C8-1849-8847-A74E66BB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90E8-87B2-A547-B2C8-0E919808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22BF-4933-7040-A296-12A3430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953-DB9F-DA47-AE32-C185687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8D4F-DA6D-944E-80FA-4040E270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36CD-7B66-4343-97D0-B09117BD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B806-63DD-5A4A-990E-D19C678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EAE6D-3477-8E42-B14F-0E9F8D1F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0216B-11ED-FD43-A7B2-4A122D93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9A42-FD82-4D49-9B27-A095179E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B3DC-3ABF-FF4B-815C-813B5219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18C64-71D7-2F48-8DD9-0CC14E0A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233F6-E29A-5C42-9FC4-BCA794FE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EEC92-0A9B-DA41-8771-184E1569D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002D8-EB64-2E45-982B-788F2462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BE65C-22F0-5A49-BA84-BF3832F9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2CAE9-7163-354B-95EF-4F0BA48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88C0-CDEB-4E48-89FE-9D4AB2D0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3B1C0-9123-2149-B457-B6D4A23E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30F0E-D167-E149-9AA0-F1095048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D3AE2-EE75-F24E-8118-92B4EF6F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50A79-24A7-CE4F-AD62-21B49C8C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7958-C12D-9A47-BF71-97B41E79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42F8-474C-604A-9AAC-C3BF8CC4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E37C-CB33-9E46-B1FF-875DF509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6C76-C626-7C45-ADD9-9FA9F7A6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D5EDD-9F63-D548-AFC1-AF1FA56D4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572F5-C227-5545-A877-3997990A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0B25-E5EF-D14B-94E5-9461D86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DDAC8-33FF-A845-AEB7-A93414D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10D6-955D-2A44-AF8D-4C04BB78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5DF0F-F914-2E41-91B6-231C04A05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73A7-F605-7749-A583-5EF5ECA4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F4DF-8787-154F-839C-F39CACCF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40AC-80F1-8247-803A-2DC8077EF49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7C48-5B34-2546-9FCF-E341B0FF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0BCA-8168-0F41-AFD7-0B3E76F0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837A-E91B-CB46-9FAC-7A6E000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4E5E6-9F90-F449-83BA-332263A2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3B42-AB34-824C-85F1-611A0D65E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0214-5E7C-2641-A3B1-6A746C752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40AC-80F1-8247-803A-2DC8077EF493}" type="datetimeFigureOut">
              <a:rPr lang="en-US" smtClean="0"/>
              <a:t>5/10/21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221D-3E2D-5B4A-946C-13DEF4ED1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BF2A-27AF-8245-9673-7DE58C9BD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837A-E91B-CB46-9FAC-7A6E000844BE}" type="slidenum">
              <a:rPr lang="en-US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489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edgar/searchedgar/companysearch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rchives/edgar/data/1288776/000165204416000012/goog10-k2015.htm" TargetMode="External"/><Relationship Id="rId2" Type="http://schemas.openxmlformats.org/officeDocument/2006/relationships/hyperlink" Target="https://www.sec.gov/ix?doc=/Archives/edgar/data/1640147/000164014721000073/snow-20210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.gov/ix?doc=/Archives/edgar/data/1108524/000110852421000014/crm-20210131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2C71-4EEE-FD4B-A8F6-2FE1F06D4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10K reports with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05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46CE-953B-0041-B9DF-E3088D5F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E665-E5FF-3B4B-918E-6D18133F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10-K report ?</a:t>
            </a:r>
          </a:p>
          <a:p>
            <a:pPr lvl="1"/>
            <a:r>
              <a:rPr lang="en-US" dirty="0"/>
              <a:t>Contents in 10-K report</a:t>
            </a:r>
          </a:p>
          <a:p>
            <a:pPr lvl="1"/>
            <a:r>
              <a:rPr lang="en-US" dirty="0"/>
              <a:t>Where to find 10-K report</a:t>
            </a:r>
          </a:p>
          <a:p>
            <a:pPr lvl="1"/>
            <a:r>
              <a:rPr lang="en-US" dirty="0"/>
              <a:t>Comparing 10-K report</a:t>
            </a:r>
          </a:p>
          <a:p>
            <a:pPr lvl="1"/>
            <a:endParaRPr lang="en-US" dirty="0"/>
          </a:p>
          <a:p>
            <a:r>
              <a:rPr lang="en-US" dirty="0"/>
              <a:t>Download Steps :</a:t>
            </a:r>
          </a:p>
          <a:p>
            <a:pPr lvl="1"/>
            <a:r>
              <a:rPr lang="en-US" dirty="0"/>
              <a:t>Fetch the webpage of 10K report</a:t>
            </a:r>
          </a:p>
          <a:p>
            <a:pPr lvl="1"/>
            <a:r>
              <a:rPr lang="en-US" dirty="0"/>
              <a:t>Download 10K report</a:t>
            </a:r>
          </a:p>
          <a:p>
            <a:pPr lvl="1"/>
            <a:r>
              <a:rPr lang="en-US" dirty="0"/>
              <a:t>Extract Information from 10K report</a:t>
            </a:r>
          </a:p>
          <a:p>
            <a:pPr lvl="1"/>
            <a:r>
              <a:rPr lang="en-US" dirty="0"/>
              <a:t>Storing information in a file</a:t>
            </a:r>
          </a:p>
          <a:p>
            <a:r>
              <a:rPr lang="en-US" dirty="0"/>
              <a:t>Extract Textual data from 10-K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2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8EEC-ADD6-2B47-91AD-5EA1E334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10-K report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019A-4B03-D841-B835-8559323B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10-K is a financial performance comprehensive report filed annually by a publicly traded company  </a:t>
            </a:r>
          </a:p>
          <a:p>
            <a:r>
              <a:rPr lang="en-US" dirty="0"/>
              <a:t>10-K reports includes a company’s information such as its history, organization structure, financial statements, earnings per share, subsidiaries &amp; any other relevant data</a:t>
            </a:r>
          </a:p>
          <a:p>
            <a:r>
              <a:rPr lang="en-US" dirty="0"/>
              <a:t>SEC (U.S Security &amp; exchange commission) requires 10-K reports to keep investors aware of a company’s financial condition </a:t>
            </a:r>
          </a:p>
          <a:p>
            <a:r>
              <a:rPr lang="en-US" dirty="0"/>
              <a:t>10-K is a useful tool for investors to make important decisions before they buy or sell, and is far more detailed than annual report.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84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0754-BE81-8D4E-914C-74E80329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10-K 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B47D-AA6D-FB42-AD78-E1DC9EFC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10-K filings can be found in :</a:t>
            </a:r>
          </a:p>
          <a:p>
            <a:r>
              <a:rPr lang="en-US" dirty="0"/>
              <a:t> Companies include them in Investor relations section of their website</a:t>
            </a:r>
          </a:p>
          <a:p>
            <a:r>
              <a:rPr lang="en-US" dirty="0"/>
              <a:t>In SEC’s filing database, EDGAR</a:t>
            </a:r>
          </a:p>
          <a:p>
            <a:pPr lvl="1"/>
            <a:r>
              <a:rPr lang="en-US" dirty="0">
                <a:hlinkClick r:id="rId2"/>
              </a:rPr>
              <a:t>https://www.sec.gov/edgar/searchedgar/companysearch.html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9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8244-372F-3F4E-89BB-C8AB375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10-K required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86B0-9C1A-514C-8787-23A3F095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1: Business ( a description of the company’s operation)</a:t>
            </a:r>
          </a:p>
          <a:p>
            <a:pPr lvl="1"/>
            <a:r>
              <a:rPr lang="en-US" dirty="0"/>
              <a:t>Item 1A: Risk Factors</a:t>
            </a:r>
          </a:p>
          <a:p>
            <a:r>
              <a:rPr lang="en-US" dirty="0"/>
              <a:t>Item 6: </a:t>
            </a:r>
            <a:r>
              <a:rPr lang="en-US" dirty="0">
                <a:highlight>
                  <a:srgbClr val="FFFF00"/>
                </a:highlight>
              </a:rPr>
              <a:t>Selected Financial Data</a:t>
            </a:r>
          </a:p>
          <a:p>
            <a:r>
              <a:rPr lang="en-US" dirty="0"/>
              <a:t>Item 8: Financial Statements and Supplementary Data</a:t>
            </a:r>
          </a:p>
          <a:p>
            <a:pPr marL="457200" lvl="1" indent="0">
              <a:buNone/>
            </a:pPr>
            <a:r>
              <a:rPr lang="en-US" dirty="0"/>
              <a:t>(Below content names change for different company’s 10-K reports)</a:t>
            </a:r>
          </a:p>
          <a:p>
            <a:pPr lvl="1"/>
            <a:r>
              <a:rPr lang="en-US" dirty="0"/>
              <a:t>Consolidated Balance Sheets</a:t>
            </a:r>
          </a:p>
          <a:p>
            <a:pPr lvl="1"/>
            <a:r>
              <a:rPr lang="en-US" dirty="0"/>
              <a:t>Consolidated Statements of operations</a:t>
            </a:r>
          </a:p>
          <a:p>
            <a:pPr lvl="1"/>
            <a:r>
              <a:rPr lang="en-US" dirty="0"/>
              <a:t>Consolidated statements of Cash flows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4100-9396-3D42-ADF1-B467D6B9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10-K report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90A6-4215-1C4C-A1B2-017F9043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</a:t>
            </a:r>
          </a:p>
          <a:p>
            <a:pPr lvl="1"/>
            <a:r>
              <a:rPr lang="en-US" dirty="0">
                <a:hlinkClick r:id="rId2"/>
              </a:rPr>
              <a:t>https://www.sec.gov/ix?doc=/Archives/edgar/data/1640147/000164014721000073/snow-20210131.htm</a:t>
            </a:r>
            <a:r>
              <a:rPr lang="en-US" dirty="0"/>
              <a:t> </a:t>
            </a:r>
          </a:p>
          <a:p>
            <a:r>
              <a:rPr lang="en-US" dirty="0"/>
              <a:t>Google</a:t>
            </a:r>
          </a:p>
          <a:p>
            <a:pPr lvl="1"/>
            <a:r>
              <a:rPr lang="en-US" dirty="0">
                <a:hlinkClick r:id="rId3"/>
              </a:rPr>
              <a:t>https://www.sec.gov/Archives/edgar/data/1288776/000165204416000012/goog10-k2015.htm</a:t>
            </a:r>
            <a:endParaRPr lang="en-US" dirty="0"/>
          </a:p>
          <a:p>
            <a:r>
              <a:rPr lang="en-US" dirty="0"/>
              <a:t>Salesforce (Item 6 Omitted at registrant’s option)</a:t>
            </a:r>
          </a:p>
          <a:p>
            <a:pPr lvl="1"/>
            <a:r>
              <a:rPr lang="en-US" dirty="0">
                <a:hlinkClick r:id="rId4"/>
              </a:rPr>
              <a:t>https://www.sec.gov/ix?doc=/Archives/edgar/data/1108524/000110852421000014/crm-20210131.htm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03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A692-19F1-B94B-8AF6-0271BB9B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DA1D-C548-0446-98C7-1029B8CF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53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325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Parsing 10K reports with Python</vt:lpstr>
      <vt:lpstr>Outline</vt:lpstr>
      <vt:lpstr>What is 10-K report </vt:lpstr>
      <vt:lpstr>Where to find 10-K ?</vt:lpstr>
      <vt:lpstr>Contents of 10-K required</vt:lpstr>
      <vt:lpstr>Comparing 10-K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to Parse 10K reports</dc:title>
  <dc:creator>Pallavisriniva Rayadurgam</dc:creator>
  <cp:lastModifiedBy>Pallavisriniva Rayadurgam</cp:lastModifiedBy>
  <cp:revision>10</cp:revision>
  <dcterms:created xsi:type="dcterms:W3CDTF">2021-05-10T13:20:26Z</dcterms:created>
  <dcterms:modified xsi:type="dcterms:W3CDTF">2021-05-11T02:10:44Z</dcterms:modified>
</cp:coreProperties>
</file>