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  <p:sldMasterId id="214748365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0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476"/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43773-6FF7-44FB-A428-1DFF3BE49A15}">
  <a:tblStyle styleId="{60243773-6FF7-44FB-A428-1DFF3BE49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2943"/>
  </p:normalViewPr>
  <p:slideViewPr>
    <p:cSldViewPr snapToGrid="0">
      <p:cViewPr>
        <p:scale>
          <a:sx n="140" d="100"/>
          <a:sy n="140" d="100"/>
        </p:scale>
        <p:origin x="1136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be33b39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46be33b39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be33b39a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Sanitizing wipes can be strategically placed around the fingerprint scanners to address hygiene issues.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Times New Roman"/>
                <a:cs typeface="Times New Roman"/>
                <a:sym typeface="Times New Roman"/>
              </a:rPr>
              <a:t>Special cases where if a person is suffering from a disability that hinders the biometric scanning the system can let them access through a special ticket of travel which they can generate from the Kiosk. (or enter a unique identification code assigned to them on a per case basis. Generating tickets is not time efficient).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7" name="Google Shape;147;g46be33b39a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bbfbab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bbfbab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46bbfbab6d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be33b39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46be33b39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Content">
  <p:cSld name="Section Title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480560" cy="51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0" y="0"/>
            <a:ext cx="9153525" cy="5157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8315325" y="29210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" descr="nyu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462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nyu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0" y="0"/>
            <a:ext cx="9153525" cy="712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5" descr="nyu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2700" y="0"/>
            <a:ext cx="9153525" cy="5151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/>
        </p:nvSpPr>
        <p:spPr>
          <a:xfrm>
            <a:off x="-12700" y="1073150"/>
            <a:ext cx="4329112" cy="3052762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129654" y="1812925"/>
            <a:ext cx="4039737" cy="216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sz="2300" dirty="0"/>
              <a:t>Biometric Access System for MTA Services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sz="30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 Study</a:t>
            </a:r>
            <a:endParaRPr dirty="0"/>
          </a:p>
        </p:txBody>
      </p:sp>
      <p:pic>
        <p:nvPicPr>
          <p:cNvPr id="45" name="Google Shape;45;p8" descr="nyu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012" y="1417637"/>
            <a:ext cx="674687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 descr="Image result for mta logo 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9262" y="2719387"/>
            <a:ext cx="709612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3D3ED4-8D90-498B-9F35-18321B52C9BB}"/>
              </a:ext>
            </a:extLst>
          </p:cNvPr>
          <p:cNvSpPr txBox="1"/>
          <p:nvPr/>
        </p:nvSpPr>
        <p:spPr>
          <a:xfrm>
            <a:off x="7025423" y="3550999"/>
            <a:ext cx="2115402" cy="1600438"/>
          </a:xfrm>
          <a:prstGeom prst="rect">
            <a:avLst/>
          </a:prstGeom>
          <a:solidFill>
            <a:srgbClr val="5324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Submitted by –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Anirudh Dave</a:t>
            </a:r>
          </a:p>
          <a:p>
            <a:r>
              <a:rPr lang="en-US" b="1" dirty="0">
                <a:solidFill>
                  <a:schemeClr val="bg1"/>
                </a:solidFill>
              </a:rPr>
              <a:t>Dhananjay </a:t>
            </a:r>
            <a:r>
              <a:rPr lang="en-US" b="1" dirty="0" err="1">
                <a:solidFill>
                  <a:schemeClr val="bg1"/>
                </a:solidFill>
              </a:rPr>
              <a:t>Atree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Disha Thakkar</a:t>
            </a:r>
          </a:p>
          <a:p>
            <a:r>
              <a:rPr lang="en-US" b="1" dirty="0">
                <a:solidFill>
                  <a:schemeClr val="bg1"/>
                </a:solidFill>
              </a:rPr>
              <a:t>Navneet Poddar</a:t>
            </a:r>
          </a:p>
          <a:p>
            <a:r>
              <a:rPr lang="en-US" b="1" dirty="0">
                <a:solidFill>
                  <a:schemeClr val="bg1"/>
                </a:solidFill>
              </a:rPr>
              <a:t>Pallavi </a:t>
            </a:r>
            <a:r>
              <a:rPr lang="en-US" b="1" dirty="0" err="1">
                <a:solidFill>
                  <a:schemeClr val="bg1"/>
                </a:solidFill>
              </a:rPr>
              <a:t>Varandani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572000" y="859809"/>
            <a:ext cx="4464050" cy="390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0" dirty="0"/>
              <a:t>MTA should move to biometric as a step toward card-less system</a:t>
            </a:r>
            <a:endParaRPr sz="14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0" dirty="0"/>
              <a:t>Types of Biometrics: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1400" b="0"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Multimodal 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Unimodal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0" dirty="0"/>
              <a:t>A gradual phase-out of the MetroCard in favor of biometrics</a:t>
            </a:r>
            <a:endParaRPr sz="14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943600" y="228600"/>
            <a:ext cx="2973387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 dirty="0"/>
          </a:p>
        </p:txBody>
      </p:sp>
      <p:sp>
        <p:nvSpPr>
          <p:cNvPr id="126" name="Google Shape;126;p17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pic>
        <p:nvPicPr>
          <p:cNvPr id="128" name="Google Shape;128;p17" descr="Related image"/>
          <p:cNvPicPr preferRelativeResize="0"/>
          <p:nvPr/>
        </p:nvPicPr>
        <p:blipFill rotWithShape="1">
          <a:blip r:embed="rId3">
            <a:alphaModFix/>
          </a:blip>
          <a:srcRect l="16325" r="21473"/>
          <a:stretch/>
        </p:blipFill>
        <p:spPr>
          <a:xfrm>
            <a:off x="0" y="712787"/>
            <a:ext cx="4462462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457200" y="219076"/>
            <a:ext cx="8315400" cy="454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 indent="-317500"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User registration process (Smartphone / MTA kiosk)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Full Name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Date of birth</a:t>
            </a:r>
            <a:endParaRPr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Gender</a:t>
            </a:r>
            <a:endParaRPr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Place of residence</a:t>
            </a:r>
            <a:endParaRPr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Bank details 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indent="-317500"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 secure unique code generated at the end of the process to help register fingerprint at the kiosk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First time fingerprint registration will take place only at the kiosk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Using MTA Android/iOS application a user can recharge their MTA account.</a:t>
            </a: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699760" y="228600"/>
            <a:ext cx="3217227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dirty="0"/>
          </a:p>
        </p:txBody>
      </p:sp>
      <p:sp>
        <p:nvSpPr>
          <p:cNvPr id="136" name="Google Shape;136;p18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501650" y="787400"/>
            <a:ext cx="8315400" cy="3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Underlying Infrastructure</a:t>
            </a:r>
            <a:endParaRPr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 wire and wireless infrastructure will remain the same with the change at the user-end of card swipe device to fingerprint scanner. </a:t>
            </a: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 network base for security and faster authentication of the system will require an upgrade to high speed optic fibers as compared to traditional network base.</a:t>
            </a: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 distributed database system will require a change in the E-R schema of the system:</a:t>
            </a: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addition of a relation table  - user information</a:t>
            </a:r>
            <a:endParaRPr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User information linkage to the users travel history, balance history and current balance.</a:t>
            </a:r>
            <a:endParaRPr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 unique code generated by the fingerprint scanner will act as a primary key.</a:t>
            </a:r>
            <a:endParaRPr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5577840" y="228600"/>
            <a:ext cx="333901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501650" y="493800"/>
            <a:ext cx="8315400" cy="454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Each fingerprint scanner will have a mathematical algorithm which reads the fingerprint and creates its equivalent unique code.</a:t>
            </a: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At each instance, the scanner generates the code of the print and matches with the primary key of the user database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endParaRPr lang="en-US"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This is followed by verifying the balance of the user.</a:t>
            </a: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 authentication will take no more than 5 seconds.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Future plan - With the help of machine </a:t>
            </a: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</a:t>
            </a:r>
            <a:r>
              <a:rPr lang="en-US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earning </a:t>
            </a: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</a:t>
            </a:r>
            <a:r>
              <a:rPr lang="en-US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lgorithms the authentication process can be made quicker.</a:t>
            </a:r>
            <a:endParaRPr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5745707" y="228600"/>
            <a:ext cx="3171143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115200" y="712779"/>
            <a:ext cx="4908863" cy="405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2000"/>
            </a:pPr>
            <a:r>
              <a:rPr lang="en-US" sz="2200" dirty="0">
                <a:sym typeface="Times New Roman"/>
              </a:rPr>
              <a:t>Feasibility</a:t>
            </a:r>
          </a:p>
          <a:p>
            <a:pPr marL="0" indent="0" algn="ctr">
              <a:buClr>
                <a:schemeClr val="dk1"/>
              </a:buClr>
              <a:buSzPts val="2000"/>
            </a:pPr>
            <a:endParaRPr sz="1200" dirty="0">
              <a:sym typeface="Times New Roman"/>
            </a:endParaRPr>
          </a:p>
          <a:p>
            <a:pPr marL="152400" indent="0">
              <a:lnSpc>
                <a:spcPct val="150000"/>
              </a:lnSpc>
              <a:spcBef>
                <a:spcPts val="500"/>
              </a:spcBef>
              <a:buSzPts val="1200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Major initial investments in time, effort and money to cater to 5 million daily passengers</a:t>
            </a:r>
          </a:p>
          <a:p>
            <a:pPr marL="152400" indent="0">
              <a:lnSpc>
                <a:spcPct val="150000"/>
              </a:lnSpc>
              <a:spcBef>
                <a:spcPts val="500"/>
              </a:spcBef>
              <a:buSzPts val="1200"/>
            </a:pPr>
            <a:r>
              <a:rPr lang="en-US" sz="14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Benefits: </a:t>
            </a:r>
            <a:endParaRPr sz="14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1" indent="-304800">
              <a:lnSpc>
                <a:spcPct val="150000"/>
              </a:lnSpc>
              <a:spcBef>
                <a:spcPts val="50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Reduction in administrative costs. </a:t>
            </a:r>
          </a:p>
          <a:p>
            <a:pPr lvl="1" indent="-304800">
              <a:lnSpc>
                <a:spcPct val="150000"/>
              </a:lnSpc>
              <a:spcBef>
                <a:spcPts val="50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Convenient accessibility</a:t>
            </a:r>
          </a:p>
          <a:p>
            <a:pPr lvl="1" indent="-304800">
              <a:lnSpc>
                <a:spcPct val="150000"/>
              </a:lnSpc>
              <a:spcBef>
                <a:spcPts val="50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Hard to forge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lvl="1" indent="-304800">
              <a:lnSpc>
                <a:spcPct val="150000"/>
              </a:lnSpc>
              <a:spcBef>
                <a:spcPts val="50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Cut-down carbon footprint by eliminating the plastic MetroCard</a:t>
            </a:r>
            <a:endParaRPr b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1" indent="-304800">
              <a:lnSpc>
                <a:spcPct val="150000"/>
              </a:lnSpc>
              <a:spcBef>
                <a:spcPts val="50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Prevents anti-social elements</a:t>
            </a:r>
          </a:p>
          <a:p>
            <a:pPr marL="152400" lvl="0" indent="0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</a:pPr>
            <a:endParaRPr sz="1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5943600" y="228600"/>
            <a:ext cx="2973387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i="0" u="none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5996050" y="712778"/>
            <a:ext cx="3157500" cy="3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.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613" y="935987"/>
            <a:ext cx="4119937" cy="3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249125" y="785823"/>
            <a:ext cx="8568300" cy="39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Financial feasibility for biometric system</a:t>
            </a:r>
            <a:endParaRPr sz="1600" dirty="0"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5999350" y="229000"/>
            <a:ext cx="30525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Biometrics at M.T.A, New York City</a:t>
            </a:r>
            <a:endParaRPr sz="2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190" name="Google Shape;190;p24"/>
          <p:cNvGraphicFramePr/>
          <p:nvPr>
            <p:extLst>
              <p:ext uri="{D42A27DB-BD31-4B8C-83A1-F6EECF244321}">
                <p14:modId xmlns:p14="http://schemas.microsoft.com/office/powerpoint/2010/main" val="2836069300"/>
              </p:ext>
            </p:extLst>
          </p:nvPr>
        </p:nvGraphicFramePr>
        <p:xfrm>
          <a:off x="588300" y="1862525"/>
          <a:ext cx="7921525" cy="1940000"/>
        </p:xfrm>
        <a:graphic>
          <a:graphicData uri="http://schemas.openxmlformats.org/drawingml/2006/table">
            <a:tbl>
              <a:tblPr>
                <a:noFill/>
                <a:tableStyleId>{60243773-6FF7-44FB-A428-1DFF3BE49A15}</a:tableStyleId>
              </a:tblPr>
              <a:tblGrid>
                <a:gridCol w="10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950"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Everyday Riders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Fare evasion losses (annually) including trains and buses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Installation charges of finger print machines (per station)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Installation charges of finger print machines (per bus)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 of subway station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 of buses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installation cost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050">
                <a:tc>
                  <a:txBody>
                    <a:bodyPr/>
                    <a:lstStyle/>
                    <a:p>
                      <a:pPr marL="635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million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$55 million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$81000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$2700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$65 million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BA0C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Google Shape;191;p24"/>
          <p:cNvSpPr txBox="1"/>
          <p:nvPr/>
        </p:nvSpPr>
        <p:spPr>
          <a:xfrm>
            <a:off x="1866050" y="1664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5900737" y="228600"/>
            <a:ext cx="3016250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pic>
        <p:nvPicPr>
          <p:cNvPr id="199" name="Google Shape;199;p25" descr="Image result for questions and answ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300" y="1395412"/>
            <a:ext cx="4851400" cy="273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997450" y="712787"/>
            <a:ext cx="3736975" cy="407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endParaRPr sz="3000" b="1" i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US" sz="23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US" sz="23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US" sz="23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Previous Attempts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US" sz="23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US" sz="23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Feasibility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endParaRPr sz="3000" b="1" i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None/>
            </a:pPr>
            <a:endParaRPr sz="3000" b="1" i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479925" cy="5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9" descr="Image result for nyu tandon"/>
          <p:cNvPicPr preferRelativeResize="0"/>
          <p:nvPr/>
        </p:nvPicPr>
        <p:blipFill rotWithShape="1">
          <a:blip r:embed="rId3">
            <a:alphaModFix/>
          </a:blip>
          <a:srcRect l="13177" r="21488"/>
          <a:stretch/>
        </p:blipFill>
        <p:spPr>
          <a:xfrm>
            <a:off x="0" y="12700"/>
            <a:ext cx="4479925" cy="514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107950" y="839787"/>
            <a:ext cx="4464050" cy="39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400" b="0" dirty="0"/>
              <a:t>A snapshot of the public transit industry in the US: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600" dirty="0"/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IN" sz="1400" b="0" dirty="0"/>
              <a:t>Industry revenue - $74.9 billion</a:t>
            </a:r>
          </a:p>
          <a:p>
            <a:pPr marL="514350" indent="-285750" fontAlgn="base"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IN" sz="1400" b="0" dirty="0"/>
              <a:t>Industry profit - $4.3 billion</a:t>
            </a:r>
          </a:p>
          <a:p>
            <a:pPr marL="514350" indent="-285750" fontAlgn="base"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IN" sz="1400" b="0" dirty="0"/>
              <a:t>Annual growth rate 2.5% (2013-2018)</a:t>
            </a:r>
          </a:p>
          <a:p>
            <a:pPr marL="514350" indent="-285750" fontAlgn="base"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IN" sz="1400" b="0" dirty="0"/>
              <a:t>Growth rate will be halved to 1.2% by 2023.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943600" y="228600"/>
            <a:ext cx="2973387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1" name="Google Shape;61;p10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4672012" y="712787"/>
            <a:ext cx="4481512" cy="44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0" descr="Image result for new york subway train"/>
          <p:cNvPicPr preferRelativeResize="0"/>
          <p:nvPr/>
        </p:nvPicPr>
        <p:blipFill rotWithShape="1">
          <a:blip r:embed="rId3">
            <a:alphaModFix/>
          </a:blip>
          <a:srcRect r="21860"/>
          <a:stretch/>
        </p:blipFill>
        <p:spPr>
          <a:xfrm>
            <a:off x="4668837" y="712787"/>
            <a:ext cx="4481512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01650" y="787400"/>
            <a:ext cx="8315325" cy="397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0" dirty="0"/>
          </a:p>
          <a:p>
            <a:pPr marL="5715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0" dirty="0"/>
              <a:t>It is unfair to point to industry revenue as a performance indicator.</a:t>
            </a:r>
          </a:p>
          <a:p>
            <a:pPr marL="5715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5715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0" dirty="0"/>
              <a:t>With 86% of the total transit system is comprised of heavy rail and buses</a:t>
            </a:r>
          </a:p>
          <a:p>
            <a:pPr marL="5715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5715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0" dirty="0"/>
              <a:t>Necessary to understand key elements that will keep this system relevant in the eyes of the public.</a:t>
            </a:r>
          </a:p>
          <a:p>
            <a:pPr marL="5715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5715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0" dirty="0"/>
              <a:t>New York’s Metropolitan Transportation Authority (MTA) is no exception.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677470" y="228600"/>
            <a:ext cx="3239518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4572000" y="834925"/>
            <a:ext cx="4464000" cy="4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0" dirty="0"/>
              <a:t>“I lost my MetroCard”/”Where is my card?”</a:t>
            </a:r>
            <a:endParaRPr sz="1400" b="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0" dirty="0"/>
              <a:t>‘Swipe Again’</a:t>
            </a:r>
            <a:endParaRPr sz="1400" b="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0" dirty="0"/>
              <a:t>Plastic waste</a:t>
            </a:r>
            <a:endParaRPr sz="1400" b="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0" dirty="0"/>
              <a:t>Delay at Turnstiles</a:t>
            </a:r>
            <a:endParaRPr sz="1400" b="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0" dirty="0"/>
              <a:t>Anti-social elements</a:t>
            </a:r>
            <a:endParaRPr sz="1400" b="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5943600" y="228600"/>
            <a:ext cx="2973387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pic>
        <p:nvPicPr>
          <p:cNvPr id="80" name="Google Shape;80;p12" descr="Image result for mta turnsti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01675"/>
            <a:ext cx="4406900" cy="444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501650" y="787400"/>
            <a:ext cx="8315325" cy="397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dirty="0"/>
              <a:t>Current systems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200" dirty="0"/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b="0" dirty="0"/>
              <a:t>Some systems use a hybrid of tokens and cards depending on type of passenger</a:t>
            </a:r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b="0" dirty="0"/>
              <a:t>The swipe card is currently the standard at the MTA and a popular access tool across the globe</a:t>
            </a:r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b="0" dirty="0"/>
              <a:t>Tap cards implementing NFC technology are slated to be the next all-in-one solution</a:t>
            </a:r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b="0" dirty="0"/>
              <a:t>These cards use smart chips which also double as banking solutions </a:t>
            </a:r>
          </a:p>
          <a:p>
            <a:pPr marL="285750" indent="-28575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1257300" lvl="2" indent="-342900">
              <a:buSzPct val="90000"/>
              <a:buFont typeface="Courier New" panose="02070309020205020404" pitchFamily="49" charset="0"/>
              <a:buChar char="o"/>
            </a:pPr>
            <a:r>
              <a:rPr lang="en-IN" b="0" dirty="0"/>
              <a:t>Insecure method of access</a:t>
            </a:r>
          </a:p>
          <a:p>
            <a:pPr marL="1257300" lvl="2" indent="-342900">
              <a:buSzPct val="90000"/>
              <a:buFont typeface="Courier New" panose="02070309020205020404" pitchFamily="49" charset="0"/>
              <a:buChar char="o"/>
            </a:pPr>
            <a:r>
              <a:rPr lang="en-IN" dirty="0"/>
              <a:t>Involves carrying a card either way</a:t>
            </a:r>
          </a:p>
          <a:p>
            <a:pPr marL="1257300" lvl="2" indent="-342900">
              <a:buSzPct val="90000"/>
              <a:buFont typeface="Courier New" panose="02070309020205020404" pitchFamily="49" charset="0"/>
              <a:buChar char="o"/>
            </a:pPr>
            <a:r>
              <a:rPr lang="en-IN" b="0" dirty="0"/>
              <a:t>Currently can hold only small amounts of money as balance with banks</a:t>
            </a:r>
          </a:p>
          <a:p>
            <a:pPr marL="1257300" lvl="2" indent="-342900">
              <a:buSzPct val="90000"/>
              <a:buFont typeface="Courier New" panose="02070309020205020404" pitchFamily="49" charset="0"/>
              <a:buChar char="o"/>
            </a:pPr>
            <a:r>
              <a:rPr lang="en-IN" dirty="0"/>
              <a:t>Loss can lead to a long wait for a replacement</a:t>
            </a:r>
            <a:endParaRPr lang="en-IN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200"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5697940" y="228600"/>
            <a:ext cx="3219047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4338" y="787400"/>
            <a:ext cx="8315400" cy="3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dirty="0"/>
              <a:t>Survey</a:t>
            </a:r>
            <a:r>
              <a:rPr lang="en-US" dirty="0"/>
              <a:t> </a:t>
            </a:r>
            <a:r>
              <a:rPr lang="en-US" sz="2200" dirty="0"/>
              <a:t>Results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5650174" y="228600"/>
            <a:ext cx="3266814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9" y="1336754"/>
            <a:ext cx="2538281" cy="188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915" y="2865304"/>
            <a:ext cx="3228282" cy="1924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482" y="1336753"/>
            <a:ext cx="2687999" cy="188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501650" y="787400"/>
            <a:ext cx="8315400" cy="3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827594" y="228600"/>
            <a:ext cx="3089256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0" y="1423075"/>
            <a:ext cx="4221101" cy="2853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00" y="1423075"/>
            <a:ext cx="3954861" cy="2853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107950" y="839787"/>
            <a:ext cx="4464050" cy="405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dirty="0"/>
              <a:t>Evolution of ticketing system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b="0" dirty="0"/>
              <a:t>The MTA started out with issuing physical tickets per passenger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400" b="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b="0" dirty="0"/>
              <a:t>It later allowed cash to be used directly for access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400" b="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b="0" dirty="0"/>
              <a:t>Tokens standardized the process due to engineering difficulties related to accepting coins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1400" b="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943600" y="228600"/>
            <a:ext cx="2973387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Biometrics at M.T.A, New York City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672012" y="712787"/>
            <a:ext cx="4481512" cy="44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 descr="Image result for mta metrocard problem"/>
          <p:cNvPicPr preferRelativeResize="0"/>
          <p:nvPr/>
        </p:nvPicPr>
        <p:blipFill rotWithShape="1">
          <a:blip r:embed="rId3">
            <a:alphaModFix/>
          </a:blip>
          <a:srcRect l="15481" r="10132"/>
          <a:stretch/>
        </p:blipFill>
        <p:spPr>
          <a:xfrm>
            <a:off x="4668837" y="712787"/>
            <a:ext cx="4468812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925</Words>
  <Application>Microsoft Macintosh PowerPoint</Application>
  <PresentationFormat>On-screen Show (16:9)</PresentationFormat>
  <Paragraphs>200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Noto Sans Symbols</vt:lpstr>
      <vt:lpstr>Times New Roman</vt:lpstr>
      <vt:lpstr>1_NYU Master Template</vt:lpstr>
      <vt:lpstr>2_NYU Master Template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19</cp:revision>
  <dcterms:modified xsi:type="dcterms:W3CDTF">2018-11-06T16:16:01Z</dcterms:modified>
</cp:coreProperties>
</file>