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Lora Bold" charset="1" panose="00000800000000000000"/>
      <p:regular r:id="rId24"/>
    </p:embeddedFont>
    <p:embeddedFont>
      <p:font typeface="Lora" charset="1" panose="00000500000000000000"/>
      <p:regular r:id="rId25"/>
    </p:embeddedFont>
    <p:embeddedFont>
      <p:font typeface="RoxboroughCF" charset="1" panose="00000500000000000000"/>
      <p:regular r:id="rId26"/>
    </p:embeddedFont>
    <p:embeddedFont>
      <p:font typeface="Sorts Mill Goudy" charset="1" panose="02000503000000000000"/>
      <p:regular r:id="rId27"/>
    </p:embeddedFont>
    <p:embeddedFont>
      <p:font typeface="Anton" charset="1" panose="00000500000000000000"/>
      <p:regular r:id="rId28"/>
    </p:embeddedFont>
    <p:embeddedFont>
      <p:font typeface="Literata" charset="1" panose="00000000000000000000"/>
      <p:regular r:id="rId29"/>
    </p:embeddedFont>
    <p:embeddedFont>
      <p:font typeface="Lora Italics" charset="1" panose="00000500000000000000"/>
      <p:regular r:id="rId30"/>
    </p:embeddedFont>
    <p:embeddedFont>
      <p:font typeface="Hussar Bold" charset="1" panose="000008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13" Target="../media/image53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48.png" Type="http://schemas.openxmlformats.org/officeDocument/2006/relationships/image"/><Relationship Id="rId12" Target="../media/image49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12" Target="../media/image55.png" Type="http://schemas.openxmlformats.org/officeDocument/2006/relationships/image"/><Relationship Id="rId13" Target="../media/image56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png" Type="http://schemas.openxmlformats.org/officeDocument/2006/relationships/image"/><Relationship Id="rId11" Target="../media/image58.png" Type="http://schemas.openxmlformats.org/officeDocument/2006/relationships/image"/><Relationship Id="rId12" Target="../media/image59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0.png" Type="http://schemas.openxmlformats.org/officeDocument/2006/relationships/image"/><Relationship Id="rId3" Target="../media/image61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62.png" Type="http://schemas.openxmlformats.org/officeDocument/2006/relationships/image"/><Relationship Id="rId7" Target="../media/image63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0.png" Type="http://schemas.openxmlformats.org/officeDocument/2006/relationships/image"/><Relationship Id="rId3" Target="../media/image61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62.png" Type="http://schemas.openxmlformats.org/officeDocument/2006/relationships/image"/><Relationship Id="rId7" Target="../media/image63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64.png" Type="http://schemas.openxmlformats.org/officeDocument/2006/relationships/image"/><Relationship Id="rId13" Target="../media/image65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66.png" Type="http://schemas.openxmlformats.org/officeDocument/2006/relationships/image"/><Relationship Id="rId17" Target="../media/image67.svg" Type="http://schemas.openxmlformats.org/officeDocument/2006/relationships/image"/><Relationship Id="rId18" Target="../media/image68.png" Type="http://schemas.openxmlformats.org/officeDocument/2006/relationships/image"/><Relationship Id="rId19" Target="../media/image6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9.jpeg" Type="http://schemas.openxmlformats.org/officeDocument/2006/relationships/image"/><Relationship Id="rId7" Target="../media/image20.jpe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png" Type="http://schemas.openxmlformats.org/officeDocument/2006/relationships/image"/><Relationship Id="rId12" Target="../media/image39.png" Type="http://schemas.openxmlformats.org/officeDocument/2006/relationships/image"/><Relationship Id="rId13" Target="../media/image4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pn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12" Target="../media/image45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svg" Type="http://schemas.openxmlformats.org/officeDocument/2006/relationships/image"/><Relationship Id="rId14" Target="../media/image50.png" Type="http://schemas.openxmlformats.org/officeDocument/2006/relationships/image"/><Relationship Id="rId15" Target="../media/image51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22052" y="4341244"/>
            <a:ext cx="10243897" cy="2884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109"/>
              </a:lnSpc>
              <a:spcBef>
                <a:spcPct val="0"/>
              </a:spcBef>
            </a:pPr>
            <a:r>
              <a:rPr lang="en-US" b="true" sz="10999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ONLINE BOOK STORE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911471" y="7231994"/>
            <a:ext cx="6465058" cy="928617"/>
          </a:xfrm>
          <a:custGeom>
            <a:avLst/>
            <a:gdLst/>
            <a:ahLst/>
            <a:cxnLst/>
            <a:rect r="r" b="b" t="t" l="l"/>
            <a:pathLst>
              <a:path h="928617" w="6465058">
                <a:moveTo>
                  <a:pt x="0" y="0"/>
                </a:moveTo>
                <a:lnTo>
                  <a:pt x="6465058" y="0"/>
                </a:lnTo>
                <a:lnTo>
                  <a:pt x="6465058" y="928617"/>
                </a:lnTo>
                <a:lnTo>
                  <a:pt x="0" y="928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04542" y="8408261"/>
            <a:ext cx="6371987" cy="1194748"/>
          </a:xfrm>
          <a:custGeom>
            <a:avLst/>
            <a:gdLst/>
            <a:ahLst/>
            <a:cxnLst/>
            <a:rect r="r" b="b" t="t" l="l"/>
            <a:pathLst>
              <a:path h="1194748" w="6371987">
                <a:moveTo>
                  <a:pt x="0" y="0"/>
                </a:moveTo>
                <a:lnTo>
                  <a:pt x="6371987" y="0"/>
                </a:lnTo>
                <a:lnTo>
                  <a:pt x="6371987" y="1194748"/>
                </a:lnTo>
                <a:lnTo>
                  <a:pt x="0" y="11947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71711" y="1499162"/>
            <a:ext cx="2544579" cy="2395990"/>
          </a:xfrm>
          <a:custGeom>
            <a:avLst/>
            <a:gdLst/>
            <a:ahLst/>
            <a:cxnLst/>
            <a:rect r="r" b="b" t="t" l="l"/>
            <a:pathLst>
              <a:path h="2395990" w="2544579">
                <a:moveTo>
                  <a:pt x="0" y="0"/>
                </a:moveTo>
                <a:lnTo>
                  <a:pt x="2544578" y="0"/>
                </a:lnTo>
                <a:lnTo>
                  <a:pt x="2544578" y="2395990"/>
                </a:lnTo>
                <a:lnTo>
                  <a:pt x="0" y="23959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5366916" y="723199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01715">
            <a:off x="1788107" y="6666677"/>
            <a:ext cx="1450030" cy="1130633"/>
          </a:xfrm>
          <a:custGeom>
            <a:avLst/>
            <a:gdLst/>
            <a:ahLst/>
            <a:cxnLst/>
            <a:rect r="r" b="b" t="t" l="l"/>
            <a:pathLst>
              <a:path h="1130633" w="1450030">
                <a:moveTo>
                  <a:pt x="0" y="0"/>
                </a:moveTo>
                <a:lnTo>
                  <a:pt x="1450029" y="0"/>
                </a:lnTo>
                <a:lnTo>
                  <a:pt x="1450029" y="1130633"/>
                </a:lnTo>
                <a:lnTo>
                  <a:pt x="0" y="1130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49553">
            <a:off x="15474139" y="2470102"/>
            <a:ext cx="1562518" cy="1289788"/>
          </a:xfrm>
          <a:custGeom>
            <a:avLst/>
            <a:gdLst/>
            <a:ahLst/>
            <a:cxnLst/>
            <a:rect r="r" b="b" t="t" l="l"/>
            <a:pathLst>
              <a:path h="1289788" w="1562518">
                <a:moveTo>
                  <a:pt x="0" y="0"/>
                </a:moveTo>
                <a:lnTo>
                  <a:pt x="1562518" y="0"/>
                </a:lnTo>
                <a:lnTo>
                  <a:pt x="1562518" y="1289788"/>
                </a:lnTo>
                <a:lnTo>
                  <a:pt x="0" y="12897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841545">
            <a:off x="6681852" y="2198597"/>
            <a:ext cx="1120358" cy="997119"/>
          </a:xfrm>
          <a:custGeom>
            <a:avLst/>
            <a:gdLst/>
            <a:ahLst/>
            <a:cxnLst/>
            <a:rect r="r" b="b" t="t" l="l"/>
            <a:pathLst>
              <a:path h="997119" w="1120358">
                <a:moveTo>
                  <a:pt x="0" y="0"/>
                </a:moveTo>
                <a:lnTo>
                  <a:pt x="1120359" y="0"/>
                </a:lnTo>
                <a:lnTo>
                  <a:pt x="1120359" y="997119"/>
                </a:lnTo>
                <a:lnTo>
                  <a:pt x="0" y="9971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812159">
            <a:off x="10487037" y="1987305"/>
            <a:ext cx="1120358" cy="997119"/>
          </a:xfrm>
          <a:custGeom>
            <a:avLst/>
            <a:gdLst/>
            <a:ahLst/>
            <a:cxnLst/>
            <a:rect r="r" b="b" t="t" l="l"/>
            <a:pathLst>
              <a:path h="997119" w="1120358">
                <a:moveTo>
                  <a:pt x="0" y="0"/>
                </a:moveTo>
                <a:lnTo>
                  <a:pt x="1120358" y="0"/>
                </a:lnTo>
                <a:lnTo>
                  <a:pt x="1120358" y="997119"/>
                </a:lnTo>
                <a:lnTo>
                  <a:pt x="0" y="99711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4544244" y="7545264"/>
            <a:ext cx="458160" cy="436499"/>
            <a:chOff x="0" y="0"/>
            <a:chExt cx="1772920" cy="16891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ADDC2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2676135" y="5658866"/>
            <a:ext cx="261444" cy="249084"/>
            <a:chOff x="0" y="0"/>
            <a:chExt cx="1772920" cy="1689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745E4D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3663461" y="3237660"/>
            <a:ext cx="261444" cy="249084"/>
            <a:chOff x="0" y="0"/>
            <a:chExt cx="1772920" cy="16891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745E4D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5317568" y="6783654"/>
            <a:ext cx="261444" cy="249084"/>
            <a:chOff x="0" y="0"/>
            <a:chExt cx="1772920" cy="16891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A17A6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150404" y="1941313"/>
            <a:ext cx="595772" cy="595772"/>
            <a:chOff x="0" y="0"/>
            <a:chExt cx="794363" cy="794363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794363" cy="794363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17A6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1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85010" y="85010"/>
              <a:ext cx="624344" cy="624344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F7F4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10"/>
                  </a:lnSpc>
                </a:pPr>
              </a:p>
            </p:txBody>
          </p:sp>
        </p:grpSp>
      </p:grpSp>
      <p:grpSp>
        <p:nvGrpSpPr>
          <p:cNvPr name="Group 27" id="27"/>
          <p:cNvGrpSpPr/>
          <p:nvPr/>
        </p:nvGrpSpPr>
        <p:grpSpPr>
          <a:xfrm rot="0">
            <a:off x="10609179" y="-631993"/>
            <a:ext cx="1263987" cy="126398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-518461" y="3895152"/>
            <a:ext cx="1036921" cy="103692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1170304">
            <a:off x="12277486" y="-1447311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6505843" y="8351111"/>
            <a:ext cx="5376966" cy="117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DataBase Management System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1858468">
            <a:off x="-941633" y="8558079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7242032" y="7231257"/>
            <a:ext cx="5376966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By Aruhi Pallavi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57041" y="0"/>
            <a:ext cx="9430959" cy="10287000"/>
            <a:chOff x="0" y="0"/>
            <a:chExt cx="248387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387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83874">
                  <a:moveTo>
                    <a:pt x="0" y="0"/>
                  </a:moveTo>
                  <a:lnTo>
                    <a:pt x="2483874" y="0"/>
                  </a:lnTo>
                  <a:lnTo>
                    <a:pt x="24838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45E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8387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734097" y="34272"/>
            <a:ext cx="5122944" cy="0"/>
          </a:xfrm>
          <a:prstGeom prst="line">
            <a:avLst/>
          </a:prstGeom>
          <a:ln cap="flat" w="38100">
            <a:solidFill>
              <a:srgbClr val="BD947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1847822">
            <a:off x="-863063" y="8851902"/>
            <a:ext cx="7077928" cy="2455776"/>
          </a:xfrm>
          <a:custGeom>
            <a:avLst/>
            <a:gdLst/>
            <a:ahLst/>
            <a:cxnLst/>
            <a:rect r="r" b="b" t="t" l="l"/>
            <a:pathLst>
              <a:path h="2455776" w="7077928">
                <a:moveTo>
                  <a:pt x="0" y="0"/>
                </a:moveTo>
                <a:lnTo>
                  <a:pt x="7077928" y="0"/>
                </a:lnTo>
                <a:lnTo>
                  <a:pt x="7077928" y="2455777"/>
                </a:lnTo>
                <a:lnTo>
                  <a:pt x="0" y="24557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832014">
            <a:off x="12596739" y="-1386746"/>
            <a:ext cx="6943638" cy="2409183"/>
          </a:xfrm>
          <a:custGeom>
            <a:avLst/>
            <a:gdLst/>
            <a:ahLst/>
            <a:cxnLst/>
            <a:rect r="r" b="b" t="t" l="l"/>
            <a:pathLst>
              <a:path h="2409183" w="6943638">
                <a:moveTo>
                  <a:pt x="0" y="0"/>
                </a:moveTo>
                <a:lnTo>
                  <a:pt x="6943638" y="0"/>
                </a:lnTo>
                <a:lnTo>
                  <a:pt x="6943638" y="2409183"/>
                </a:lnTo>
                <a:lnTo>
                  <a:pt x="0" y="240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54524" y="2390632"/>
            <a:ext cx="474176" cy="423583"/>
          </a:xfrm>
          <a:custGeom>
            <a:avLst/>
            <a:gdLst/>
            <a:ahLst/>
            <a:cxnLst/>
            <a:rect r="r" b="b" t="t" l="l"/>
            <a:pathLst>
              <a:path h="423583" w="474176">
                <a:moveTo>
                  <a:pt x="0" y="0"/>
                </a:moveTo>
                <a:lnTo>
                  <a:pt x="474176" y="0"/>
                </a:lnTo>
                <a:lnTo>
                  <a:pt x="474176" y="423583"/>
                </a:lnTo>
                <a:lnTo>
                  <a:pt x="0" y="4235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02273" y="3067934"/>
            <a:ext cx="13129527" cy="7172004"/>
          </a:xfrm>
          <a:custGeom>
            <a:avLst/>
            <a:gdLst/>
            <a:ahLst/>
            <a:cxnLst/>
            <a:rect r="r" b="b" t="t" l="l"/>
            <a:pathLst>
              <a:path h="7172004" w="13129527">
                <a:moveTo>
                  <a:pt x="0" y="0"/>
                </a:moveTo>
                <a:lnTo>
                  <a:pt x="13129527" y="0"/>
                </a:lnTo>
                <a:lnTo>
                  <a:pt x="13129527" y="7172005"/>
                </a:lnTo>
                <a:lnTo>
                  <a:pt x="0" y="71720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373259" y="2061412"/>
            <a:ext cx="7578928" cy="4900862"/>
          </a:xfrm>
          <a:custGeom>
            <a:avLst/>
            <a:gdLst/>
            <a:ahLst/>
            <a:cxnLst/>
            <a:rect r="r" b="b" t="t" l="l"/>
            <a:pathLst>
              <a:path h="4900862" w="7578928">
                <a:moveTo>
                  <a:pt x="0" y="0"/>
                </a:moveTo>
                <a:lnTo>
                  <a:pt x="7578928" y="0"/>
                </a:lnTo>
                <a:lnTo>
                  <a:pt x="7578928" y="4900861"/>
                </a:lnTo>
                <a:lnTo>
                  <a:pt x="0" y="49008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649553">
            <a:off x="7084711" y="127484"/>
            <a:ext cx="1472657" cy="1215611"/>
          </a:xfrm>
          <a:custGeom>
            <a:avLst/>
            <a:gdLst/>
            <a:ahLst/>
            <a:cxnLst/>
            <a:rect r="r" b="b" t="t" l="l"/>
            <a:pathLst>
              <a:path h="1215611" w="1472657">
                <a:moveTo>
                  <a:pt x="0" y="0"/>
                </a:moveTo>
                <a:lnTo>
                  <a:pt x="1472656" y="0"/>
                </a:lnTo>
                <a:lnTo>
                  <a:pt x="1472656" y="1215611"/>
                </a:lnTo>
                <a:lnTo>
                  <a:pt x="0" y="12156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243025" y="735289"/>
            <a:ext cx="1199952" cy="1251645"/>
          </a:xfrm>
          <a:custGeom>
            <a:avLst/>
            <a:gdLst/>
            <a:ahLst/>
            <a:cxnLst/>
            <a:rect r="r" b="b" t="t" l="l"/>
            <a:pathLst>
              <a:path h="1251645" w="1199952">
                <a:moveTo>
                  <a:pt x="0" y="0"/>
                </a:moveTo>
                <a:lnTo>
                  <a:pt x="1199952" y="0"/>
                </a:lnTo>
                <a:lnTo>
                  <a:pt x="1199952" y="1251645"/>
                </a:lnTo>
                <a:lnTo>
                  <a:pt x="0" y="125164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37889" y="3199508"/>
            <a:ext cx="8749620" cy="6880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CREATE PROCEDURE usp_GenerateMonthlyReport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@Month INT,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@Year INT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AS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BEGIN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SET NOCOUNT ON;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SELECT 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    b.Genre,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    SUM(o.Total_Amount) AS Revenue,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    SUM(o.Quantity) AS Units_Sold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FROM Orders o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INNER JOIN Books b ON o.Book_ID = b.Book_ID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WHERE MONTH(o.Order_Date) = @Month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  AND YEAR(o.Order_Date) = @Year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GROUP BY b.Genre</a:t>
            </a:r>
          </a:p>
          <a:p>
            <a:pPr algn="l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ORDER BY Revenue DESC;</a:t>
            </a:r>
          </a:p>
          <a:p>
            <a:pPr algn="l" marL="0" indent="0" lvl="0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END;</a:t>
            </a:r>
          </a:p>
          <a:p>
            <a:pPr algn="l" marL="0" indent="0" lvl="0">
              <a:lnSpc>
                <a:spcPts val="2868"/>
              </a:lnSpc>
            </a:pPr>
          </a:p>
          <a:p>
            <a:pPr algn="l" marL="0" indent="0" lvl="0">
              <a:lnSpc>
                <a:spcPts val="2868"/>
              </a:lnSpc>
            </a:pPr>
            <a:r>
              <a:rPr lang="en-US" sz="204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EXEC usp_GenerateMonthlyReport @Month = 11, @Year = 2023;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5999" y="2290340"/>
            <a:ext cx="762104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Anton"/>
                <a:ea typeface="Anton"/>
                <a:cs typeface="Anton"/>
                <a:sym typeface="Anton"/>
              </a:rPr>
              <a:t>Generate a monthly sales report (Nov 2023)</a:t>
            </a:r>
          </a:p>
          <a:p>
            <a:pPr algn="l" marL="0" indent="0" lvl="0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66591" y="34272"/>
            <a:ext cx="9430959" cy="10287000"/>
            <a:chOff x="0" y="0"/>
            <a:chExt cx="248387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387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83874">
                  <a:moveTo>
                    <a:pt x="0" y="0"/>
                  </a:moveTo>
                  <a:lnTo>
                    <a:pt x="2483874" y="0"/>
                  </a:lnTo>
                  <a:lnTo>
                    <a:pt x="24838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45E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8387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734097" y="34272"/>
            <a:ext cx="5122944" cy="0"/>
          </a:xfrm>
          <a:prstGeom prst="line">
            <a:avLst/>
          </a:prstGeom>
          <a:ln cap="flat" w="38100">
            <a:solidFill>
              <a:srgbClr val="BD947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1847822">
            <a:off x="-863063" y="8851902"/>
            <a:ext cx="7077928" cy="2455776"/>
          </a:xfrm>
          <a:custGeom>
            <a:avLst/>
            <a:gdLst/>
            <a:ahLst/>
            <a:cxnLst/>
            <a:rect r="r" b="b" t="t" l="l"/>
            <a:pathLst>
              <a:path h="2455776" w="7077928">
                <a:moveTo>
                  <a:pt x="0" y="0"/>
                </a:moveTo>
                <a:lnTo>
                  <a:pt x="7077928" y="0"/>
                </a:lnTo>
                <a:lnTo>
                  <a:pt x="7077928" y="2455777"/>
                </a:lnTo>
                <a:lnTo>
                  <a:pt x="0" y="24557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832014">
            <a:off x="12596739" y="-1386746"/>
            <a:ext cx="6943638" cy="2409183"/>
          </a:xfrm>
          <a:custGeom>
            <a:avLst/>
            <a:gdLst/>
            <a:ahLst/>
            <a:cxnLst/>
            <a:rect r="r" b="b" t="t" l="l"/>
            <a:pathLst>
              <a:path h="2409183" w="6943638">
                <a:moveTo>
                  <a:pt x="0" y="0"/>
                </a:moveTo>
                <a:lnTo>
                  <a:pt x="6943638" y="0"/>
                </a:lnTo>
                <a:lnTo>
                  <a:pt x="6943638" y="2409183"/>
                </a:lnTo>
                <a:lnTo>
                  <a:pt x="0" y="240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54524" y="2390632"/>
            <a:ext cx="474176" cy="423583"/>
          </a:xfrm>
          <a:custGeom>
            <a:avLst/>
            <a:gdLst/>
            <a:ahLst/>
            <a:cxnLst/>
            <a:rect r="r" b="b" t="t" l="l"/>
            <a:pathLst>
              <a:path h="423583" w="474176">
                <a:moveTo>
                  <a:pt x="0" y="0"/>
                </a:moveTo>
                <a:lnTo>
                  <a:pt x="474176" y="0"/>
                </a:lnTo>
                <a:lnTo>
                  <a:pt x="474176" y="423583"/>
                </a:lnTo>
                <a:lnTo>
                  <a:pt x="0" y="4235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55551" y="3114996"/>
            <a:ext cx="11246324" cy="6143304"/>
          </a:xfrm>
          <a:custGeom>
            <a:avLst/>
            <a:gdLst/>
            <a:ahLst/>
            <a:cxnLst/>
            <a:rect r="r" b="b" t="t" l="l"/>
            <a:pathLst>
              <a:path h="6143304" w="11246324">
                <a:moveTo>
                  <a:pt x="0" y="0"/>
                </a:moveTo>
                <a:lnTo>
                  <a:pt x="11246324" y="0"/>
                </a:lnTo>
                <a:lnTo>
                  <a:pt x="11246324" y="6143304"/>
                </a:lnTo>
                <a:lnTo>
                  <a:pt x="0" y="614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970217" y="4375282"/>
            <a:ext cx="7317783" cy="2340965"/>
          </a:xfrm>
          <a:custGeom>
            <a:avLst/>
            <a:gdLst/>
            <a:ahLst/>
            <a:cxnLst/>
            <a:rect r="r" b="b" t="t" l="l"/>
            <a:pathLst>
              <a:path h="2340965" w="7317783">
                <a:moveTo>
                  <a:pt x="0" y="0"/>
                </a:moveTo>
                <a:lnTo>
                  <a:pt x="7317783" y="0"/>
                </a:lnTo>
                <a:lnTo>
                  <a:pt x="7317783" y="2340965"/>
                </a:lnTo>
                <a:lnTo>
                  <a:pt x="0" y="234096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154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36504" y="3195364"/>
            <a:ext cx="10263986" cy="5944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4"/>
              </a:lnSpc>
            </a:pPr>
            <a:r>
              <a:rPr lang="en-US" sz="2403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WITH CustomerSpending AS (</a:t>
            </a:r>
          </a:p>
          <a:p>
            <a:pPr algn="l">
              <a:lnSpc>
                <a:spcPts val="3364"/>
              </a:lnSpc>
            </a:pPr>
            <a:r>
              <a:rPr lang="en-US" sz="2403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SELECT </a:t>
            </a:r>
          </a:p>
          <a:p>
            <a:pPr algn="l">
              <a:lnSpc>
                <a:spcPts val="3364"/>
              </a:lnSpc>
            </a:pPr>
            <a:r>
              <a:rPr lang="en-US" sz="2403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    c.Customer_ID,</a:t>
            </a:r>
          </a:p>
          <a:p>
            <a:pPr algn="l">
              <a:lnSpc>
                <a:spcPts val="3364"/>
              </a:lnSpc>
            </a:pPr>
            <a:r>
              <a:rPr lang="en-US" sz="2403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    c.Name,</a:t>
            </a:r>
          </a:p>
          <a:p>
            <a:pPr algn="l">
              <a:lnSpc>
                <a:spcPts val="3364"/>
              </a:lnSpc>
            </a:pPr>
            <a:r>
              <a:rPr lang="en-US" sz="2403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    SUM(o.Total_Amount) AS Total_Spent,</a:t>
            </a:r>
          </a:p>
          <a:p>
            <a:pPr algn="l">
              <a:lnSpc>
                <a:spcPts val="3364"/>
              </a:lnSpc>
            </a:pPr>
            <a:r>
              <a:rPr lang="en-US" sz="2403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    RANK() OVER (ORDER BY SUM(o.Total_Amount) DESC) AS Spending_Rank</a:t>
            </a:r>
          </a:p>
          <a:p>
            <a:pPr algn="l">
              <a:lnSpc>
                <a:spcPts val="3364"/>
              </a:lnSpc>
            </a:pPr>
            <a:r>
              <a:rPr lang="en-US" sz="2403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FROM Customers c</a:t>
            </a:r>
          </a:p>
          <a:p>
            <a:pPr algn="l">
              <a:lnSpc>
                <a:spcPts val="3364"/>
              </a:lnSpc>
            </a:pPr>
            <a:r>
              <a:rPr lang="en-US" sz="2403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INNER JOIN Orders o ON c.Customer_ID = o.Customer_ID</a:t>
            </a:r>
          </a:p>
          <a:p>
            <a:pPr algn="l">
              <a:lnSpc>
                <a:spcPts val="3364"/>
              </a:lnSpc>
            </a:pPr>
            <a:r>
              <a:rPr lang="en-US" sz="2403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GROUP BY c.Customer_ID, c.Name</a:t>
            </a:r>
          </a:p>
          <a:p>
            <a:pPr algn="l">
              <a:lnSpc>
                <a:spcPts val="3364"/>
              </a:lnSpc>
            </a:pPr>
            <a:r>
              <a:rPr lang="en-US" sz="2403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)</a:t>
            </a:r>
          </a:p>
          <a:p>
            <a:pPr algn="l">
              <a:lnSpc>
                <a:spcPts val="3364"/>
              </a:lnSpc>
            </a:pPr>
            <a:r>
              <a:rPr lang="en-US" sz="2403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SELECT TOP 5 *</a:t>
            </a:r>
          </a:p>
          <a:p>
            <a:pPr algn="l">
              <a:lnSpc>
                <a:spcPts val="3364"/>
              </a:lnSpc>
            </a:pPr>
            <a:r>
              <a:rPr lang="en-US" sz="2403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FROM CustomerSpending</a:t>
            </a:r>
          </a:p>
          <a:p>
            <a:pPr algn="l" marL="0" indent="0" lvl="0">
              <a:lnSpc>
                <a:spcPts val="3364"/>
              </a:lnSpc>
            </a:pPr>
            <a:r>
              <a:rPr lang="en-US" sz="2403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ORDER BY Spending_Rank;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2190404">
            <a:off x="7612030" y="241214"/>
            <a:ext cx="1038069" cy="1038069"/>
          </a:xfrm>
          <a:custGeom>
            <a:avLst/>
            <a:gdLst/>
            <a:ahLst/>
            <a:cxnLst/>
            <a:rect r="r" b="b" t="t" l="l"/>
            <a:pathLst>
              <a:path h="1038069" w="1038069">
                <a:moveTo>
                  <a:pt x="0" y="0"/>
                </a:moveTo>
                <a:lnTo>
                  <a:pt x="1038070" y="0"/>
                </a:lnTo>
                <a:lnTo>
                  <a:pt x="1038070" y="1038069"/>
                </a:lnTo>
                <a:lnTo>
                  <a:pt x="0" y="10380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35999" y="2290340"/>
            <a:ext cx="762104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Anton"/>
                <a:ea typeface="Anton"/>
                <a:cs typeface="Anton"/>
                <a:sym typeface="Anton"/>
              </a:rPr>
              <a:t>Who are the top 5 customers by spending?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5873850" y="-600894"/>
            <a:ext cx="1263987" cy="126398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D9AF93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57041" y="0"/>
            <a:ext cx="9430959" cy="10287000"/>
            <a:chOff x="0" y="0"/>
            <a:chExt cx="248387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387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83874">
                  <a:moveTo>
                    <a:pt x="0" y="0"/>
                  </a:moveTo>
                  <a:lnTo>
                    <a:pt x="2483874" y="0"/>
                  </a:lnTo>
                  <a:lnTo>
                    <a:pt x="24838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45E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8387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734097" y="34272"/>
            <a:ext cx="5122944" cy="0"/>
          </a:xfrm>
          <a:prstGeom prst="line">
            <a:avLst/>
          </a:prstGeom>
          <a:ln cap="flat" w="38100">
            <a:solidFill>
              <a:srgbClr val="BD947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1847822">
            <a:off x="-863063" y="8851902"/>
            <a:ext cx="7077928" cy="2455776"/>
          </a:xfrm>
          <a:custGeom>
            <a:avLst/>
            <a:gdLst/>
            <a:ahLst/>
            <a:cxnLst/>
            <a:rect r="r" b="b" t="t" l="l"/>
            <a:pathLst>
              <a:path h="2455776" w="7077928">
                <a:moveTo>
                  <a:pt x="0" y="0"/>
                </a:moveTo>
                <a:lnTo>
                  <a:pt x="7077928" y="0"/>
                </a:lnTo>
                <a:lnTo>
                  <a:pt x="7077928" y="2455777"/>
                </a:lnTo>
                <a:lnTo>
                  <a:pt x="0" y="24557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832014">
            <a:off x="12596739" y="-1386746"/>
            <a:ext cx="6943638" cy="2409183"/>
          </a:xfrm>
          <a:custGeom>
            <a:avLst/>
            <a:gdLst/>
            <a:ahLst/>
            <a:cxnLst/>
            <a:rect r="r" b="b" t="t" l="l"/>
            <a:pathLst>
              <a:path h="2409183" w="6943638">
                <a:moveTo>
                  <a:pt x="0" y="0"/>
                </a:moveTo>
                <a:lnTo>
                  <a:pt x="6943638" y="0"/>
                </a:lnTo>
                <a:lnTo>
                  <a:pt x="6943638" y="2409183"/>
                </a:lnTo>
                <a:lnTo>
                  <a:pt x="0" y="240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19508">
            <a:off x="7039780" y="-46892"/>
            <a:ext cx="1562518" cy="1289788"/>
          </a:xfrm>
          <a:custGeom>
            <a:avLst/>
            <a:gdLst/>
            <a:ahLst/>
            <a:cxnLst/>
            <a:rect r="r" b="b" t="t" l="l"/>
            <a:pathLst>
              <a:path h="1289788" w="1562518">
                <a:moveTo>
                  <a:pt x="0" y="0"/>
                </a:moveTo>
                <a:lnTo>
                  <a:pt x="1562518" y="0"/>
                </a:lnTo>
                <a:lnTo>
                  <a:pt x="1562518" y="1289788"/>
                </a:lnTo>
                <a:lnTo>
                  <a:pt x="0" y="1289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54524" y="2390632"/>
            <a:ext cx="474176" cy="423583"/>
          </a:xfrm>
          <a:custGeom>
            <a:avLst/>
            <a:gdLst/>
            <a:ahLst/>
            <a:cxnLst/>
            <a:rect r="r" b="b" t="t" l="l"/>
            <a:pathLst>
              <a:path h="423583" w="474176">
                <a:moveTo>
                  <a:pt x="0" y="0"/>
                </a:moveTo>
                <a:lnTo>
                  <a:pt x="474176" y="0"/>
                </a:lnTo>
                <a:lnTo>
                  <a:pt x="474176" y="423583"/>
                </a:lnTo>
                <a:lnTo>
                  <a:pt x="0" y="423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54524" y="3278223"/>
            <a:ext cx="10013973" cy="5470133"/>
          </a:xfrm>
          <a:custGeom>
            <a:avLst/>
            <a:gdLst/>
            <a:ahLst/>
            <a:cxnLst/>
            <a:rect r="r" b="b" t="t" l="l"/>
            <a:pathLst>
              <a:path h="5470133" w="10013973">
                <a:moveTo>
                  <a:pt x="0" y="0"/>
                </a:moveTo>
                <a:lnTo>
                  <a:pt x="10013973" y="0"/>
                </a:lnTo>
                <a:lnTo>
                  <a:pt x="10013973" y="5470133"/>
                </a:lnTo>
                <a:lnTo>
                  <a:pt x="0" y="54701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111374" y="4112511"/>
            <a:ext cx="7933681" cy="3801555"/>
          </a:xfrm>
          <a:custGeom>
            <a:avLst/>
            <a:gdLst/>
            <a:ahLst/>
            <a:cxnLst/>
            <a:rect r="r" b="b" t="t" l="l"/>
            <a:pathLst>
              <a:path h="3801555" w="7933681">
                <a:moveTo>
                  <a:pt x="0" y="0"/>
                </a:moveTo>
                <a:lnTo>
                  <a:pt x="7933681" y="0"/>
                </a:lnTo>
                <a:lnTo>
                  <a:pt x="7933681" y="3801556"/>
                </a:lnTo>
                <a:lnTo>
                  <a:pt x="0" y="380155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458307" y="598002"/>
            <a:ext cx="1095710" cy="693037"/>
          </a:xfrm>
          <a:custGeom>
            <a:avLst/>
            <a:gdLst/>
            <a:ahLst/>
            <a:cxnLst/>
            <a:rect r="r" b="b" t="t" l="l"/>
            <a:pathLst>
              <a:path h="693037" w="1095710">
                <a:moveTo>
                  <a:pt x="0" y="0"/>
                </a:moveTo>
                <a:lnTo>
                  <a:pt x="1095710" y="0"/>
                </a:lnTo>
                <a:lnTo>
                  <a:pt x="1095710" y="693036"/>
                </a:lnTo>
                <a:lnTo>
                  <a:pt x="0" y="69303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91612" y="3309362"/>
            <a:ext cx="11437486" cy="5204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67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SELECT </a:t>
            </a:r>
          </a:p>
          <a:p>
            <a:pPr algn="l">
              <a:lnSpc>
                <a:spcPts val="3749"/>
              </a:lnSpc>
            </a:pPr>
            <a:r>
              <a:rPr lang="en-US" sz="267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b.Book_ID,</a:t>
            </a:r>
          </a:p>
          <a:p>
            <a:pPr algn="l">
              <a:lnSpc>
                <a:spcPts val="3749"/>
              </a:lnSpc>
            </a:pPr>
            <a:r>
              <a:rPr lang="en-US" sz="267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b.Title,</a:t>
            </a:r>
          </a:p>
          <a:p>
            <a:pPr algn="l">
              <a:lnSpc>
                <a:spcPts val="3749"/>
              </a:lnSpc>
            </a:pPr>
            <a:r>
              <a:rPr lang="en-US" sz="267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b.Stock,</a:t>
            </a:r>
          </a:p>
          <a:p>
            <a:pPr algn="l">
              <a:lnSpc>
                <a:spcPts val="3749"/>
              </a:lnSpc>
            </a:pPr>
            <a:r>
              <a:rPr lang="en-US" sz="267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ISNULL(SUM(o.Quantity), 0) AS Ordered_Quantity,</a:t>
            </a:r>
          </a:p>
          <a:p>
            <a:pPr algn="l">
              <a:lnSpc>
                <a:spcPts val="3749"/>
              </a:lnSpc>
            </a:pPr>
            <a:r>
              <a:rPr lang="en-US" sz="267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b.Stock - ISNULL(SUM(o.Quantity), 0) </a:t>
            </a:r>
          </a:p>
          <a:p>
            <a:pPr algn="l">
              <a:lnSpc>
                <a:spcPts val="3749"/>
              </a:lnSpc>
            </a:pPr>
            <a:r>
              <a:rPr lang="en-US" sz="267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</a:t>
            </a:r>
            <a:r>
              <a:rPr lang="en-US" sz="267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AS Remaining_Stock</a:t>
            </a:r>
          </a:p>
          <a:p>
            <a:pPr algn="l">
              <a:lnSpc>
                <a:spcPts val="3749"/>
              </a:lnSpc>
            </a:pPr>
            <a:r>
              <a:rPr lang="en-US" sz="267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FROM Books b</a:t>
            </a:r>
          </a:p>
          <a:p>
            <a:pPr algn="l">
              <a:lnSpc>
                <a:spcPts val="3749"/>
              </a:lnSpc>
            </a:pPr>
            <a:r>
              <a:rPr lang="en-US" sz="267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LEFT JOIN Orders o ON b.Book_ID = o.Book_ID</a:t>
            </a:r>
          </a:p>
          <a:p>
            <a:pPr algn="l">
              <a:lnSpc>
                <a:spcPts val="3749"/>
              </a:lnSpc>
            </a:pPr>
            <a:r>
              <a:rPr lang="en-US" sz="267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GROUP BY b.Book_ID, b.Title, b.Stock</a:t>
            </a:r>
          </a:p>
          <a:p>
            <a:pPr algn="l" marL="0" indent="0" lvl="0">
              <a:lnSpc>
                <a:spcPts val="3749"/>
              </a:lnSpc>
            </a:pPr>
            <a:r>
              <a:rPr lang="en-US" sz="2678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ORDER BY b.Book_ID;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5999" y="2290340"/>
            <a:ext cx="762104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Anton"/>
                <a:ea typeface="Anton"/>
                <a:cs typeface="Anton"/>
                <a:sym typeface="Anton"/>
              </a:rPr>
              <a:t>What is the remaining stock after orders?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57041" y="0"/>
            <a:ext cx="9430959" cy="10287000"/>
            <a:chOff x="0" y="0"/>
            <a:chExt cx="248387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387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83874">
                  <a:moveTo>
                    <a:pt x="0" y="0"/>
                  </a:moveTo>
                  <a:lnTo>
                    <a:pt x="2483874" y="0"/>
                  </a:lnTo>
                  <a:lnTo>
                    <a:pt x="24838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45E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8387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734097" y="34272"/>
            <a:ext cx="5122944" cy="0"/>
          </a:xfrm>
          <a:prstGeom prst="line">
            <a:avLst/>
          </a:prstGeom>
          <a:ln cap="flat" w="38100">
            <a:solidFill>
              <a:srgbClr val="BD947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1847822">
            <a:off x="-863063" y="8851902"/>
            <a:ext cx="7077928" cy="2455776"/>
          </a:xfrm>
          <a:custGeom>
            <a:avLst/>
            <a:gdLst/>
            <a:ahLst/>
            <a:cxnLst/>
            <a:rect r="r" b="b" t="t" l="l"/>
            <a:pathLst>
              <a:path h="2455776" w="7077928">
                <a:moveTo>
                  <a:pt x="0" y="0"/>
                </a:moveTo>
                <a:lnTo>
                  <a:pt x="7077928" y="0"/>
                </a:lnTo>
                <a:lnTo>
                  <a:pt x="7077928" y="2455777"/>
                </a:lnTo>
                <a:lnTo>
                  <a:pt x="0" y="24557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832014">
            <a:off x="12596739" y="-1386746"/>
            <a:ext cx="6943638" cy="2409183"/>
          </a:xfrm>
          <a:custGeom>
            <a:avLst/>
            <a:gdLst/>
            <a:ahLst/>
            <a:cxnLst/>
            <a:rect r="r" b="b" t="t" l="l"/>
            <a:pathLst>
              <a:path h="2409183" w="6943638">
                <a:moveTo>
                  <a:pt x="0" y="0"/>
                </a:moveTo>
                <a:lnTo>
                  <a:pt x="6943638" y="0"/>
                </a:lnTo>
                <a:lnTo>
                  <a:pt x="6943638" y="2409183"/>
                </a:lnTo>
                <a:lnTo>
                  <a:pt x="0" y="240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614530" y="9655007"/>
            <a:ext cx="1263987" cy="126398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54524" y="2390632"/>
            <a:ext cx="474176" cy="423583"/>
          </a:xfrm>
          <a:custGeom>
            <a:avLst/>
            <a:gdLst/>
            <a:ahLst/>
            <a:cxnLst/>
            <a:rect r="r" b="b" t="t" l="l"/>
            <a:pathLst>
              <a:path h="423583" w="474176">
                <a:moveTo>
                  <a:pt x="0" y="0"/>
                </a:moveTo>
                <a:lnTo>
                  <a:pt x="474176" y="0"/>
                </a:lnTo>
                <a:lnTo>
                  <a:pt x="474176" y="423583"/>
                </a:lnTo>
                <a:lnTo>
                  <a:pt x="0" y="4235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54524" y="3278223"/>
            <a:ext cx="9584416" cy="5235487"/>
          </a:xfrm>
          <a:custGeom>
            <a:avLst/>
            <a:gdLst/>
            <a:ahLst/>
            <a:cxnLst/>
            <a:rect r="r" b="b" t="t" l="l"/>
            <a:pathLst>
              <a:path h="5235487" w="9584416">
                <a:moveTo>
                  <a:pt x="0" y="0"/>
                </a:moveTo>
                <a:lnTo>
                  <a:pt x="9584416" y="0"/>
                </a:lnTo>
                <a:lnTo>
                  <a:pt x="9584416" y="5235487"/>
                </a:lnTo>
                <a:lnTo>
                  <a:pt x="0" y="52354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91612" y="3752960"/>
            <a:ext cx="14654799" cy="423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4"/>
              </a:lnSpc>
            </a:pPr>
            <a:r>
              <a:rPr lang="en-US" sz="3431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SELECT </a:t>
            </a:r>
          </a:p>
          <a:p>
            <a:pPr algn="l">
              <a:lnSpc>
                <a:spcPts val="4804"/>
              </a:lnSpc>
            </a:pPr>
            <a:r>
              <a:rPr lang="en-US" sz="3431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b.Genre AS Category, </a:t>
            </a:r>
          </a:p>
          <a:p>
            <a:pPr algn="l">
              <a:lnSpc>
                <a:spcPts val="4804"/>
              </a:lnSpc>
            </a:pPr>
            <a:r>
              <a:rPr lang="en-US" sz="3431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SUM(o.Total_Amount) AS Total_Spending </a:t>
            </a:r>
          </a:p>
          <a:p>
            <a:pPr algn="l">
              <a:lnSpc>
                <a:spcPts val="4804"/>
              </a:lnSpc>
            </a:pPr>
            <a:r>
              <a:rPr lang="en-US" sz="3431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FROM Books b </a:t>
            </a:r>
          </a:p>
          <a:p>
            <a:pPr algn="l">
              <a:lnSpc>
                <a:spcPts val="4804"/>
              </a:lnSpc>
            </a:pPr>
            <a:r>
              <a:rPr lang="en-US" sz="3431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JOIN Orders o ON b.Book_ID = o.Book_ID </a:t>
            </a:r>
          </a:p>
          <a:p>
            <a:pPr algn="l">
              <a:lnSpc>
                <a:spcPts val="4804"/>
              </a:lnSpc>
            </a:pPr>
            <a:r>
              <a:rPr lang="en-US" sz="3431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GROUP BY b.Genre </a:t>
            </a:r>
          </a:p>
          <a:p>
            <a:pPr algn="l" marL="0" indent="0" lvl="0">
              <a:lnSpc>
                <a:spcPts val="4804"/>
              </a:lnSpc>
            </a:pPr>
            <a:r>
              <a:rPr lang="en-US" sz="3431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ORDER BY Total_Spending DESC;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893321" y="3442412"/>
            <a:ext cx="6365979" cy="4907109"/>
          </a:xfrm>
          <a:custGeom>
            <a:avLst/>
            <a:gdLst/>
            <a:ahLst/>
            <a:cxnLst/>
            <a:rect r="r" b="b" t="t" l="l"/>
            <a:pathLst>
              <a:path h="4907109" w="6365979">
                <a:moveTo>
                  <a:pt x="0" y="0"/>
                </a:moveTo>
                <a:lnTo>
                  <a:pt x="6365979" y="0"/>
                </a:lnTo>
                <a:lnTo>
                  <a:pt x="6365979" y="4907109"/>
                </a:lnTo>
                <a:lnTo>
                  <a:pt x="0" y="490710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699314">
            <a:off x="7474481" y="455654"/>
            <a:ext cx="1289060" cy="1146092"/>
          </a:xfrm>
          <a:custGeom>
            <a:avLst/>
            <a:gdLst/>
            <a:ahLst/>
            <a:cxnLst/>
            <a:rect r="r" b="b" t="t" l="l"/>
            <a:pathLst>
              <a:path h="1146092" w="1289060">
                <a:moveTo>
                  <a:pt x="0" y="0"/>
                </a:moveTo>
                <a:lnTo>
                  <a:pt x="1289060" y="0"/>
                </a:lnTo>
                <a:lnTo>
                  <a:pt x="1289060" y="1146092"/>
                </a:lnTo>
                <a:lnTo>
                  <a:pt x="0" y="11460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35999" y="2290340"/>
            <a:ext cx="762104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Anton"/>
                <a:ea typeface="Anton"/>
                <a:cs typeface="Anton"/>
                <a:sym typeface="Anton"/>
              </a:rPr>
              <a:t>What genres generate the highest revenue?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5873850" y="-600894"/>
            <a:ext cx="1263987" cy="126398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D9AF93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91105"/>
            <a:ext cx="678743" cy="606323"/>
          </a:xfrm>
          <a:custGeom>
            <a:avLst/>
            <a:gdLst/>
            <a:ahLst/>
            <a:cxnLst/>
            <a:rect r="r" b="b" t="t" l="l"/>
            <a:pathLst>
              <a:path h="606323" w="678743">
                <a:moveTo>
                  <a:pt x="0" y="0"/>
                </a:moveTo>
                <a:lnTo>
                  <a:pt x="678743" y="0"/>
                </a:lnTo>
                <a:lnTo>
                  <a:pt x="678743" y="606323"/>
                </a:lnTo>
                <a:lnTo>
                  <a:pt x="0" y="606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5426" y="4391053"/>
            <a:ext cx="678743" cy="606323"/>
          </a:xfrm>
          <a:custGeom>
            <a:avLst/>
            <a:gdLst/>
            <a:ahLst/>
            <a:cxnLst/>
            <a:rect r="r" b="b" t="t" l="l"/>
            <a:pathLst>
              <a:path h="606323" w="678743">
                <a:moveTo>
                  <a:pt x="0" y="0"/>
                </a:moveTo>
                <a:lnTo>
                  <a:pt x="678742" y="0"/>
                </a:lnTo>
                <a:lnTo>
                  <a:pt x="678742" y="606323"/>
                </a:lnTo>
                <a:lnTo>
                  <a:pt x="0" y="606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845077"/>
            <a:ext cx="678743" cy="606323"/>
          </a:xfrm>
          <a:custGeom>
            <a:avLst/>
            <a:gdLst/>
            <a:ahLst/>
            <a:cxnLst/>
            <a:rect r="r" b="b" t="t" l="l"/>
            <a:pathLst>
              <a:path h="606323" w="678743">
                <a:moveTo>
                  <a:pt x="0" y="0"/>
                </a:moveTo>
                <a:lnTo>
                  <a:pt x="678743" y="0"/>
                </a:lnTo>
                <a:lnTo>
                  <a:pt x="678743" y="606323"/>
                </a:lnTo>
                <a:lnTo>
                  <a:pt x="0" y="606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49553">
            <a:off x="16915649" y="4829477"/>
            <a:ext cx="1562518" cy="1289788"/>
          </a:xfrm>
          <a:custGeom>
            <a:avLst/>
            <a:gdLst/>
            <a:ahLst/>
            <a:cxnLst/>
            <a:rect r="r" b="b" t="t" l="l"/>
            <a:pathLst>
              <a:path h="1289788" w="1562518">
                <a:moveTo>
                  <a:pt x="0" y="0"/>
                </a:moveTo>
                <a:lnTo>
                  <a:pt x="1562518" y="0"/>
                </a:lnTo>
                <a:lnTo>
                  <a:pt x="1562518" y="1289788"/>
                </a:lnTo>
                <a:lnTo>
                  <a:pt x="0" y="1289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5366916" y="723199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95997" y="742140"/>
            <a:ext cx="9391217" cy="75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b="true" sz="5704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KEY INSIGHTS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71133" y="2091105"/>
            <a:ext cx="15288167" cy="233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5"/>
              </a:lnSpc>
            </a:pPr>
            <a:r>
              <a:rPr lang="en-US" sz="3112" b="true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Geographic Distribution</a:t>
            </a:r>
          </a:p>
          <a:p>
            <a:pPr algn="l" marL="672044" indent="-336022" lvl="1">
              <a:lnSpc>
                <a:spcPts val="3735"/>
              </a:lnSpc>
              <a:buFont typeface="Arial"/>
              <a:buChar char="•"/>
            </a:pPr>
            <a:r>
              <a:rPr lang="en-US" sz="3112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Top Countries: Cuba (7 customers), Micronesia (6), Zimbabwe (6).</a:t>
            </a:r>
          </a:p>
          <a:p>
            <a:pPr algn="l" marL="672044" indent="-336022" lvl="1">
              <a:lnSpc>
                <a:spcPts val="3735"/>
              </a:lnSpc>
              <a:buFont typeface="Arial"/>
              <a:buChar char="•"/>
            </a:pPr>
            <a:r>
              <a:rPr lang="en-US" sz="3112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Insight: Customer base is globally distributed but sparse. Consider localized marketing campaigns in these regions.</a:t>
            </a:r>
          </a:p>
          <a:p>
            <a:pPr algn="l" marL="0" indent="0" lvl="0">
              <a:lnSpc>
                <a:spcPts val="3735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971133" y="6854602"/>
            <a:ext cx="15823069" cy="268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Genre Performance</a:t>
            </a:r>
          </a:p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Top Genres: Romance (13,086.98),Mystery(13,086.98),</a:t>
            </a:r>
            <a:r>
              <a:rPr lang="en-US" sz="2999" i="true">
                <a:solidFill>
                  <a:srgbClr val="433831"/>
                </a:solidFill>
                <a:latin typeface="Lora Italics"/>
                <a:ea typeface="Lora Italics"/>
                <a:cs typeface="Lora Italics"/>
                <a:sym typeface="Lora Italics"/>
              </a:rPr>
              <a:t>M</a:t>
            </a:r>
            <a:r>
              <a:rPr lang="en-US" sz="2999" i="true">
                <a:solidFill>
                  <a:srgbClr val="433831"/>
                </a:solidFill>
                <a:latin typeface="Lora Italics"/>
                <a:ea typeface="Lora Italics"/>
                <a:cs typeface="Lora Italics"/>
                <a:sym typeface="Lora Italics"/>
              </a:rPr>
              <a:t>yst</a:t>
            </a:r>
            <a:r>
              <a:rPr lang="en-US" sz="2999" i="true">
                <a:solidFill>
                  <a:srgbClr val="433831"/>
                </a:solidFill>
                <a:latin typeface="Lora Italics"/>
                <a:ea typeface="Lora Italics"/>
                <a:cs typeface="Lora Italics"/>
                <a:sym typeface="Lora Italics"/>
              </a:rPr>
              <a:t>ery</a:t>
            </a:r>
            <a:r>
              <a:rPr lang="en-US" sz="2999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(12,788.45).</a:t>
            </a:r>
          </a:p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Underperformer: Fiction ($7,271.22) despite having the most books.</a:t>
            </a:r>
          </a:p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Insight: Promote Fiction through bundles or discounts. Invest in high-revenue genres like Romance.</a:t>
            </a:r>
          </a:p>
          <a:p>
            <a:pPr algn="l" marL="0" indent="0" lvl="0">
              <a:lnSpc>
                <a:spcPts val="359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971133" y="4400578"/>
            <a:ext cx="14701659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Revenue Trends</a:t>
            </a:r>
          </a:p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Peak Month: May ($8,288.07).</a:t>
            </a:r>
          </a:p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Lowest Month: June ($3,991.68).</a:t>
            </a:r>
          </a:p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Insight: Seasonal promotions in May drove sales. June may require discounts or events to boost demand</a:t>
            </a:r>
          </a:p>
          <a:p>
            <a:pPr algn="l" marL="0" indent="0" lvl="0">
              <a:lnSpc>
                <a:spcPts val="3599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0609179" y="-631993"/>
            <a:ext cx="1263987" cy="126398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518461" y="3895152"/>
            <a:ext cx="1036921" cy="103692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1170304">
            <a:off x="12277486" y="-1447311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1858468">
            <a:off x="-941633" y="8558079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91105"/>
            <a:ext cx="678743" cy="606323"/>
          </a:xfrm>
          <a:custGeom>
            <a:avLst/>
            <a:gdLst/>
            <a:ahLst/>
            <a:cxnLst/>
            <a:rect r="r" b="b" t="t" l="l"/>
            <a:pathLst>
              <a:path h="606323" w="678743">
                <a:moveTo>
                  <a:pt x="0" y="0"/>
                </a:moveTo>
                <a:lnTo>
                  <a:pt x="678743" y="0"/>
                </a:lnTo>
                <a:lnTo>
                  <a:pt x="678743" y="606323"/>
                </a:lnTo>
                <a:lnTo>
                  <a:pt x="0" y="606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3822" y="4294594"/>
            <a:ext cx="713621" cy="637480"/>
          </a:xfrm>
          <a:custGeom>
            <a:avLst/>
            <a:gdLst/>
            <a:ahLst/>
            <a:cxnLst/>
            <a:rect r="r" b="b" t="t" l="l"/>
            <a:pathLst>
              <a:path h="637480" w="713621">
                <a:moveTo>
                  <a:pt x="0" y="0"/>
                </a:moveTo>
                <a:lnTo>
                  <a:pt x="713621" y="0"/>
                </a:lnTo>
                <a:lnTo>
                  <a:pt x="713621" y="637480"/>
                </a:lnTo>
                <a:lnTo>
                  <a:pt x="0" y="637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3822" y="7077103"/>
            <a:ext cx="678743" cy="606323"/>
          </a:xfrm>
          <a:custGeom>
            <a:avLst/>
            <a:gdLst/>
            <a:ahLst/>
            <a:cxnLst/>
            <a:rect r="r" b="b" t="t" l="l"/>
            <a:pathLst>
              <a:path h="606323" w="678743">
                <a:moveTo>
                  <a:pt x="0" y="0"/>
                </a:moveTo>
                <a:lnTo>
                  <a:pt x="678742" y="0"/>
                </a:lnTo>
                <a:lnTo>
                  <a:pt x="678742" y="606323"/>
                </a:lnTo>
                <a:lnTo>
                  <a:pt x="0" y="6063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49553">
            <a:off x="16915649" y="4829477"/>
            <a:ext cx="1562518" cy="1289788"/>
          </a:xfrm>
          <a:custGeom>
            <a:avLst/>
            <a:gdLst/>
            <a:ahLst/>
            <a:cxnLst/>
            <a:rect r="r" b="b" t="t" l="l"/>
            <a:pathLst>
              <a:path h="1289788" w="1562518">
                <a:moveTo>
                  <a:pt x="0" y="0"/>
                </a:moveTo>
                <a:lnTo>
                  <a:pt x="1562518" y="0"/>
                </a:lnTo>
                <a:lnTo>
                  <a:pt x="1562518" y="1289788"/>
                </a:lnTo>
                <a:lnTo>
                  <a:pt x="0" y="1289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5366916" y="723199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95997" y="742140"/>
            <a:ext cx="9391217" cy="75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b="true" sz="5704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KEY INSIGHTS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71133" y="2091105"/>
            <a:ext cx="15288167" cy="280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5"/>
              </a:lnSpc>
            </a:pPr>
            <a:r>
              <a:rPr lang="en-US" sz="3112" b="true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Inventory Alerts</a:t>
            </a:r>
          </a:p>
          <a:p>
            <a:pPr algn="l" marL="672044" indent="-336022" lvl="1">
              <a:lnSpc>
                <a:spcPts val="3735"/>
              </a:lnSpc>
              <a:buFont typeface="Arial"/>
              <a:buChar char="•"/>
            </a:pPr>
            <a:r>
              <a:rPr lang="en-US" sz="3112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Critical Stock: Books like "Networked systemic implementation" (Stock=0) need urgent restocking.</a:t>
            </a:r>
          </a:p>
          <a:p>
            <a:pPr algn="l" marL="672044" indent="-336022" lvl="1">
              <a:lnSpc>
                <a:spcPts val="3735"/>
              </a:lnSpc>
              <a:buFont typeface="Arial"/>
              <a:buChar char="•"/>
            </a:pPr>
            <a:r>
              <a:rPr lang="en-US" sz="3112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Action: Use the </a:t>
            </a:r>
            <a:r>
              <a:rPr lang="en-US" sz="3112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Low-Stock Alerts</a:t>
            </a:r>
            <a:r>
              <a:rPr lang="en-US" sz="3112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 query to automate reorder triggers.</a:t>
            </a:r>
          </a:p>
          <a:p>
            <a:pPr algn="l">
              <a:lnSpc>
                <a:spcPts val="3735"/>
              </a:lnSpc>
            </a:pPr>
          </a:p>
          <a:p>
            <a:pPr algn="l" marL="0" indent="0" lvl="0">
              <a:lnSpc>
                <a:spcPts val="3735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971133" y="7086628"/>
            <a:ext cx="15823069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Author Popularity</a:t>
            </a:r>
          </a:p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Top Author: Patrick Contreras (28 books sold).</a:t>
            </a:r>
          </a:p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Strategy: Feature bestselling authors on the homepage or in newsletters.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971133" y="4400578"/>
            <a:ext cx="14701659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Customer Loyalty</a:t>
            </a:r>
          </a:p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Repeat Customers: 27.8% of total customers.</a:t>
            </a:r>
          </a:p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Top Spender: Kim Turner ($1,398.90).</a:t>
            </a:r>
          </a:p>
          <a:p>
            <a:pPr algn="l" marL="647698" indent="-323849" lvl="1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Insight: Launch a loyalty program for repeat buyers. Recognize top spenders with exclusive offers.</a:t>
            </a:r>
          </a:p>
          <a:p>
            <a:pPr algn="l">
              <a:lnSpc>
                <a:spcPts val="3599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0609179" y="-631993"/>
            <a:ext cx="1263987" cy="126398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518461" y="3895152"/>
            <a:ext cx="1036921" cy="103692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1170304">
            <a:off x="12277486" y="-1447311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1858468">
            <a:off x="-941633" y="8558079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95848" y="880119"/>
            <a:ext cx="10763640" cy="75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b="true" sz="5704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CONCLUSIONS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35916" y="2414061"/>
            <a:ext cx="16478192" cy="280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0"/>
              </a:lnSpc>
            </a:pPr>
            <a:r>
              <a:rPr lang="en-US" sz="3017" spc="-90" b="true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 Database Effectiveness</a:t>
            </a:r>
          </a:p>
          <a:p>
            <a:pPr algn="l" marL="651452" indent="-325726" lvl="1">
              <a:lnSpc>
                <a:spcPts val="3620"/>
              </a:lnSpc>
              <a:buFont typeface="Arial"/>
              <a:buChar char="•"/>
            </a:pPr>
            <a:r>
              <a:rPr lang="en-US" b="true" sz="3017" spc="-90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Automation:</a:t>
            </a:r>
            <a:r>
              <a:rPr lang="en-US" sz="3017" spc="-90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 Triggers and stored procedures (e.g., stock updates, monthly reports) ensure real-time accuracy.</a:t>
            </a:r>
          </a:p>
          <a:p>
            <a:pPr algn="l" marL="651452" indent="-325726" lvl="1">
              <a:lnSpc>
                <a:spcPts val="3620"/>
              </a:lnSpc>
              <a:buFont typeface="Arial"/>
              <a:buChar char="•"/>
            </a:pPr>
            <a:r>
              <a:rPr lang="en-US" b="true" sz="3017" spc="-90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Analytics:</a:t>
            </a:r>
            <a:r>
              <a:rPr lang="en-US" sz="3017" spc="-90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 Queries provide actionable insights into sales trends, inventory, and customer behavior.</a:t>
            </a:r>
          </a:p>
          <a:p>
            <a:pPr algn="l" marL="0" indent="0" lvl="0">
              <a:lnSpc>
                <a:spcPts val="41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389274"/>
            <a:ext cx="17260769" cy="282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90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000" spc="-90" b="true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Business Recommendations</a:t>
            </a:r>
          </a:p>
          <a:p>
            <a:pPr algn="l" marL="647703" indent="-323852" lvl="1">
              <a:lnSpc>
                <a:spcPts val="3600"/>
              </a:lnSpc>
              <a:buFont typeface="Arial"/>
              <a:buChar char="•"/>
            </a:pPr>
            <a:r>
              <a:rPr lang="en-US" b="true" sz="3000" spc="-90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Inventory:</a:t>
            </a:r>
            <a:r>
              <a:rPr lang="en-US" sz="3000" spc="-90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 Prioritize restocking for low-stock books like "Advanced encompassing implementation".</a:t>
            </a:r>
          </a:p>
          <a:p>
            <a:pPr algn="l" marL="647703" indent="-323852" lvl="1">
              <a:lnSpc>
                <a:spcPts val="3600"/>
              </a:lnSpc>
              <a:buFont typeface="Arial"/>
              <a:buChar char="•"/>
            </a:pPr>
            <a:r>
              <a:rPr lang="en-US" b="true" sz="3000" spc="-90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Marketing:</a:t>
            </a:r>
            <a:r>
              <a:rPr lang="en-US" sz="3000" spc="-90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 Target high-revenue genres (Romance, Mystery) and promote underperforming categories (Fiction).</a:t>
            </a:r>
          </a:p>
          <a:p>
            <a:pPr algn="l" marL="647703" indent="-323852" lvl="1">
              <a:lnSpc>
                <a:spcPts val="3600"/>
              </a:lnSpc>
              <a:buFont typeface="Arial"/>
              <a:buChar char="•"/>
            </a:pPr>
            <a:r>
              <a:rPr lang="en-US" b="true" sz="3000" spc="-90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Retention:</a:t>
            </a:r>
            <a:r>
              <a:rPr lang="en-US" sz="3000" spc="-90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 Improve the 27.8% repeat customer rate with personalized discounts or a points system.</a:t>
            </a:r>
          </a:p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26363" y="2343150"/>
            <a:ext cx="802337" cy="716730"/>
          </a:xfrm>
          <a:custGeom>
            <a:avLst/>
            <a:gdLst/>
            <a:ahLst/>
            <a:cxnLst/>
            <a:rect r="r" b="b" t="t" l="l"/>
            <a:pathLst>
              <a:path h="716730" w="802337">
                <a:moveTo>
                  <a:pt x="0" y="0"/>
                </a:moveTo>
                <a:lnTo>
                  <a:pt x="802337" y="0"/>
                </a:lnTo>
                <a:lnTo>
                  <a:pt x="802337" y="716730"/>
                </a:lnTo>
                <a:lnTo>
                  <a:pt x="0" y="716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01715">
            <a:off x="7907531" y="9473847"/>
            <a:ext cx="1450030" cy="1130633"/>
          </a:xfrm>
          <a:custGeom>
            <a:avLst/>
            <a:gdLst/>
            <a:ahLst/>
            <a:cxnLst/>
            <a:rect r="r" b="b" t="t" l="l"/>
            <a:pathLst>
              <a:path h="1130633" w="1450030">
                <a:moveTo>
                  <a:pt x="0" y="0"/>
                </a:moveTo>
                <a:lnTo>
                  <a:pt x="1450030" y="0"/>
                </a:lnTo>
                <a:lnTo>
                  <a:pt x="1450030" y="1130633"/>
                </a:lnTo>
                <a:lnTo>
                  <a:pt x="0" y="1130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49553">
            <a:off x="17366523" y="1622936"/>
            <a:ext cx="1562518" cy="1289788"/>
          </a:xfrm>
          <a:custGeom>
            <a:avLst/>
            <a:gdLst/>
            <a:ahLst/>
            <a:cxnLst/>
            <a:rect r="r" b="b" t="t" l="l"/>
            <a:pathLst>
              <a:path h="1289788" w="1562518">
                <a:moveTo>
                  <a:pt x="0" y="0"/>
                </a:moveTo>
                <a:lnTo>
                  <a:pt x="1562518" y="0"/>
                </a:lnTo>
                <a:lnTo>
                  <a:pt x="1562518" y="1289787"/>
                </a:lnTo>
                <a:lnTo>
                  <a:pt x="0" y="12897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73576" y="-1875601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3" y="0"/>
                </a:lnTo>
                <a:lnTo>
                  <a:pt x="42943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5366916" y="723199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609179" y="-631993"/>
            <a:ext cx="1263987" cy="126398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1170304">
            <a:off x="12277486" y="-1447311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858468">
            <a:off x="-941633" y="8558079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226363" y="5389274"/>
            <a:ext cx="802337" cy="716730"/>
          </a:xfrm>
          <a:custGeom>
            <a:avLst/>
            <a:gdLst/>
            <a:ahLst/>
            <a:cxnLst/>
            <a:rect r="r" b="b" t="t" l="l"/>
            <a:pathLst>
              <a:path h="716730" w="802337">
                <a:moveTo>
                  <a:pt x="0" y="0"/>
                </a:moveTo>
                <a:lnTo>
                  <a:pt x="802337" y="0"/>
                </a:lnTo>
                <a:lnTo>
                  <a:pt x="802337" y="716730"/>
                </a:lnTo>
                <a:lnTo>
                  <a:pt x="0" y="716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95848" y="880119"/>
            <a:ext cx="10763640" cy="75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b="true" sz="5704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CONCLUSIONS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09808" y="3059880"/>
            <a:ext cx="16478192" cy="23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0"/>
              </a:lnSpc>
            </a:pPr>
            <a:r>
              <a:rPr lang="en-US" sz="3117" spc="-93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117" spc="-93" b="true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Future Enhancements</a:t>
            </a:r>
          </a:p>
          <a:p>
            <a:pPr algn="l" marL="673043" indent="-336521" lvl="1">
              <a:lnSpc>
                <a:spcPts val="3740"/>
              </a:lnSpc>
              <a:buFont typeface="Arial"/>
              <a:buChar char="•"/>
            </a:pPr>
            <a:r>
              <a:rPr lang="en-US" b="true" sz="3117" spc="-93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Demographic Analysis:</a:t>
            </a:r>
            <a:r>
              <a:rPr lang="en-US" sz="3117" spc="-93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 Add age/occupation data to tailor recommendations.</a:t>
            </a:r>
          </a:p>
          <a:p>
            <a:pPr algn="l" marL="673043" indent="-336521" lvl="1">
              <a:lnSpc>
                <a:spcPts val="3740"/>
              </a:lnSpc>
              <a:buFont typeface="Arial"/>
              <a:buChar char="•"/>
            </a:pPr>
            <a:r>
              <a:rPr lang="en-US" b="true" sz="3117" spc="-93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Dynamic Pricing</a:t>
            </a:r>
            <a:r>
              <a:rPr lang="en-US" sz="3117" spc="-93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: Adjust Fiction book prices based on demand.</a:t>
            </a:r>
          </a:p>
          <a:p>
            <a:pPr algn="l" marL="673043" indent="-336521" lvl="1">
              <a:lnSpc>
                <a:spcPts val="3740"/>
              </a:lnSpc>
              <a:buFont typeface="Arial"/>
              <a:buChar char="•"/>
            </a:pPr>
            <a:r>
              <a:rPr lang="en-US" b="true" sz="3117" spc="-93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Loyalty Program:</a:t>
            </a:r>
            <a:r>
              <a:rPr lang="en-US" sz="3117" spc="-93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 Integrate a rewards system into the database.</a:t>
            </a:r>
          </a:p>
          <a:p>
            <a:pPr algn="l">
              <a:lnSpc>
                <a:spcPts val="4100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77341" y="3059880"/>
            <a:ext cx="802337" cy="716730"/>
          </a:xfrm>
          <a:custGeom>
            <a:avLst/>
            <a:gdLst/>
            <a:ahLst/>
            <a:cxnLst/>
            <a:rect r="r" b="b" t="t" l="l"/>
            <a:pathLst>
              <a:path h="716730" w="802337">
                <a:moveTo>
                  <a:pt x="0" y="0"/>
                </a:moveTo>
                <a:lnTo>
                  <a:pt x="802337" y="0"/>
                </a:lnTo>
                <a:lnTo>
                  <a:pt x="802337" y="716730"/>
                </a:lnTo>
                <a:lnTo>
                  <a:pt x="0" y="716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01715">
            <a:off x="7907531" y="9473847"/>
            <a:ext cx="1450030" cy="1130633"/>
          </a:xfrm>
          <a:custGeom>
            <a:avLst/>
            <a:gdLst/>
            <a:ahLst/>
            <a:cxnLst/>
            <a:rect r="r" b="b" t="t" l="l"/>
            <a:pathLst>
              <a:path h="1130633" w="1450030">
                <a:moveTo>
                  <a:pt x="0" y="0"/>
                </a:moveTo>
                <a:lnTo>
                  <a:pt x="1450030" y="0"/>
                </a:lnTo>
                <a:lnTo>
                  <a:pt x="1450030" y="1130633"/>
                </a:lnTo>
                <a:lnTo>
                  <a:pt x="0" y="1130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9553">
            <a:off x="17366523" y="1622936"/>
            <a:ext cx="1562518" cy="1289788"/>
          </a:xfrm>
          <a:custGeom>
            <a:avLst/>
            <a:gdLst/>
            <a:ahLst/>
            <a:cxnLst/>
            <a:rect r="r" b="b" t="t" l="l"/>
            <a:pathLst>
              <a:path h="1289788" w="1562518">
                <a:moveTo>
                  <a:pt x="0" y="0"/>
                </a:moveTo>
                <a:lnTo>
                  <a:pt x="1562518" y="0"/>
                </a:lnTo>
                <a:lnTo>
                  <a:pt x="1562518" y="1289787"/>
                </a:lnTo>
                <a:lnTo>
                  <a:pt x="0" y="12897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73576" y="-1875601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3" y="0"/>
                </a:lnTo>
                <a:lnTo>
                  <a:pt x="42943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5366916" y="723199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609179" y="-631993"/>
            <a:ext cx="1263987" cy="126398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1170304">
            <a:off x="12277486" y="-1447311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858468">
            <a:off x="-941633" y="8558079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11471" y="7878338"/>
            <a:ext cx="6465058" cy="928617"/>
          </a:xfrm>
          <a:custGeom>
            <a:avLst/>
            <a:gdLst/>
            <a:ahLst/>
            <a:cxnLst/>
            <a:rect r="r" b="b" t="t" l="l"/>
            <a:pathLst>
              <a:path h="928617" w="6465058">
                <a:moveTo>
                  <a:pt x="0" y="0"/>
                </a:moveTo>
                <a:lnTo>
                  <a:pt x="6465058" y="0"/>
                </a:lnTo>
                <a:lnTo>
                  <a:pt x="6465058" y="928617"/>
                </a:lnTo>
                <a:lnTo>
                  <a:pt x="0" y="928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366916" y="723199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01715">
            <a:off x="1788107" y="6666677"/>
            <a:ext cx="1450030" cy="1130633"/>
          </a:xfrm>
          <a:custGeom>
            <a:avLst/>
            <a:gdLst/>
            <a:ahLst/>
            <a:cxnLst/>
            <a:rect r="r" b="b" t="t" l="l"/>
            <a:pathLst>
              <a:path h="1130633" w="1450030">
                <a:moveTo>
                  <a:pt x="0" y="0"/>
                </a:moveTo>
                <a:lnTo>
                  <a:pt x="1450029" y="0"/>
                </a:lnTo>
                <a:lnTo>
                  <a:pt x="1450029" y="1130633"/>
                </a:lnTo>
                <a:lnTo>
                  <a:pt x="0" y="11306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49553">
            <a:off x="15474139" y="2470102"/>
            <a:ext cx="1562518" cy="1289788"/>
          </a:xfrm>
          <a:custGeom>
            <a:avLst/>
            <a:gdLst/>
            <a:ahLst/>
            <a:cxnLst/>
            <a:rect r="r" b="b" t="t" l="l"/>
            <a:pathLst>
              <a:path h="1289788" w="1562518">
                <a:moveTo>
                  <a:pt x="0" y="0"/>
                </a:moveTo>
                <a:lnTo>
                  <a:pt x="1562518" y="0"/>
                </a:lnTo>
                <a:lnTo>
                  <a:pt x="1562518" y="1289788"/>
                </a:lnTo>
                <a:lnTo>
                  <a:pt x="0" y="12897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841545">
            <a:off x="3674945" y="5284848"/>
            <a:ext cx="1120358" cy="997119"/>
          </a:xfrm>
          <a:custGeom>
            <a:avLst/>
            <a:gdLst/>
            <a:ahLst/>
            <a:cxnLst/>
            <a:rect r="r" b="b" t="t" l="l"/>
            <a:pathLst>
              <a:path h="997119" w="1120358">
                <a:moveTo>
                  <a:pt x="0" y="0"/>
                </a:moveTo>
                <a:lnTo>
                  <a:pt x="1120359" y="0"/>
                </a:lnTo>
                <a:lnTo>
                  <a:pt x="1120359" y="997119"/>
                </a:lnTo>
                <a:lnTo>
                  <a:pt x="0" y="9971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12159">
            <a:off x="11370430" y="2367352"/>
            <a:ext cx="1120358" cy="997119"/>
          </a:xfrm>
          <a:custGeom>
            <a:avLst/>
            <a:gdLst/>
            <a:ahLst/>
            <a:cxnLst/>
            <a:rect r="r" b="b" t="t" l="l"/>
            <a:pathLst>
              <a:path h="997119" w="1120358">
                <a:moveTo>
                  <a:pt x="0" y="0"/>
                </a:moveTo>
                <a:lnTo>
                  <a:pt x="1120358" y="0"/>
                </a:lnTo>
                <a:lnTo>
                  <a:pt x="1120358" y="997119"/>
                </a:lnTo>
                <a:lnTo>
                  <a:pt x="0" y="9971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4544244" y="7545264"/>
            <a:ext cx="458160" cy="436499"/>
            <a:chOff x="0" y="0"/>
            <a:chExt cx="1772920" cy="1689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ADDC2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2676135" y="5658866"/>
            <a:ext cx="261444" cy="249084"/>
            <a:chOff x="0" y="0"/>
            <a:chExt cx="1772920" cy="16891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745E4D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3663461" y="3237660"/>
            <a:ext cx="261444" cy="249084"/>
            <a:chOff x="0" y="0"/>
            <a:chExt cx="1772920" cy="16891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745E4D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656264" y="2865912"/>
            <a:ext cx="261444" cy="249084"/>
            <a:chOff x="0" y="0"/>
            <a:chExt cx="1772920" cy="16891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A17A60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5100270" y="0"/>
            <a:ext cx="4199484" cy="3665004"/>
          </a:xfrm>
          <a:custGeom>
            <a:avLst/>
            <a:gdLst/>
            <a:ahLst/>
            <a:cxnLst/>
            <a:rect r="r" b="b" t="t" l="l"/>
            <a:pathLst>
              <a:path h="3665004" w="4199484">
                <a:moveTo>
                  <a:pt x="0" y="0"/>
                </a:moveTo>
                <a:lnTo>
                  <a:pt x="4199484" y="0"/>
                </a:lnTo>
                <a:lnTo>
                  <a:pt x="4199484" y="3665004"/>
                </a:lnTo>
                <a:lnTo>
                  <a:pt x="0" y="366500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609179" y="-631993"/>
            <a:ext cx="1263987" cy="126398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-518461" y="3895152"/>
            <a:ext cx="1036921" cy="103692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1170304">
            <a:off x="12277486" y="-1447311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1858468">
            <a:off x="-941633" y="8558079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5100270" y="6420793"/>
            <a:ext cx="811201" cy="811201"/>
          </a:xfrm>
          <a:custGeom>
            <a:avLst/>
            <a:gdLst/>
            <a:ahLst/>
            <a:cxnLst/>
            <a:rect r="r" b="b" t="t" l="l"/>
            <a:pathLst>
              <a:path h="811201" w="811201">
                <a:moveTo>
                  <a:pt x="0" y="0"/>
                </a:moveTo>
                <a:lnTo>
                  <a:pt x="811201" y="0"/>
                </a:lnTo>
                <a:lnTo>
                  <a:pt x="811201" y="811201"/>
                </a:lnTo>
                <a:lnTo>
                  <a:pt x="0" y="8112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380861" y="7231994"/>
            <a:ext cx="973828" cy="973828"/>
          </a:xfrm>
          <a:custGeom>
            <a:avLst/>
            <a:gdLst/>
            <a:ahLst/>
            <a:cxnLst/>
            <a:rect r="r" b="b" t="t" l="l"/>
            <a:pathLst>
              <a:path h="973828" w="973828">
                <a:moveTo>
                  <a:pt x="0" y="0"/>
                </a:moveTo>
                <a:lnTo>
                  <a:pt x="973828" y="0"/>
                </a:lnTo>
                <a:lnTo>
                  <a:pt x="973828" y="973828"/>
                </a:lnTo>
                <a:lnTo>
                  <a:pt x="0" y="97382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3663461" y="5688158"/>
            <a:ext cx="9863408" cy="3196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8"/>
              </a:lnSpc>
            </a:pPr>
            <a:r>
              <a:rPr lang="en-US" b="true" sz="4534">
                <a:solidFill>
                  <a:srgbClr val="433831"/>
                </a:solidFill>
                <a:latin typeface="Hussar Bold"/>
                <a:ea typeface="Hussar Bold"/>
                <a:cs typeface="Hussar Bold"/>
                <a:sym typeface="Hussar Bold"/>
              </a:rPr>
              <a:t>ARUHI PALLAVI</a:t>
            </a:r>
          </a:p>
          <a:p>
            <a:pPr algn="ctr">
              <a:lnSpc>
                <a:spcPts val="6348"/>
              </a:lnSpc>
            </a:pPr>
            <a:r>
              <a:rPr lang="en-US" b="true" sz="4534">
                <a:solidFill>
                  <a:srgbClr val="433831"/>
                </a:solidFill>
                <a:latin typeface="Hussar Bold"/>
                <a:ea typeface="Hussar Bold"/>
                <a:cs typeface="Hussar Bold"/>
                <a:sym typeface="Hussar Bold"/>
              </a:rPr>
              <a:t>960-888-0418</a:t>
            </a:r>
          </a:p>
          <a:p>
            <a:pPr algn="ctr">
              <a:lnSpc>
                <a:spcPts val="6348"/>
              </a:lnSpc>
            </a:pPr>
            <a:r>
              <a:rPr lang="en-US" b="true" sz="4534">
                <a:solidFill>
                  <a:srgbClr val="433831"/>
                </a:solidFill>
                <a:latin typeface="Hussar Bold"/>
                <a:ea typeface="Hussar Bold"/>
                <a:cs typeface="Hussar Bold"/>
                <a:sym typeface="Hussar Bold"/>
              </a:rPr>
              <a:t>                   PALLAVIARUHI@GMAIL.COM</a:t>
            </a:r>
          </a:p>
          <a:p>
            <a:pPr algn="ctr">
              <a:lnSpc>
                <a:spcPts val="6348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3663461" y="3976900"/>
            <a:ext cx="10034287" cy="78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8"/>
              </a:lnSpc>
              <a:spcBef>
                <a:spcPct val="0"/>
              </a:spcBef>
            </a:pPr>
            <a:r>
              <a:rPr lang="en-US" b="true" sz="4613">
                <a:solidFill>
                  <a:srgbClr val="433831"/>
                </a:solidFill>
                <a:latin typeface="Hussar Bold"/>
                <a:ea typeface="Hussar Bold"/>
                <a:cs typeface="Hussar Bold"/>
                <a:sym typeface="Hussar Bold"/>
              </a:rPr>
              <a:t>THANK YOU FOR WATCHING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5594" y="191604"/>
            <a:ext cx="8782283" cy="2046272"/>
          </a:xfrm>
          <a:custGeom>
            <a:avLst/>
            <a:gdLst/>
            <a:ahLst/>
            <a:cxnLst/>
            <a:rect r="r" b="b" t="t" l="l"/>
            <a:pathLst>
              <a:path h="2046272" w="8782283">
                <a:moveTo>
                  <a:pt x="0" y="0"/>
                </a:moveTo>
                <a:lnTo>
                  <a:pt x="8782283" y="0"/>
                </a:lnTo>
                <a:lnTo>
                  <a:pt x="8782283" y="2046272"/>
                </a:lnTo>
                <a:lnTo>
                  <a:pt x="0" y="2046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88983">
            <a:off x="11944969" y="-1077446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309947">
            <a:off x="9644897" y="492603"/>
            <a:ext cx="6165272" cy="5660437"/>
            <a:chOff x="0" y="0"/>
            <a:chExt cx="1737657" cy="15953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37657" cy="1595371"/>
            </a:xfrm>
            <a:custGeom>
              <a:avLst/>
              <a:gdLst/>
              <a:ahLst/>
              <a:cxnLst/>
              <a:rect r="r" b="b" t="t" l="l"/>
              <a:pathLst>
                <a:path h="1595371" w="1737657">
                  <a:moveTo>
                    <a:pt x="0" y="0"/>
                  </a:moveTo>
                  <a:lnTo>
                    <a:pt x="1737657" y="0"/>
                  </a:lnTo>
                  <a:lnTo>
                    <a:pt x="1737657" y="1595371"/>
                  </a:lnTo>
                  <a:lnTo>
                    <a:pt x="0" y="1595371"/>
                  </a:lnTo>
                  <a:close/>
                </a:path>
              </a:pathLst>
            </a:custGeom>
            <a:solidFill>
              <a:srgbClr val="A17A6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737657" cy="1623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309947">
            <a:off x="9858526" y="740100"/>
            <a:ext cx="5646527" cy="4711711"/>
            <a:chOff x="0" y="0"/>
            <a:chExt cx="7528702" cy="6282281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6"/>
            <a:srcRect l="10053" t="0" r="10053" b="0"/>
            <a:stretch>
              <a:fillRect/>
            </a:stretch>
          </p:blipFill>
          <p:spPr>
            <a:xfrm flipH="false" flipV="false">
              <a:off x="0" y="0"/>
              <a:ext cx="7528702" cy="6282281"/>
            </a:xfrm>
            <a:prstGeom prst="rect">
              <a:avLst/>
            </a:prstGeom>
          </p:spPr>
        </p:pic>
      </p:grpSp>
      <p:grpSp>
        <p:nvGrpSpPr>
          <p:cNvPr name="Group 9" id="9"/>
          <p:cNvGrpSpPr/>
          <p:nvPr/>
        </p:nvGrpSpPr>
        <p:grpSpPr>
          <a:xfrm rot="454389">
            <a:off x="11194844" y="4476904"/>
            <a:ext cx="5450861" cy="5184918"/>
            <a:chOff x="0" y="0"/>
            <a:chExt cx="1931769" cy="18375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31769" cy="1837519"/>
            </a:xfrm>
            <a:custGeom>
              <a:avLst/>
              <a:gdLst/>
              <a:ahLst/>
              <a:cxnLst/>
              <a:rect r="r" b="b" t="t" l="l"/>
              <a:pathLst>
                <a:path h="1837519" w="1931769">
                  <a:moveTo>
                    <a:pt x="0" y="0"/>
                  </a:moveTo>
                  <a:lnTo>
                    <a:pt x="1931769" y="0"/>
                  </a:lnTo>
                  <a:lnTo>
                    <a:pt x="1931769" y="1837519"/>
                  </a:lnTo>
                  <a:lnTo>
                    <a:pt x="0" y="1837519"/>
                  </a:lnTo>
                  <a:close/>
                </a:path>
              </a:pathLst>
            </a:custGeom>
            <a:solidFill>
              <a:srgbClr val="A17A6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931769" cy="1866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454389">
            <a:off x="11459845" y="4738290"/>
            <a:ext cx="4988711" cy="4355151"/>
            <a:chOff x="0" y="0"/>
            <a:chExt cx="6651615" cy="5806869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7"/>
            <a:srcRect l="11817" t="0" r="11817" b="0"/>
            <a:stretch>
              <a:fillRect/>
            </a:stretch>
          </p:blipFill>
          <p:spPr>
            <a:xfrm flipH="false" flipV="false">
              <a:off x="0" y="0"/>
              <a:ext cx="6651615" cy="5806869"/>
            </a:xfrm>
            <a:prstGeom prst="rect">
              <a:avLst/>
            </a:prstGeom>
          </p:spPr>
        </p:pic>
      </p:grpSp>
      <p:sp>
        <p:nvSpPr>
          <p:cNvPr name="Freeform 14" id="14"/>
          <p:cNvSpPr/>
          <p:nvPr/>
        </p:nvSpPr>
        <p:spPr>
          <a:xfrm flipH="false" flipV="false" rot="0">
            <a:off x="654265" y="4568732"/>
            <a:ext cx="442657" cy="395427"/>
          </a:xfrm>
          <a:custGeom>
            <a:avLst/>
            <a:gdLst/>
            <a:ahLst/>
            <a:cxnLst/>
            <a:rect r="r" b="b" t="t" l="l"/>
            <a:pathLst>
              <a:path h="395427" w="442657">
                <a:moveTo>
                  <a:pt x="0" y="0"/>
                </a:moveTo>
                <a:lnTo>
                  <a:pt x="442657" y="0"/>
                </a:lnTo>
                <a:lnTo>
                  <a:pt x="442657" y="395427"/>
                </a:lnTo>
                <a:lnTo>
                  <a:pt x="0" y="3954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75594" y="7995268"/>
            <a:ext cx="8629717" cy="111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2504" b="true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Built using SQL Server with features like constraints, triggers, stored procedures, and advanced queries.</a:t>
            </a:r>
          </a:p>
          <a:p>
            <a:pPr algn="l" marL="0" indent="0" lvl="0">
              <a:lnSpc>
                <a:spcPts val="3004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691160" y="888740"/>
            <a:ext cx="6851266" cy="75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b="true" sz="5704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INTRODUCTION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654265" y="6331168"/>
            <a:ext cx="442657" cy="395427"/>
          </a:xfrm>
          <a:custGeom>
            <a:avLst/>
            <a:gdLst/>
            <a:ahLst/>
            <a:cxnLst/>
            <a:rect r="r" b="b" t="t" l="l"/>
            <a:pathLst>
              <a:path h="395427" w="442657">
                <a:moveTo>
                  <a:pt x="0" y="0"/>
                </a:moveTo>
                <a:lnTo>
                  <a:pt x="442657" y="0"/>
                </a:lnTo>
                <a:lnTo>
                  <a:pt x="442657" y="395427"/>
                </a:lnTo>
                <a:lnTo>
                  <a:pt x="0" y="3954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001715">
            <a:off x="7275695" y="9295950"/>
            <a:ext cx="1450030" cy="1130633"/>
          </a:xfrm>
          <a:custGeom>
            <a:avLst/>
            <a:gdLst/>
            <a:ahLst/>
            <a:cxnLst/>
            <a:rect r="r" b="b" t="t" l="l"/>
            <a:pathLst>
              <a:path h="1130633" w="1450030">
                <a:moveTo>
                  <a:pt x="0" y="0"/>
                </a:moveTo>
                <a:lnTo>
                  <a:pt x="1450029" y="0"/>
                </a:lnTo>
                <a:lnTo>
                  <a:pt x="1450029" y="1130633"/>
                </a:lnTo>
                <a:lnTo>
                  <a:pt x="0" y="1130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649553">
            <a:off x="16915649" y="2458102"/>
            <a:ext cx="1562518" cy="1289788"/>
          </a:xfrm>
          <a:custGeom>
            <a:avLst/>
            <a:gdLst/>
            <a:ahLst/>
            <a:cxnLst/>
            <a:rect r="r" b="b" t="t" l="l"/>
            <a:pathLst>
              <a:path h="1289788" w="1562518">
                <a:moveTo>
                  <a:pt x="0" y="0"/>
                </a:moveTo>
                <a:lnTo>
                  <a:pt x="1562518" y="0"/>
                </a:lnTo>
                <a:lnTo>
                  <a:pt x="1562518" y="1289788"/>
                </a:lnTo>
                <a:lnTo>
                  <a:pt x="0" y="12897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0800000">
            <a:off x="15366916" y="723199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422831" y="2869667"/>
            <a:ext cx="7387925" cy="1644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sz="2523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This project focuses on building a structured, relational database system for an online bookstore using Microsoft SQL Server.</a:t>
            </a:r>
          </a:p>
          <a:p>
            <a:pPr algn="l">
              <a:lnSpc>
                <a:spcPts val="328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422831" y="6255728"/>
            <a:ext cx="7119596" cy="129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1"/>
              </a:lnSpc>
              <a:spcBef>
                <a:spcPct val="0"/>
              </a:spcBef>
            </a:pPr>
            <a:r>
              <a:rPr lang="en-US" sz="2647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Automates inventory updates (e.g., stock reduction after orders) and generates sales reports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623870">
            <a:off x="-481708" y="9017950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0"/>
                </a:lnTo>
                <a:lnTo>
                  <a:pt x="0" y="2538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6847031" y="-835369"/>
            <a:ext cx="1263987" cy="126398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654265" y="2927395"/>
            <a:ext cx="442657" cy="395427"/>
          </a:xfrm>
          <a:custGeom>
            <a:avLst/>
            <a:gdLst/>
            <a:ahLst/>
            <a:cxnLst/>
            <a:rect r="r" b="b" t="t" l="l"/>
            <a:pathLst>
              <a:path h="395427" w="442657">
                <a:moveTo>
                  <a:pt x="0" y="0"/>
                </a:moveTo>
                <a:lnTo>
                  <a:pt x="442657" y="0"/>
                </a:lnTo>
                <a:lnTo>
                  <a:pt x="442657" y="395427"/>
                </a:lnTo>
                <a:lnTo>
                  <a:pt x="0" y="3954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422831" y="4540157"/>
            <a:ext cx="7779287" cy="129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4"/>
              </a:lnSpc>
            </a:pPr>
            <a:r>
              <a:rPr lang="en-US" sz="2657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The goal is to manage books, customers, and orders efficiently while enforcing data integrity and enabling insightful sales analysis.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392476" y="5143500"/>
            <a:ext cx="10874487" cy="68990"/>
          </a:xfrm>
          <a:prstGeom prst="line">
            <a:avLst/>
          </a:prstGeom>
          <a:ln cap="flat" w="95250">
            <a:solidFill>
              <a:srgbClr val="DDC1A7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3" id="3"/>
          <p:cNvSpPr txBox="true"/>
          <p:nvPr/>
        </p:nvSpPr>
        <p:spPr>
          <a:xfrm rot="0">
            <a:off x="3931092" y="855696"/>
            <a:ext cx="9735759" cy="75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1"/>
              </a:lnSpc>
            </a:pPr>
            <a:r>
              <a:rPr lang="en-US" b="true" sz="5704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DATASET OVERVIEW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055530" y="5212490"/>
            <a:ext cx="4422868" cy="2597645"/>
            <a:chOff x="0" y="0"/>
            <a:chExt cx="1062056" cy="62376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62056" cy="623768"/>
            </a:xfrm>
            <a:custGeom>
              <a:avLst/>
              <a:gdLst/>
              <a:ahLst/>
              <a:cxnLst/>
              <a:rect r="r" b="b" t="t" l="l"/>
              <a:pathLst>
                <a:path h="623768" w="1062056">
                  <a:moveTo>
                    <a:pt x="35009" y="0"/>
                  </a:moveTo>
                  <a:lnTo>
                    <a:pt x="1027047" y="0"/>
                  </a:lnTo>
                  <a:cubicBezTo>
                    <a:pt x="1046382" y="0"/>
                    <a:pt x="1062056" y="15674"/>
                    <a:pt x="1062056" y="35009"/>
                  </a:cubicBezTo>
                  <a:lnTo>
                    <a:pt x="1062056" y="588760"/>
                  </a:lnTo>
                  <a:cubicBezTo>
                    <a:pt x="1062056" y="598044"/>
                    <a:pt x="1058367" y="606949"/>
                    <a:pt x="1051802" y="613514"/>
                  </a:cubicBezTo>
                  <a:cubicBezTo>
                    <a:pt x="1045237" y="620080"/>
                    <a:pt x="1036332" y="623768"/>
                    <a:pt x="1027047" y="623768"/>
                  </a:cubicBezTo>
                  <a:lnTo>
                    <a:pt x="35009" y="623768"/>
                  </a:lnTo>
                  <a:cubicBezTo>
                    <a:pt x="25724" y="623768"/>
                    <a:pt x="16819" y="620080"/>
                    <a:pt x="10254" y="613514"/>
                  </a:cubicBezTo>
                  <a:cubicBezTo>
                    <a:pt x="3688" y="606949"/>
                    <a:pt x="0" y="598044"/>
                    <a:pt x="0" y="588760"/>
                  </a:cubicBezTo>
                  <a:lnTo>
                    <a:pt x="0" y="35009"/>
                  </a:lnTo>
                  <a:cubicBezTo>
                    <a:pt x="0" y="25724"/>
                    <a:pt x="3688" y="16819"/>
                    <a:pt x="10254" y="10254"/>
                  </a:cubicBezTo>
                  <a:cubicBezTo>
                    <a:pt x="16819" y="3688"/>
                    <a:pt x="25724" y="0"/>
                    <a:pt x="350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D9AF93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062056" cy="652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063665" y="5538735"/>
            <a:ext cx="4311347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9064" indent="-259532" lvl="1">
              <a:lnSpc>
                <a:spcPts val="2885"/>
              </a:lnSpc>
              <a:buFont typeface="Arial"/>
              <a:buChar char="•"/>
            </a:pPr>
            <a:r>
              <a:rPr lang="en-US" b="true" sz="2404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Fields:</a:t>
            </a:r>
            <a:r>
              <a:rPr lang="en-US" sz="2404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 Customer ID, Book ID, Order Date, Quantity, Total Amount</a:t>
            </a:r>
          </a:p>
          <a:p>
            <a:pPr algn="l" marL="519064" indent="-259532" lvl="1">
              <a:lnSpc>
                <a:spcPts val="2885"/>
              </a:lnSpc>
              <a:buFont typeface="Arial"/>
              <a:buChar char="•"/>
            </a:pPr>
            <a:r>
              <a:rPr lang="en-US" b="true" sz="2404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Purpose:</a:t>
            </a:r>
            <a:r>
              <a:rPr lang="en-US" sz="2404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 Tracks transactions and revenue</a:t>
            </a:r>
          </a:p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47966" y="5456146"/>
            <a:ext cx="4525884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311" indent="-277156" lvl="1">
              <a:lnSpc>
                <a:spcPts val="3080"/>
              </a:lnSpc>
              <a:buFont typeface="Arial"/>
              <a:buChar char="•"/>
            </a:pPr>
            <a:r>
              <a:rPr lang="en-US" b="true" sz="2567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Fields:</a:t>
            </a:r>
            <a:r>
              <a:rPr lang="en-US" sz="2567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 Title, Author, Genre, Published Year, Price, Stock</a:t>
            </a:r>
          </a:p>
          <a:p>
            <a:pPr algn="l" marL="554311" indent="-277156" lvl="1">
              <a:lnSpc>
                <a:spcPts val="3080"/>
              </a:lnSpc>
              <a:buFont typeface="Arial"/>
              <a:buChar char="•"/>
            </a:pPr>
            <a:r>
              <a:rPr lang="en-US" b="true" sz="2567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Purpose: </a:t>
            </a:r>
            <a:r>
              <a:rPr lang="en-US" sz="2567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Stores book inventory and pricing</a:t>
            </a:r>
          </a:p>
          <a:p>
            <a:pPr algn="ctr" marL="0" indent="0" lvl="0">
              <a:lnSpc>
                <a:spcPts val="2960"/>
              </a:lnSpc>
              <a:spcBef>
                <a:spcPct val="0"/>
              </a:spcBef>
            </a:pPr>
            <a:r>
              <a:rPr lang="en-US" sz="2467" strike="noStrike" u="none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                    </a:t>
            </a:r>
          </a:p>
        </p:txBody>
      </p:sp>
      <p:sp>
        <p:nvSpPr>
          <p:cNvPr name="AutoShape 9" id="9"/>
          <p:cNvSpPr/>
          <p:nvPr/>
        </p:nvSpPr>
        <p:spPr>
          <a:xfrm>
            <a:off x="8925476" y="3973199"/>
            <a:ext cx="13368" cy="919183"/>
          </a:xfrm>
          <a:prstGeom prst="line">
            <a:avLst/>
          </a:prstGeom>
          <a:ln cap="flat" w="95250">
            <a:solidFill>
              <a:srgbClr val="DDC1A7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0" id="10"/>
          <p:cNvSpPr/>
          <p:nvPr/>
        </p:nvSpPr>
        <p:spPr>
          <a:xfrm flipH="false" flipV="false" rot="-1001715">
            <a:off x="5819155" y="9293192"/>
            <a:ext cx="1450030" cy="1130633"/>
          </a:xfrm>
          <a:custGeom>
            <a:avLst/>
            <a:gdLst/>
            <a:ahLst/>
            <a:cxnLst/>
            <a:rect r="r" b="b" t="t" l="l"/>
            <a:pathLst>
              <a:path h="1130633" w="1450030">
                <a:moveTo>
                  <a:pt x="0" y="0"/>
                </a:moveTo>
                <a:lnTo>
                  <a:pt x="1450029" y="0"/>
                </a:lnTo>
                <a:lnTo>
                  <a:pt x="1450029" y="1130633"/>
                </a:lnTo>
                <a:lnTo>
                  <a:pt x="0" y="1130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649553">
            <a:off x="16924670" y="4247488"/>
            <a:ext cx="1562518" cy="1289788"/>
          </a:xfrm>
          <a:custGeom>
            <a:avLst/>
            <a:gdLst/>
            <a:ahLst/>
            <a:cxnLst/>
            <a:rect r="r" b="b" t="t" l="l"/>
            <a:pathLst>
              <a:path h="1289788" w="1562518">
                <a:moveTo>
                  <a:pt x="0" y="0"/>
                </a:moveTo>
                <a:lnTo>
                  <a:pt x="1562518" y="0"/>
                </a:lnTo>
                <a:lnTo>
                  <a:pt x="1562518" y="1289787"/>
                </a:lnTo>
                <a:lnTo>
                  <a:pt x="0" y="12897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5366916" y="723199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537486" y="5211976"/>
            <a:ext cx="4802718" cy="2622954"/>
            <a:chOff x="0" y="0"/>
            <a:chExt cx="1153269" cy="62984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53269" cy="629846"/>
            </a:xfrm>
            <a:custGeom>
              <a:avLst/>
              <a:gdLst/>
              <a:ahLst/>
              <a:cxnLst/>
              <a:rect r="r" b="b" t="t" l="l"/>
              <a:pathLst>
                <a:path h="629846" w="1153269">
                  <a:moveTo>
                    <a:pt x="32240" y="0"/>
                  </a:moveTo>
                  <a:lnTo>
                    <a:pt x="1121029" y="0"/>
                  </a:lnTo>
                  <a:cubicBezTo>
                    <a:pt x="1138834" y="0"/>
                    <a:pt x="1153269" y="14434"/>
                    <a:pt x="1153269" y="32240"/>
                  </a:cubicBezTo>
                  <a:lnTo>
                    <a:pt x="1153269" y="597606"/>
                  </a:lnTo>
                  <a:cubicBezTo>
                    <a:pt x="1153269" y="615411"/>
                    <a:pt x="1138834" y="629846"/>
                    <a:pt x="1121029" y="629846"/>
                  </a:cubicBezTo>
                  <a:lnTo>
                    <a:pt x="32240" y="629846"/>
                  </a:lnTo>
                  <a:cubicBezTo>
                    <a:pt x="14434" y="629846"/>
                    <a:pt x="0" y="615411"/>
                    <a:pt x="0" y="597606"/>
                  </a:cubicBezTo>
                  <a:lnTo>
                    <a:pt x="0" y="32240"/>
                  </a:lnTo>
                  <a:cubicBezTo>
                    <a:pt x="0" y="14434"/>
                    <a:pt x="14434" y="0"/>
                    <a:pt x="3224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D9AF93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153269" cy="658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409864" y="5456146"/>
            <a:ext cx="4910287" cy="223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2731" indent="-266366" lvl="1">
              <a:lnSpc>
                <a:spcPts val="2960"/>
              </a:lnSpc>
              <a:buFont typeface="Arial"/>
              <a:buChar char="•"/>
            </a:pPr>
            <a:r>
              <a:rPr lang="en-US" b="true" sz="2467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Fields:</a:t>
            </a:r>
            <a:r>
              <a:rPr lang="en-US" sz="2467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 Name, Email, Phone, City, Country</a:t>
            </a:r>
          </a:p>
          <a:p>
            <a:pPr algn="l" marL="532731" indent="-266366" lvl="1">
              <a:lnSpc>
                <a:spcPts val="2960"/>
              </a:lnSpc>
              <a:buFont typeface="Arial"/>
              <a:buChar char="•"/>
            </a:pPr>
            <a:r>
              <a:rPr lang="en-US" b="true" sz="2467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Purpose:</a:t>
            </a:r>
            <a:r>
              <a:rPr lang="en-US" sz="2467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 Stores buyer information and demographics</a:t>
            </a:r>
          </a:p>
          <a:p>
            <a:pPr algn="ctr" marL="0" indent="0" lvl="0">
              <a:lnSpc>
                <a:spcPts val="296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306329" y="3008311"/>
            <a:ext cx="4775982" cy="548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4157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ORDERS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44170" y="3008311"/>
            <a:ext cx="4775982" cy="548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4157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CUSTOMERS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7901" y="3008311"/>
            <a:ext cx="4775982" cy="548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4157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BOOKS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873850" y="-600894"/>
            <a:ext cx="1263987" cy="126398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D9AF93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688158" y="9850018"/>
            <a:ext cx="1263987" cy="126398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D9AF93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1170304">
            <a:off x="12277486" y="-1447311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228435" y="5237799"/>
            <a:ext cx="4645415" cy="2572336"/>
            <a:chOff x="0" y="0"/>
            <a:chExt cx="1115496" cy="61769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15496" cy="617691"/>
            </a:xfrm>
            <a:custGeom>
              <a:avLst/>
              <a:gdLst/>
              <a:ahLst/>
              <a:cxnLst/>
              <a:rect r="r" b="b" t="t" l="l"/>
              <a:pathLst>
                <a:path h="617691" w="1115496">
                  <a:moveTo>
                    <a:pt x="33331" y="0"/>
                  </a:moveTo>
                  <a:lnTo>
                    <a:pt x="1082164" y="0"/>
                  </a:lnTo>
                  <a:cubicBezTo>
                    <a:pt x="1100573" y="0"/>
                    <a:pt x="1115496" y="14923"/>
                    <a:pt x="1115496" y="33331"/>
                  </a:cubicBezTo>
                  <a:lnTo>
                    <a:pt x="1115496" y="584359"/>
                  </a:lnTo>
                  <a:cubicBezTo>
                    <a:pt x="1115496" y="602768"/>
                    <a:pt x="1100573" y="617691"/>
                    <a:pt x="1082164" y="617691"/>
                  </a:cubicBezTo>
                  <a:lnTo>
                    <a:pt x="33331" y="617691"/>
                  </a:lnTo>
                  <a:cubicBezTo>
                    <a:pt x="14923" y="617691"/>
                    <a:pt x="0" y="602768"/>
                    <a:pt x="0" y="584359"/>
                  </a:cubicBezTo>
                  <a:lnTo>
                    <a:pt x="0" y="33331"/>
                  </a:lnTo>
                  <a:cubicBezTo>
                    <a:pt x="0" y="14923"/>
                    <a:pt x="14923" y="0"/>
                    <a:pt x="333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D9AF93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1115496" cy="646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0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1858468">
            <a:off x="-941633" y="8558079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106966" y="1927162"/>
            <a:ext cx="10680896" cy="442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1"/>
              </a:lnSpc>
              <a:spcBef>
                <a:spcPct val="0"/>
              </a:spcBef>
            </a:pPr>
            <a:r>
              <a:rPr lang="en-US" b="true" sz="3357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THE DATASET CONSIST OF FOLLOWING TABLES: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13145" y="8425480"/>
            <a:ext cx="14861710" cy="683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4"/>
              </a:lnSpc>
              <a:spcBef>
                <a:spcPct val="0"/>
              </a:spcBef>
            </a:pPr>
            <a:r>
              <a:rPr lang="en-US" sz="2657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Data was bulk imported from CSV files and structured to enforce consistency through constraints and relationships.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2180" y="1154869"/>
            <a:ext cx="10763640" cy="75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1"/>
              </a:lnSpc>
              <a:spcBef>
                <a:spcPct val="0"/>
              </a:spcBef>
            </a:pPr>
            <a:r>
              <a:rPr lang="en-US" b="true" sz="5704">
                <a:solidFill>
                  <a:srgbClr val="5B4F47"/>
                </a:solidFill>
                <a:latin typeface="Lora Bold"/>
                <a:ea typeface="Lora Bold"/>
                <a:cs typeface="Lora Bold"/>
                <a:sym typeface="Lora Bold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56144" y="2039082"/>
            <a:ext cx="14529502" cy="517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2"/>
              </a:lnSpc>
            </a:pPr>
            <a:r>
              <a:rPr lang="en-US" sz="3460" spc="-103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The objective of this SQL-based project is to create a robust database that: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75404" y="3419435"/>
            <a:ext cx="5528776" cy="120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6"/>
              </a:lnSpc>
            </a:pPr>
            <a:r>
              <a:rPr lang="en-US" sz="2663" spc="-79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Efficiently stores and retrieves inventory, sales, and customer data</a:t>
            </a:r>
          </a:p>
          <a:p>
            <a:pPr algn="l" marL="0" indent="0" lvl="0">
              <a:lnSpc>
                <a:spcPts val="3196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175404" y="4932074"/>
            <a:ext cx="4739998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sz="2829" spc="-84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Automate stock updates using triggers.</a:t>
            </a:r>
          </a:p>
          <a:p>
            <a:pPr algn="l" marL="0" indent="0" lvl="0">
              <a:lnSpc>
                <a:spcPts val="3395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175404" y="6660233"/>
            <a:ext cx="5667261" cy="1235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2720" spc="-81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Helps identify high-performing books, authors, and customers</a:t>
            </a:r>
          </a:p>
          <a:p>
            <a:pPr algn="l" marL="0" indent="0" lvl="0">
              <a:lnSpc>
                <a:spcPts val="326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67614" y="3333797"/>
            <a:ext cx="948353" cy="847166"/>
          </a:xfrm>
          <a:custGeom>
            <a:avLst/>
            <a:gdLst/>
            <a:ahLst/>
            <a:cxnLst/>
            <a:rect r="r" b="b" t="t" l="l"/>
            <a:pathLst>
              <a:path h="847166" w="948353">
                <a:moveTo>
                  <a:pt x="0" y="0"/>
                </a:moveTo>
                <a:lnTo>
                  <a:pt x="948353" y="0"/>
                </a:lnTo>
                <a:lnTo>
                  <a:pt x="948353" y="847166"/>
                </a:lnTo>
                <a:lnTo>
                  <a:pt x="0" y="847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67614" y="4826370"/>
            <a:ext cx="948353" cy="847166"/>
          </a:xfrm>
          <a:custGeom>
            <a:avLst/>
            <a:gdLst/>
            <a:ahLst/>
            <a:cxnLst/>
            <a:rect r="r" b="b" t="t" l="l"/>
            <a:pathLst>
              <a:path h="847166" w="948353">
                <a:moveTo>
                  <a:pt x="0" y="0"/>
                </a:moveTo>
                <a:lnTo>
                  <a:pt x="948353" y="0"/>
                </a:lnTo>
                <a:lnTo>
                  <a:pt x="948353" y="847166"/>
                </a:lnTo>
                <a:lnTo>
                  <a:pt x="0" y="847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81968" y="6660233"/>
            <a:ext cx="948353" cy="847166"/>
          </a:xfrm>
          <a:custGeom>
            <a:avLst/>
            <a:gdLst/>
            <a:ahLst/>
            <a:cxnLst/>
            <a:rect r="r" b="b" t="t" l="l"/>
            <a:pathLst>
              <a:path h="847166" w="948353">
                <a:moveTo>
                  <a:pt x="0" y="0"/>
                </a:moveTo>
                <a:lnTo>
                  <a:pt x="948353" y="0"/>
                </a:lnTo>
                <a:lnTo>
                  <a:pt x="948353" y="847167"/>
                </a:lnTo>
                <a:lnTo>
                  <a:pt x="0" y="8471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01715">
            <a:off x="6333530" y="9328945"/>
            <a:ext cx="1450030" cy="1130633"/>
          </a:xfrm>
          <a:custGeom>
            <a:avLst/>
            <a:gdLst/>
            <a:ahLst/>
            <a:cxnLst/>
            <a:rect r="r" b="b" t="t" l="l"/>
            <a:pathLst>
              <a:path h="1130633" w="1450030">
                <a:moveTo>
                  <a:pt x="0" y="0"/>
                </a:moveTo>
                <a:lnTo>
                  <a:pt x="1450029" y="0"/>
                </a:lnTo>
                <a:lnTo>
                  <a:pt x="1450029" y="1130634"/>
                </a:lnTo>
                <a:lnTo>
                  <a:pt x="0" y="1130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649553">
            <a:off x="16915649" y="4829477"/>
            <a:ext cx="1562518" cy="1289788"/>
          </a:xfrm>
          <a:custGeom>
            <a:avLst/>
            <a:gdLst/>
            <a:ahLst/>
            <a:cxnLst/>
            <a:rect r="r" b="b" t="t" l="l"/>
            <a:pathLst>
              <a:path h="1289788" w="1562518">
                <a:moveTo>
                  <a:pt x="0" y="0"/>
                </a:moveTo>
                <a:lnTo>
                  <a:pt x="1562518" y="0"/>
                </a:lnTo>
                <a:lnTo>
                  <a:pt x="1562518" y="1289788"/>
                </a:lnTo>
                <a:lnTo>
                  <a:pt x="0" y="1289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5366916" y="723199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327592" y="3321141"/>
            <a:ext cx="5359433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sz="2829" spc="-84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Analyze sales trends, customer behavior, and inventory status.</a:t>
            </a:r>
          </a:p>
          <a:p>
            <a:pPr algn="l" marL="0" indent="0" lvl="0">
              <a:lnSpc>
                <a:spcPts val="3395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890335" y="3321141"/>
            <a:ext cx="948353" cy="847166"/>
          </a:xfrm>
          <a:custGeom>
            <a:avLst/>
            <a:gdLst/>
            <a:ahLst/>
            <a:cxnLst/>
            <a:rect r="r" b="b" t="t" l="l"/>
            <a:pathLst>
              <a:path h="847166" w="948353">
                <a:moveTo>
                  <a:pt x="0" y="0"/>
                </a:moveTo>
                <a:lnTo>
                  <a:pt x="948353" y="0"/>
                </a:lnTo>
                <a:lnTo>
                  <a:pt x="948353" y="847166"/>
                </a:lnTo>
                <a:lnTo>
                  <a:pt x="0" y="847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609179" y="-631993"/>
            <a:ext cx="1263987" cy="126398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-518461" y="3895152"/>
            <a:ext cx="1036921" cy="103692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1170304">
            <a:off x="12277486" y="-1447311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1858468">
            <a:off x="-941633" y="8558079"/>
            <a:ext cx="7315200" cy="2538101"/>
          </a:xfrm>
          <a:custGeom>
            <a:avLst/>
            <a:gdLst/>
            <a:ahLst/>
            <a:cxnLst/>
            <a:rect r="r" b="b" t="t" l="l"/>
            <a:pathLst>
              <a:path h="2538101" w="7315200">
                <a:moveTo>
                  <a:pt x="0" y="0"/>
                </a:moveTo>
                <a:lnTo>
                  <a:pt x="7315200" y="0"/>
                </a:lnTo>
                <a:lnTo>
                  <a:pt x="7315200" y="2538101"/>
                </a:lnTo>
                <a:lnTo>
                  <a:pt x="0" y="25381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1327592" y="4932074"/>
            <a:ext cx="5186592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sz="2829" spc="-84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Provides insightful analytics to understand sales trends</a:t>
            </a:r>
          </a:p>
          <a:p>
            <a:pPr algn="l" marL="0" indent="0" lvl="0">
              <a:lnSpc>
                <a:spcPts val="3395"/>
              </a:lnSpc>
              <a:spcBef>
                <a:spcPct val="0"/>
              </a:spcBef>
            </a:pPr>
            <a:r>
              <a:rPr lang="en-US" sz="2829" spc="-84">
                <a:solidFill>
                  <a:srgbClr val="433831"/>
                </a:solidFill>
                <a:latin typeface="Lora"/>
                <a:ea typeface="Lora"/>
                <a:cs typeface="Lora"/>
                <a:sym typeface="Lora"/>
              </a:rPr>
              <a:t> 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9890335" y="4826370"/>
            <a:ext cx="948353" cy="847166"/>
          </a:xfrm>
          <a:custGeom>
            <a:avLst/>
            <a:gdLst/>
            <a:ahLst/>
            <a:cxnLst/>
            <a:rect r="r" b="b" t="t" l="l"/>
            <a:pathLst>
              <a:path h="847166" w="948353">
                <a:moveTo>
                  <a:pt x="0" y="0"/>
                </a:moveTo>
                <a:lnTo>
                  <a:pt x="948353" y="0"/>
                </a:lnTo>
                <a:lnTo>
                  <a:pt x="948353" y="847166"/>
                </a:lnTo>
                <a:lnTo>
                  <a:pt x="0" y="847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558198" y="8115255"/>
            <a:ext cx="15925394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</a:pPr>
            <a:r>
              <a:rPr lang="en-US" b="true" sz="3036" spc="-91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Ultimately, the goal is to support a scalable e-commerce</a:t>
            </a:r>
          </a:p>
          <a:p>
            <a:pPr algn="ctr">
              <a:lnSpc>
                <a:spcPts val="3644"/>
              </a:lnSpc>
            </a:pPr>
            <a:r>
              <a:rPr lang="en-US" b="true" sz="3036" spc="-91">
                <a:solidFill>
                  <a:srgbClr val="433831"/>
                </a:solidFill>
                <a:latin typeface="Lora Bold"/>
                <a:ea typeface="Lora Bold"/>
                <a:cs typeface="Lora Bold"/>
                <a:sym typeface="Lora Bold"/>
              </a:rPr>
              <a:t> backend for an online bookstore.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57041" y="0"/>
            <a:ext cx="9430959" cy="10287000"/>
            <a:chOff x="0" y="0"/>
            <a:chExt cx="248387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387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83874">
                  <a:moveTo>
                    <a:pt x="0" y="0"/>
                  </a:moveTo>
                  <a:lnTo>
                    <a:pt x="2483874" y="0"/>
                  </a:lnTo>
                  <a:lnTo>
                    <a:pt x="24838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45E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8387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576921" y="1880998"/>
            <a:ext cx="5122944" cy="0"/>
          </a:xfrm>
          <a:prstGeom prst="line">
            <a:avLst/>
          </a:prstGeom>
          <a:ln cap="flat" w="38100">
            <a:solidFill>
              <a:srgbClr val="BD947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393895" y="755210"/>
            <a:ext cx="4137130" cy="883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15"/>
              </a:lnSpc>
            </a:pPr>
            <a:r>
              <a:rPr lang="en-US" sz="6300" spc="-126">
                <a:solidFill>
                  <a:srgbClr val="5B4F47"/>
                </a:solidFill>
                <a:latin typeface="RoxboroughCF"/>
                <a:ea typeface="RoxboroughCF"/>
                <a:cs typeface="RoxboroughCF"/>
                <a:sym typeface="RoxboroughCF"/>
              </a:rPr>
              <a:t>ANALYSIS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1847822">
            <a:off x="-863063" y="8851902"/>
            <a:ext cx="7077928" cy="2455776"/>
          </a:xfrm>
          <a:custGeom>
            <a:avLst/>
            <a:gdLst/>
            <a:ahLst/>
            <a:cxnLst/>
            <a:rect r="r" b="b" t="t" l="l"/>
            <a:pathLst>
              <a:path h="2455776" w="7077928">
                <a:moveTo>
                  <a:pt x="0" y="0"/>
                </a:moveTo>
                <a:lnTo>
                  <a:pt x="7077928" y="0"/>
                </a:lnTo>
                <a:lnTo>
                  <a:pt x="7077928" y="2455777"/>
                </a:lnTo>
                <a:lnTo>
                  <a:pt x="0" y="24557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832014">
            <a:off x="12596739" y="-1386746"/>
            <a:ext cx="6943638" cy="2409183"/>
          </a:xfrm>
          <a:custGeom>
            <a:avLst/>
            <a:gdLst/>
            <a:ahLst/>
            <a:cxnLst/>
            <a:rect r="r" b="b" t="t" l="l"/>
            <a:pathLst>
              <a:path h="2409183" w="6943638">
                <a:moveTo>
                  <a:pt x="0" y="0"/>
                </a:moveTo>
                <a:lnTo>
                  <a:pt x="6943638" y="0"/>
                </a:lnTo>
                <a:lnTo>
                  <a:pt x="6943638" y="2409183"/>
                </a:lnTo>
                <a:lnTo>
                  <a:pt x="0" y="240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49553">
            <a:off x="7024117" y="994238"/>
            <a:ext cx="1562518" cy="1289788"/>
          </a:xfrm>
          <a:custGeom>
            <a:avLst/>
            <a:gdLst/>
            <a:ahLst/>
            <a:cxnLst/>
            <a:rect r="r" b="b" t="t" l="l"/>
            <a:pathLst>
              <a:path h="1289788" w="1562518">
                <a:moveTo>
                  <a:pt x="0" y="0"/>
                </a:moveTo>
                <a:lnTo>
                  <a:pt x="1562518" y="0"/>
                </a:lnTo>
                <a:lnTo>
                  <a:pt x="1562518" y="1289788"/>
                </a:lnTo>
                <a:lnTo>
                  <a:pt x="0" y="1289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93829" y="2978941"/>
            <a:ext cx="474176" cy="423583"/>
          </a:xfrm>
          <a:custGeom>
            <a:avLst/>
            <a:gdLst/>
            <a:ahLst/>
            <a:cxnLst/>
            <a:rect r="r" b="b" t="t" l="l"/>
            <a:pathLst>
              <a:path h="423583" w="474176">
                <a:moveTo>
                  <a:pt x="0" y="0"/>
                </a:moveTo>
                <a:lnTo>
                  <a:pt x="474176" y="0"/>
                </a:lnTo>
                <a:lnTo>
                  <a:pt x="474176" y="423583"/>
                </a:lnTo>
                <a:lnTo>
                  <a:pt x="0" y="423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80870" y="6497539"/>
            <a:ext cx="487136" cy="435160"/>
          </a:xfrm>
          <a:custGeom>
            <a:avLst/>
            <a:gdLst/>
            <a:ahLst/>
            <a:cxnLst/>
            <a:rect r="r" b="b" t="t" l="l"/>
            <a:pathLst>
              <a:path h="435160" w="487136">
                <a:moveTo>
                  <a:pt x="0" y="0"/>
                </a:moveTo>
                <a:lnTo>
                  <a:pt x="487135" y="0"/>
                </a:lnTo>
                <a:lnTo>
                  <a:pt x="487135" y="435160"/>
                </a:lnTo>
                <a:lnTo>
                  <a:pt x="0" y="4351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981964" y="2191582"/>
            <a:ext cx="9119983" cy="3455993"/>
          </a:xfrm>
          <a:custGeom>
            <a:avLst/>
            <a:gdLst/>
            <a:ahLst/>
            <a:cxnLst/>
            <a:rect r="r" b="b" t="t" l="l"/>
            <a:pathLst>
              <a:path h="3455993" w="9119983">
                <a:moveTo>
                  <a:pt x="0" y="0"/>
                </a:moveTo>
                <a:lnTo>
                  <a:pt x="9119983" y="0"/>
                </a:lnTo>
                <a:lnTo>
                  <a:pt x="9119983" y="3455994"/>
                </a:lnTo>
                <a:lnTo>
                  <a:pt x="0" y="34559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981964" y="6750555"/>
            <a:ext cx="7777172" cy="3308521"/>
          </a:xfrm>
          <a:custGeom>
            <a:avLst/>
            <a:gdLst/>
            <a:ahLst/>
            <a:cxnLst/>
            <a:rect r="r" b="b" t="t" l="l"/>
            <a:pathLst>
              <a:path h="3308521" w="7777172">
                <a:moveTo>
                  <a:pt x="0" y="0"/>
                </a:moveTo>
                <a:lnTo>
                  <a:pt x="7777172" y="0"/>
                </a:lnTo>
                <a:lnTo>
                  <a:pt x="7777172" y="3308521"/>
                </a:lnTo>
                <a:lnTo>
                  <a:pt x="0" y="33085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11212" y="2716271"/>
            <a:ext cx="5985886" cy="3269790"/>
          </a:xfrm>
          <a:custGeom>
            <a:avLst/>
            <a:gdLst/>
            <a:ahLst/>
            <a:cxnLst/>
            <a:rect r="r" b="b" t="t" l="l"/>
            <a:pathLst>
              <a:path h="3269790" w="5985886">
                <a:moveTo>
                  <a:pt x="0" y="0"/>
                </a:moveTo>
                <a:lnTo>
                  <a:pt x="5985887" y="0"/>
                </a:lnTo>
                <a:lnTo>
                  <a:pt x="5985887" y="3269790"/>
                </a:lnTo>
                <a:lnTo>
                  <a:pt x="0" y="32697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11212" y="6230839"/>
            <a:ext cx="6054361" cy="3307195"/>
          </a:xfrm>
          <a:custGeom>
            <a:avLst/>
            <a:gdLst/>
            <a:ahLst/>
            <a:cxnLst/>
            <a:rect r="r" b="b" t="t" l="l"/>
            <a:pathLst>
              <a:path h="3307195" w="6054361">
                <a:moveTo>
                  <a:pt x="0" y="0"/>
                </a:moveTo>
                <a:lnTo>
                  <a:pt x="6054361" y="0"/>
                </a:lnTo>
                <a:lnTo>
                  <a:pt x="6054361" y="3307195"/>
                </a:lnTo>
                <a:lnTo>
                  <a:pt x="0" y="33071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31551" y="3552825"/>
            <a:ext cx="6461944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SELECT *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FROM Books </a:t>
            </a:r>
          </a:p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WHERE Genre = 'Fiction';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98097" y="7576141"/>
            <a:ext cx="6461944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SELECT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SUM(Stock) AS Total_Stock</a:t>
            </a:r>
          </a:p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FROM Books;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66126" y="9652334"/>
            <a:ext cx="64619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*Results truncated for brevity.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3432" y="2912266"/>
            <a:ext cx="64619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Anton"/>
                <a:ea typeface="Anton"/>
                <a:cs typeface="Anton"/>
                <a:sym typeface="Anton"/>
              </a:rPr>
              <a:t>Which books belong to Fiction?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31488" y="6430864"/>
            <a:ext cx="646194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Anton"/>
                <a:ea typeface="Anton"/>
                <a:cs typeface="Anton"/>
                <a:sym typeface="Anton"/>
              </a:rPr>
              <a:t>What is the total stock of all books combined?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5901587" y="-804051"/>
            <a:ext cx="1263987" cy="126398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D9AF93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57041" y="0"/>
            <a:ext cx="9430959" cy="10287000"/>
            <a:chOff x="0" y="0"/>
            <a:chExt cx="248387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387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83874">
                  <a:moveTo>
                    <a:pt x="0" y="0"/>
                  </a:moveTo>
                  <a:lnTo>
                    <a:pt x="2483874" y="0"/>
                  </a:lnTo>
                  <a:lnTo>
                    <a:pt x="24838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45E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8387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734097" y="34272"/>
            <a:ext cx="5122944" cy="0"/>
          </a:xfrm>
          <a:prstGeom prst="line">
            <a:avLst/>
          </a:prstGeom>
          <a:ln cap="flat" w="38100">
            <a:solidFill>
              <a:srgbClr val="BD947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1847822">
            <a:off x="-863063" y="8851902"/>
            <a:ext cx="7077928" cy="2455776"/>
          </a:xfrm>
          <a:custGeom>
            <a:avLst/>
            <a:gdLst/>
            <a:ahLst/>
            <a:cxnLst/>
            <a:rect r="r" b="b" t="t" l="l"/>
            <a:pathLst>
              <a:path h="2455776" w="7077928">
                <a:moveTo>
                  <a:pt x="0" y="0"/>
                </a:moveTo>
                <a:lnTo>
                  <a:pt x="7077928" y="0"/>
                </a:lnTo>
                <a:lnTo>
                  <a:pt x="7077928" y="2455777"/>
                </a:lnTo>
                <a:lnTo>
                  <a:pt x="0" y="24557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832014">
            <a:off x="12596739" y="-1386746"/>
            <a:ext cx="6943638" cy="2409183"/>
          </a:xfrm>
          <a:custGeom>
            <a:avLst/>
            <a:gdLst/>
            <a:ahLst/>
            <a:cxnLst/>
            <a:rect r="r" b="b" t="t" l="l"/>
            <a:pathLst>
              <a:path h="2409183" w="6943638">
                <a:moveTo>
                  <a:pt x="0" y="0"/>
                </a:moveTo>
                <a:lnTo>
                  <a:pt x="6943638" y="0"/>
                </a:lnTo>
                <a:lnTo>
                  <a:pt x="6943638" y="2409183"/>
                </a:lnTo>
                <a:lnTo>
                  <a:pt x="0" y="240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23915" y="2619232"/>
            <a:ext cx="474176" cy="423583"/>
          </a:xfrm>
          <a:custGeom>
            <a:avLst/>
            <a:gdLst/>
            <a:ahLst/>
            <a:cxnLst/>
            <a:rect r="r" b="b" t="t" l="l"/>
            <a:pathLst>
              <a:path h="423583" w="474176">
                <a:moveTo>
                  <a:pt x="0" y="0"/>
                </a:moveTo>
                <a:lnTo>
                  <a:pt x="474176" y="0"/>
                </a:lnTo>
                <a:lnTo>
                  <a:pt x="474176" y="423583"/>
                </a:lnTo>
                <a:lnTo>
                  <a:pt x="0" y="4235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10956" y="5351549"/>
            <a:ext cx="487136" cy="435160"/>
          </a:xfrm>
          <a:custGeom>
            <a:avLst/>
            <a:gdLst/>
            <a:ahLst/>
            <a:cxnLst/>
            <a:rect r="r" b="b" t="t" l="l"/>
            <a:pathLst>
              <a:path h="435160" w="487136">
                <a:moveTo>
                  <a:pt x="0" y="0"/>
                </a:moveTo>
                <a:lnTo>
                  <a:pt x="487135" y="0"/>
                </a:lnTo>
                <a:lnTo>
                  <a:pt x="487135" y="435160"/>
                </a:lnTo>
                <a:lnTo>
                  <a:pt x="0" y="435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2402098"/>
            <a:ext cx="5018585" cy="2741402"/>
          </a:xfrm>
          <a:custGeom>
            <a:avLst/>
            <a:gdLst/>
            <a:ahLst/>
            <a:cxnLst/>
            <a:rect r="r" b="b" t="t" l="l"/>
            <a:pathLst>
              <a:path h="2741402" w="5018585">
                <a:moveTo>
                  <a:pt x="0" y="0"/>
                </a:moveTo>
                <a:lnTo>
                  <a:pt x="5018585" y="0"/>
                </a:lnTo>
                <a:lnTo>
                  <a:pt x="5018585" y="2741402"/>
                </a:lnTo>
                <a:lnTo>
                  <a:pt x="0" y="27414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13344" y="5143500"/>
            <a:ext cx="7122120" cy="3890458"/>
          </a:xfrm>
          <a:custGeom>
            <a:avLst/>
            <a:gdLst/>
            <a:ahLst/>
            <a:cxnLst/>
            <a:rect r="r" b="b" t="t" l="l"/>
            <a:pathLst>
              <a:path h="3890458" w="7122120">
                <a:moveTo>
                  <a:pt x="0" y="0"/>
                </a:moveTo>
                <a:lnTo>
                  <a:pt x="7122120" y="0"/>
                </a:lnTo>
                <a:lnTo>
                  <a:pt x="7122120" y="3890458"/>
                </a:lnTo>
                <a:lnTo>
                  <a:pt x="0" y="38904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441990" y="1881923"/>
            <a:ext cx="6187324" cy="2355402"/>
          </a:xfrm>
          <a:custGeom>
            <a:avLst/>
            <a:gdLst/>
            <a:ahLst/>
            <a:cxnLst/>
            <a:rect r="r" b="b" t="t" l="l"/>
            <a:pathLst>
              <a:path h="2355402" w="6187324">
                <a:moveTo>
                  <a:pt x="0" y="0"/>
                </a:moveTo>
                <a:lnTo>
                  <a:pt x="6187324" y="0"/>
                </a:lnTo>
                <a:lnTo>
                  <a:pt x="6187324" y="2355402"/>
                </a:lnTo>
                <a:lnTo>
                  <a:pt x="0" y="23554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441990" y="4505435"/>
            <a:ext cx="7817310" cy="5415343"/>
          </a:xfrm>
          <a:custGeom>
            <a:avLst/>
            <a:gdLst/>
            <a:ahLst/>
            <a:cxnLst/>
            <a:rect r="r" b="b" t="t" l="l"/>
            <a:pathLst>
              <a:path h="5415343" w="7817310">
                <a:moveTo>
                  <a:pt x="0" y="0"/>
                </a:moveTo>
                <a:lnTo>
                  <a:pt x="7817310" y="0"/>
                </a:lnTo>
                <a:lnTo>
                  <a:pt x="7817310" y="5415344"/>
                </a:lnTo>
                <a:lnTo>
                  <a:pt x="0" y="541534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63115" y="3277803"/>
            <a:ext cx="5181384" cy="126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7"/>
              </a:lnSpc>
            </a:pPr>
            <a:r>
              <a:rPr lang="en-US" sz="2405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SELECT</a:t>
            </a:r>
          </a:p>
          <a:p>
            <a:pPr algn="l" marL="0" indent="0" lvl="0">
              <a:lnSpc>
                <a:spcPts val="3367"/>
              </a:lnSpc>
            </a:pPr>
            <a:r>
              <a:rPr lang="en-US" sz="2405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SUM(Total_Amount) AS Revenue FROM Orders;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3115" y="2535749"/>
            <a:ext cx="64619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Anton"/>
                <a:ea typeface="Anton"/>
                <a:cs typeface="Anton"/>
                <a:sym typeface="Anton"/>
              </a:rPr>
              <a:t>What is the total revenue?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63115" y="5284874"/>
            <a:ext cx="64619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Anton"/>
                <a:ea typeface="Anton"/>
                <a:cs typeface="Anton"/>
                <a:sym typeface="Anton"/>
              </a:rPr>
              <a:t>How are customers distributed globally?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6779" y="5970674"/>
            <a:ext cx="6378281" cy="263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2"/>
              </a:lnSpc>
              <a:spcBef>
                <a:spcPct val="0"/>
              </a:spcBef>
            </a:pPr>
            <a:r>
              <a:rPr lang="en-US" sz="2487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SELECT  TOP 10</a:t>
            </a:r>
          </a:p>
          <a:p>
            <a:pPr algn="l">
              <a:lnSpc>
                <a:spcPts val="3482"/>
              </a:lnSpc>
              <a:spcBef>
                <a:spcPct val="0"/>
              </a:spcBef>
            </a:pPr>
            <a:r>
              <a:rPr lang="en-US" sz="2487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  Country, </a:t>
            </a:r>
          </a:p>
          <a:p>
            <a:pPr algn="l">
              <a:lnSpc>
                <a:spcPts val="3482"/>
              </a:lnSpc>
              <a:spcBef>
                <a:spcPct val="0"/>
              </a:spcBef>
            </a:pPr>
            <a:r>
              <a:rPr lang="en-US" sz="2487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  COUNT(Customer_ID) AS Total_Customers </a:t>
            </a:r>
          </a:p>
          <a:p>
            <a:pPr algn="l">
              <a:lnSpc>
                <a:spcPts val="3482"/>
              </a:lnSpc>
              <a:spcBef>
                <a:spcPct val="0"/>
              </a:spcBef>
            </a:pPr>
            <a:r>
              <a:rPr lang="en-US" sz="2487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FROM Customers </a:t>
            </a:r>
          </a:p>
          <a:p>
            <a:pPr algn="l">
              <a:lnSpc>
                <a:spcPts val="3482"/>
              </a:lnSpc>
              <a:spcBef>
                <a:spcPct val="0"/>
              </a:spcBef>
            </a:pPr>
            <a:r>
              <a:rPr lang="en-US" sz="2487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GROUP BY Country </a:t>
            </a:r>
          </a:p>
          <a:p>
            <a:pPr algn="l">
              <a:lnSpc>
                <a:spcPts val="3482"/>
              </a:lnSpc>
              <a:spcBef>
                <a:spcPct val="0"/>
              </a:spcBef>
            </a:pPr>
            <a:r>
              <a:rPr lang="en-US" sz="2487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ORDER BY Total_Customers DESC; 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-649553">
            <a:off x="6843800" y="456873"/>
            <a:ext cx="1562518" cy="1289788"/>
          </a:xfrm>
          <a:custGeom>
            <a:avLst/>
            <a:gdLst/>
            <a:ahLst/>
            <a:cxnLst/>
            <a:rect r="r" b="b" t="t" l="l"/>
            <a:pathLst>
              <a:path h="1289788" w="1562518">
                <a:moveTo>
                  <a:pt x="0" y="0"/>
                </a:moveTo>
                <a:lnTo>
                  <a:pt x="1562518" y="0"/>
                </a:lnTo>
                <a:lnTo>
                  <a:pt x="1562518" y="1289787"/>
                </a:lnTo>
                <a:lnTo>
                  <a:pt x="0" y="128978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129691" y="-631993"/>
            <a:ext cx="1263987" cy="126398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D9AF93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57041" y="0"/>
            <a:ext cx="9430959" cy="10287000"/>
            <a:chOff x="0" y="0"/>
            <a:chExt cx="248387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387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83874">
                  <a:moveTo>
                    <a:pt x="0" y="0"/>
                  </a:moveTo>
                  <a:lnTo>
                    <a:pt x="2483874" y="0"/>
                  </a:lnTo>
                  <a:lnTo>
                    <a:pt x="24838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45E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8387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734097" y="34272"/>
            <a:ext cx="5122944" cy="0"/>
          </a:xfrm>
          <a:prstGeom prst="line">
            <a:avLst/>
          </a:prstGeom>
          <a:ln cap="flat" w="38100">
            <a:solidFill>
              <a:srgbClr val="BD947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1847822">
            <a:off x="-863063" y="8851902"/>
            <a:ext cx="7077928" cy="2455776"/>
          </a:xfrm>
          <a:custGeom>
            <a:avLst/>
            <a:gdLst/>
            <a:ahLst/>
            <a:cxnLst/>
            <a:rect r="r" b="b" t="t" l="l"/>
            <a:pathLst>
              <a:path h="2455776" w="7077928">
                <a:moveTo>
                  <a:pt x="0" y="0"/>
                </a:moveTo>
                <a:lnTo>
                  <a:pt x="7077928" y="0"/>
                </a:lnTo>
                <a:lnTo>
                  <a:pt x="7077928" y="2455777"/>
                </a:lnTo>
                <a:lnTo>
                  <a:pt x="0" y="24557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832014">
            <a:off x="12596739" y="-1386746"/>
            <a:ext cx="6943638" cy="2409183"/>
          </a:xfrm>
          <a:custGeom>
            <a:avLst/>
            <a:gdLst/>
            <a:ahLst/>
            <a:cxnLst/>
            <a:rect r="r" b="b" t="t" l="l"/>
            <a:pathLst>
              <a:path h="2409183" w="6943638">
                <a:moveTo>
                  <a:pt x="0" y="0"/>
                </a:moveTo>
                <a:lnTo>
                  <a:pt x="6943638" y="0"/>
                </a:lnTo>
                <a:lnTo>
                  <a:pt x="6943638" y="2409183"/>
                </a:lnTo>
                <a:lnTo>
                  <a:pt x="0" y="240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23915" y="1686940"/>
            <a:ext cx="474176" cy="423583"/>
          </a:xfrm>
          <a:custGeom>
            <a:avLst/>
            <a:gdLst/>
            <a:ahLst/>
            <a:cxnLst/>
            <a:rect r="r" b="b" t="t" l="l"/>
            <a:pathLst>
              <a:path h="423583" w="474176">
                <a:moveTo>
                  <a:pt x="0" y="0"/>
                </a:moveTo>
                <a:lnTo>
                  <a:pt x="474176" y="0"/>
                </a:lnTo>
                <a:lnTo>
                  <a:pt x="474176" y="423583"/>
                </a:lnTo>
                <a:lnTo>
                  <a:pt x="0" y="4235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10956" y="5351549"/>
            <a:ext cx="487136" cy="435160"/>
          </a:xfrm>
          <a:custGeom>
            <a:avLst/>
            <a:gdLst/>
            <a:ahLst/>
            <a:cxnLst/>
            <a:rect r="r" b="b" t="t" l="l"/>
            <a:pathLst>
              <a:path h="435160" w="487136">
                <a:moveTo>
                  <a:pt x="0" y="0"/>
                </a:moveTo>
                <a:lnTo>
                  <a:pt x="487135" y="0"/>
                </a:lnTo>
                <a:lnTo>
                  <a:pt x="487135" y="435160"/>
                </a:lnTo>
                <a:lnTo>
                  <a:pt x="0" y="435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1285276"/>
            <a:ext cx="7106764" cy="3882070"/>
          </a:xfrm>
          <a:custGeom>
            <a:avLst/>
            <a:gdLst/>
            <a:ahLst/>
            <a:cxnLst/>
            <a:rect r="r" b="b" t="t" l="l"/>
            <a:pathLst>
              <a:path h="3882070" w="7106764">
                <a:moveTo>
                  <a:pt x="0" y="0"/>
                </a:moveTo>
                <a:lnTo>
                  <a:pt x="7106764" y="0"/>
                </a:lnTo>
                <a:lnTo>
                  <a:pt x="7106764" y="3882070"/>
                </a:lnTo>
                <a:lnTo>
                  <a:pt x="0" y="38820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13344" y="5143500"/>
            <a:ext cx="7122120" cy="3890458"/>
          </a:xfrm>
          <a:custGeom>
            <a:avLst/>
            <a:gdLst/>
            <a:ahLst/>
            <a:cxnLst/>
            <a:rect r="r" b="b" t="t" l="l"/>
            <a:pathLst>
              <a:path h="3890458" w="7122120">
                <a:moveTo>
                  <a:pt x="0" y="0"/>
                </a:moveTo>
                <a:lnTo>
                  <a:pt x="7122120" y="0"/>
                </a:lnTo>
                <a:lnTo>
                  <a:pt x="7122120" y="3890458"/>
                </a:lnTo>
                <a:lnTo>
                  <a:pt x="0" y="38904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994933" y="654919"/>
            <a:ext cx="4779138" cy="5944185"/>
          </a:xfrm>
          <a:custGeom>
            <a:avLst/>
            <a:gdLst/>
            <a:ahLst/>
            <a:cxnLst/>
            <a:rect r="r" b="b" t="t" l="l"/>
            <a:pathLst>
              <a:path h="5944185" w="4779138">
                <a:moveTo>
                  <a:pt x="0" y="0"/>
                </a:moveTo>
                <a:lnTo>
                  <a:pt x="4779138" y="0"/>
                </a:lnTo>
                <a:lnTo>
                  <a:pt x="4779138" y="5944185"/>
                </a:lnTo>
                <a:lnTo>
                  <a:pt x="0" y="594418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440" t="0" r="-144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44000" y="4685146"/>
            <a:ext cx="3839604" cy="5394644"/>
          </a:xfrm>
          <a:custGeom>
            <a:avLst/>
            <a:gdLst/>
            <a:ahLst/>
            <a:cxnLst/>
            <a:rect r="r" b="b" t="t" l="l"/>
            <a:pathLst>
              <a:path h="5394644" w="3839604">
                <a:moveTo>
                  <a:pt x="0" y="0"/>
                </a:moveTo>
                <a:lnTo>
                  <a:pt x="3839604" y="0"/>
                </a:lnTo>
                <a:lnTo>
                  <a:pt x="3839604" y="5394644"/>
                </a:lnTo>
                <a:lnTo>
                  <a:pt x="0" y="539464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08882" y="2163777"/>
            <a:ext cx="5035617" cy="284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2"/>
              </a:lnSpc>
            </a:pPr>
            <a:r>
              <a:rPr lang="en-US" sz="2337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SELECT b.Author, SUM(o.Quantity) AS Total_Books_Sold</a:t>
            </a:r>
          </a:p>
          <a:p>
            <a:pPr algn="l">
              <a:lnSpc>
                <a:spcPts val="3272"/>
              </a:lnSpc>
            </a:pPr>
            <a:r>
              <a:rPr lang="en-US" sz="2337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FROM Orders o</a:t>
            </a:r>
          </a:p>
          <a:p>
            <a:pPr algn="l">
              <a:lnSpc>
                <a:spcPts val="3272"/>
              </a:lnSpc>
            </a:pPr>
            <a:r>
              <a:rPr lang="en-US" sz="2337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INNER JOIN Books b ON o.Book_ID = b.Book_ID</a:t>
            </a:r>
          </a:p>
          <a:p>
            <a:pPr algn="l">
              <a:lnSpc>
                <a:spcPts val="3272"/>
              </a:lnSpc>
            </a:pPr>
            <a:r>
              <a:rPr lang="en-US" sz="2337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GROUP BY b.Author</a:t>
            </a:r>
          </a:p>
          <a:p>
            <a:pPr algn="l" marL="0" indent="0" lvl="0">
              <a:lnSpc>
                <a:spcPts val="3272"/>
              </a:lnSpc>
            </a:pPr>
            <a:r>
              <a:rPr lang="en-US" sz="2337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ORDER By Total_Books_Sold DESC;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3115" y="1586648"/>
            <a:ext cx="64619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Anton"/>
                <a:ea typeface="Anton"/>
                <a:cs typeface="Anton"/>
                <a:sym typeface="Anton"/>
              </a:rPr>
              <a:t>Which authors sold the most books?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1110" y="5376896"/>
            <a:ext cx="64619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Anton"/>
                <a:ea typeface="Anton"/>
                <a:cs typeface="Anton"/>
                <a:sym typeface="Anton"/>
              </a:rPr>
              <a:t>What is the monthly sales trend?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56107" y="6056399"/>
            <a:ext cx="5675960" cy="2424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5"/>
              </a:lnSpc>
            </a:pPr>
            <a:r>
              <a:rPr lang="en-US" sz="2282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SELECT </a:t>
            </a:r>
          </a:p>
          <a:p>
            <a:pPr algn="l">
              <a:lnSpc>
                <a:spcPts val="3195"/>
              </a:lnSpc>
            </a:pPr>
            <a:r>
              <a:rPr lang="en-US" sz="2282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  MONTH(Order_Date) AS Month, </a:t>
            </a:r>
          </a:p>
          <a:p>
            <a:pPr algn="l">
              <a:lnSpc>
                <a:spcPts val="3195"/>
              </a:lnSpc>
            </a:pPr>
            <a:r>
              <a:rPr lang="en-US" sz="2282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   SUM(Total_Amount) AS Monthly_Revenue </a:t>
            </a:r>
          </a:p>
          <a:p>
            <a:pPr algn="l">
              <a:lnSpc>
                <a:spcPts val="3195"/>
              </a:lnSpc>
            </a:pPr>
            <a:r>
              <a:rPr lang="en-US" sz="2282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FROM Orders </a:t>
            </a:r>
          </a:p>
          <a:p>
            <a:pPr algn="l">
              <a:lnSpc>
                <a:spcPts val="3195"/>
              </a:lnSpc>
            </a:pPr>
            <a:r>
              <a:rPr lang="en-US" sz="2282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GROUP BY MONTH(Order_Date) </a:t>
            </a:r>
          </a:p>
          <a:p>
            <a:pPr algn="l">
              <a:lnSpc>
                <a:spcPts val="3195"/>
              </a:lnSpc>
              <a:spcBef>
                <a:spcPct val="0"/>
              </a:spcBef>
            </a:pPr>
            <a:r>
              <a:rPr lang="en-US" sz="2282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ORDER BY Month;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66126" y="9652334"/>
            <a:ext cx="64619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*Results truncated for brevity.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5873850" y="-600894"/>
            <a:ext cx="1263987" cy="126398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D9AF93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57041" y="0"/>
            <a:ext cx="9430959" cy="10287000"/>
            <a:chOff x="0" y="0"/>
            <a:chExt cx="248387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387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83874">
                  <a:moveTo>
                    <a:pt x="0" y="0"/>
                  </a:moveTo>
                  <a:lnTo>
                    <a:pt x="2483874" y="0"/>
                  </a:lnTo>
                  <a:lnTo>
                    <a:pt x="24838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45E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8387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734097" y="34272"/>
            <a:ext cx="5122944" cy="0"/>
          </a:xfrm>
          <a:prstGeom prst="line">
            <a:avLst/>
          </a:prstGeom>
          <a:ln cap="flat" w="38100">
            <a:solidFill>
              <a:srgbClr val="BD947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1847822">
            <a:off x="-863063" y="8851902"/>
            <a:ext cx="7077928" cy="2455776"/>
          </a:xfrm>
          <a:custGeom>
            <a:avLst/>
            <a:gdLst/>
            <a:ahLst/>
            <a:cxnLst/>
            <a:rect r="r" b="b" t="t" l="l"/>
            <a:pathLst>
              <a:path h="2455776" w="7077928">
                <a:moveTo>
                  <a:pt x="0" y="0"/>
                </a:moveTo>
                <a:lnTo>
                  <a:pt x="7077928" y="0"/>
                </a:lnTo>
                <a:lnTo>
                  <a:pt x="7077928" y="2455777"/>
                </a:lnTo>
                <a:lnTo>
                  <a:pt x="0" y="24557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832014">
            <a:off x="12596739" y="-1386746"/>
            <a:ext cx="6943638" cy="2409183"/>
          </a:xfrm>
          <a:custGeom>
            <a:avLst/>
            <a:gdLst/>
            <a:ahLst/>
            <a:cxnLst/>
            <a:rect r="r" b="b" t="t" l="l"/>
            <a:pathLst>
              <a:path h="2409183" w="6943638">
                <a:moveTo>
                  <a:pt x="0" y="0"/>
                </a:moveTo>
                <a:lnTo>
                  <a:pt x="6943638" y="0"/>
                </a:lnTo>
                <a:lnTo>
                  <a:pt x="6943638" y="2409183"/>
                </a:lnTo>
                <a:lnTo>
                  <a:pt x="0" y="240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5778">
            <a:off x="7692910" y="51806"/>
            <a:ext cx="1562518" cy="1289788"/>
          </a:xfrm>
          <a:custGeom>
            <a:avLst/>
            <a:gdLst/>
            <a:ahLst/>
            <a:cxnLst/>
            <a:rect r="r" b="b" t="t" l="l"/>
            <a:pathLst>
              <a:path h="1289788" w="1562518">
                <a:moveTo>
                  <a:pt x="0" y="0"/>
                </a:moveTo>
                <a:lnTo>
                  <a:pt x="1562518" y="0"/>
                </a:lnTo>
                <a:lnTo>
                  <a:pt x="1562518" y="1289788"/>
                </a:lnTo>
                <a:lnTo>
                  <a:pt x="0" y="1289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54524" y="2390632"/>
            <a:ext cx="474176" cy="423583"/>
          </a:xfrm>
          <a:custGeom>
            <a:avLst/>
            <a:gdLst/>
            <a:ahLst/>
            <a:cxnLst/>
            <a:rect r="r" b="b" t="t" l="l"/>
            <a:pathLst>
              <a:path h="423583" w="474176">
                <a:moveTo>
                  <a:pt x="0" y="0"/>
                </a:moveTo>
                <a:lnTo>
                  <a:pt x="474176" y="0"/>
                </a:lnTo>
                <a:lnTo>
                  <a:pt x="474176" y="423583"/>
                </a:lnTo>
                <a:lnTo>
                  <a:pt x="0" y="423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98091" y="3114996"/>
            <a:ext cx="10803783" cy="5901567"/>
          </a:xfrm>
          <a:custGeom>
            <a:avLst/>
            <a:gdLst/>
            <a:ahLst/>
            <a:cxnLst/>
            <a:rect r="r" b="b" t="t" l="l"/>
            <a:pathLst>
              <a:path h="5901567" w="10803783">
                <a:moveTo>
                  <a:pt x="0" y="0"/>
                </a:moveTo>
                <a:lnTo>
                  <a:pt x="10803784" y="0"/>
                </a:lnTo>
                <a:lnTo>
                  <a:pt x="10803784" y="5901566"/>
                </a:lnTo>
                <a:lnTo>
                  <a:pt x="0" y="59015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601875" y="4802984"/>
            <a:ext cx="6686125" cy="1800372"/>
          </a:xfrm>
          <a:custGeom>
            <a:avLst/>
            <a:gdLst/>
            <a:ahLst/>
            <a:cxnLst/>
            <a:rect r="r" b="b" t="t" l="l"/>
            <a:pathLst>
              <a:path h="1800372" w="6686125">
                <a:moveTo>
                  <a:pt x="0" y="0"/>
                </a:moveTo>
                <a:lnTo>
                  <a:pt x="6686125" y="0"/>
                </a:lnTo>
                <a:lnTo>
                  <a:pt x="6686125" y="1800372"/>
                </a:lnTo>
                <a:lnTo>
                  <a:pt x="0" y="180037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169" r="-3031" b="-3841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43453" y="3525659"/>
            <a:ext cx="9313060" cy="4945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2"/>
              </a:lnSpc>
            </a:pPr>
            <a:r>
              <a:rPr lang="en-US" sz="2180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WITH RepeatCustomers AS (</a:t>
            </a:r>
          </a:p>
          <a:p>
            <a:pPr algn="l">
              <a:lnSpc>
                <a:spcPts val="3052"/>
              </a:lnSpc>
            </a:pPr>
            <a:r>
              <a:rPr lang="en-US" sz="2180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SELECT </a:t>
            </a:r>
          </a:p>
          <a:p>
            <a:pPr algn="l">
              <a:lnSpc>
                <a:spcPts val="3052"/>
              </a:lnSpc>
            </a:pPr>
            <a:r>
              <a:rPr lang="en-US" sz="2180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    Customer_ID, </a:t>
            </a:r>
          </a:p>
          <a:p>
            <a:pPr algn="l">
              <a:lnSpc>
                <a:spcPts val="3052"/>
              </a:lnSpc>
            </a:pPr>
            <a:r>
              <a:rPr lang="en-US" sz="2180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    COUNT(Order_ID) AS Total_Orders </a:t>
            </a:r>
          </a:p>
          <a:p>
            <a:pPr algn="l">
              <a:lnSpc>
                <a:spcPts val="3052"/>
              </a:lnSpc>
            </a:pPr>
            <a:r>
              <a:rPr lang="en-US" sz="2180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FROM Orders </a:t>
            </a:r>
          </a:p>
          <a:p>
            <a:pPr algn="l">
              <a:lnSpc>
                <a:spcPts val="3052"/>
              </a:lnSpc>
            </a:pPr>
            <a:r>
              <a:rPr lang="en-US" sz="2180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GROUP BY Customer_ID </a:t>
            </a:r>
          </a:p>
          <a:p>
            <a:pPr algn="l">
              <a:lnSpc>
                <a:spcPts val="3052"/>
              </a:lnSpc>
            </a:pPr>
            <a:r>
              <a:rPr lang="en-US" sz="2180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HAVING COUNT(Order_ID) &gt; 1 </a:t>
            </a:r>
          </a:p>
          <a:p>
            <a:pPr algn="l">
              <a:lnSpc>
                <a:spcPts val="3052"/>
              </a:lnSpc>
            </a:pPr>
            <a:r>
              <a:rPr lang="en-US" sz="2180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) </a:t>
            </a:r>
          </a:p>
          <a:p>
            <a:pPr algn="l">
              <a:lnSpc>
                <a:spcPts val="3052"/>
              </a:lnSpc>
            </a:pPr>
            <a:r>
              <a:rPr lang="en-US" sz="2180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SELECT </a:t>
            </a:r>
          </a:p>
          <a:p>
            <a:pPr algn="l">
              <a:lnSpc>
                <a:spcPts val="3052"/>
              </a:lnSpc>
            </a:pPr>
            <a:r>
              <a:rPr lang="en-US" sz="2180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    (COUNT(*) * 100.0 / (SELECT COUNT(*) FROM Customers)) AS Repeat_Customer_Percentage </a:t>
            </a:r>
          </a:p>
          <a:p>
            <a:pPr algn="l">
              <a:lnSpc>
                <a:spcPts val="3052"/>
              </a:lnSpc>
            </a:pPr>
            <a:r>
              <a:rPr lang="en-US" sz="2180">
                <a:solidFill>
                  <a:srgbClr val="5B4F47"/>
                </a:solidFill>
                <a:latin typeface="Literata"/>
                <a:ea typeface="Literata"/>
                <a:cs typeface="Literata"/>
                <a:sym typeface="Literata"/>
              </a:rPr>
              <a:t>FROM RepeatCustomers; </a:t>
            </a:r>
          </a:p>
          <a:p>
            <a:pPr algn="l" marL="0" indent="0" lvl="0">
              <a:lnSpc>
                <a:spcPts val="3052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35999" y="2290340"/>
            <a:ext cx="762104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Anton"/>
                <a:ea typeface="Anton"/>
                <a:cs typeface="Anton"/>
                <a:sym typeface="Anton"/>
              </a:rPr>
              <a:t>What percentage of customers are Repeaters?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5873850" y="-600894"/>
            <a:ext cx="1263987" cy="126398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D9AF93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57041" y="0"/>
            <a:ext cx="9430959" cy="10287000"/>
            <a:chOff x="0" y="0"/>
            <a:chExt cx="248387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387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83874">
                  <a:moveTo>
                    <a:pt x="0" y="0"/>
                  </a:moveTo>
                  <a:lnTo>
                    <a:pt x="2483874" y="0"/>
                  </a:lnTo>
                  <a:lnTo>
                    <a:pt x="248387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45E4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8387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734097" y="34272"/>
            <a:ext cx="5122944" cy="0"/>
          </a:xfrm>
          <a:prstGeom prst="line">
            <a:avLst/>
          </a:prstGeom>
          <a:ln cap="flat" w="38100">
            <a:solidFill>
              <a:srgbClr val="BD947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1847822">
            <a:off x="-863063" y="8851902"/>
            <a:ext cx="7077928" cy="2455776"/>
          </a:xfrm>
          <a:custGeom>
            <a:avLst/>
            <a:gdLst/>
            <a:ahLst/>
            <a:cxnLst/>
            <a:rect r="r" b="b" t="t" l="l"/>
            <a:pathLst>
              <a:path h="2455776" w="7077928">
                <a:moveTo>
                  <a:pt x="0" y="0"/>
                </a:moveTo>
                <a:lnTo>
                  <a:pt x="7077928" y="0"/>
                </a:lnTo>
                <a:lnTo>
                  <a:pt x="7077928" y="2455777"/>
                </a:lnTo>
                <a:lnTo>
                  <a:pt x="0" y="24557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832014">
            <a:off x="12596739" y="-1386746"/>
            <a:ext cx="6943638" cy="2409183"/>
          </a:xfrm>
          <a:custGeom>
            <a:avLst/>
            <a:gdLst/>
            <a:ahLst/>
            <a:cxnLst/>
            <a:rect r="r" b="b" t="t" l="l"/>
            <a:pathLst>
              <a:path h="2409183" w="6943638">
                <a:moveTo>
                  <a:pt x="0" y="0"/>
                </a:moveTo>
                <a:lnTo>
                  <a:pt x="6943638" y="0"/>
                </a:lnTo>
                <a:lnTo>
                  <a:pt x="6943638" y="2409183"/>
                </a:lnTo>
                <a:lnTo>
                  <a:pt x="0" y="240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18492" y="-999804"/>
            <a:ext cx="4294383" cy="4114800"/>
          </a:xfrm>
          <a:custGeom>
            <a:avLst/>
            <a:gdLst/>
            <a:ahLst/>
            <a:cxnLst/>
            <a:rect r="r" b="b" t="t" l="l"/>
            <a:pathLst>
              <a:path h="4114800" w="4294383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568497" y="9827129"/>
            <a:ext cx="1263987" cy="126398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A17A6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23915" y="1551121"/>
            <a:ext cx="474176" cy="423583"/>
          </a:xfrm>
          <a:custGeom>
            <a:avLst/>
            <a:gdLst/>
            <a:ahLst/>
            <a:cxnLst/>
            <a:rect r="r" b="b" t="t" l="l"/>
            <a:pathLst>
              <a:path h="423583" w="474176">
                <a:moveTo>
                  <a:pt x="0" y="0"/>
                </a:moveTo>
                <a:lnTo>
                  <a:pt x="474176" y="0"/>
                </a:lnTo>
                <a:lnTo>
                  <a:pt x="474176" y="423584"/>
                </a:lnTo>
                <a:lnTo>
                  <a:pt x="0" y="4235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10956" y="6599104"/>
            <a:ext cx="487136" cy="435160"/>
          </a:xfrm>
          <a:custGeom>
            <a:avLst/>
            <a:gdLst/>
            <a:ahLst/>
            <a:cxnLst/>
            <a:rect r="r" b="b" t="t" l="l"/>
            <a:pathLst>
              <a:path h="435160" w="487136">
                <a:moveTo>
                  <a:pt x="0" y="0"/>
                </a:moveTo>
                <a:lnTo>
                  <a:pt x="487135" y="0"/>
                </a:lnTo>
                <a:lnTo>
                  <a:pt x="487135" y="435160"/>
                </a:lnTo>
                <a:lnTo>
                  <a:pt x="0" y="4351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838240"/>
            <a:ext cx="9915327" cy="5416247"/>
          </a:xfrm>
          <a:custGeom>
            <a:avLst/>
            <a:gdLst/>
            <a:ahLst/>
            <a:cxnLst/>
            <a:rect r="r" b="b" t="t" l="l"/>
            <a:pathLst>
              <a:path h="5416247" w="9915327">
                <a:moveTo>
                  <a:pt x="0" y="0"/>
                </a:moveTo>
                <a:lnTo>
                  <a:pt x="9915327" y="0"/>
                </a:lnTo>
                <a:lnTo>
                  <a:pt x="9915327" y="5416247"/>
                </a:lnTo>
                <a:lnTo>
                  <a:pt x="0" y="54162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68029" y="6396071"/>
            <a:ext cx="6743652" cy="3683720"/>
          </a:xfrm>
          <a:custGeom>
            <a:avLst/>
            <a:gdLst/>
            <a:ahLst/>
            <a:cxnLst/>
            <a:rect r="r" b="b" t="t" l="l"/>
            <a:pathLst>
              <a:path h="3683720" w="6743652">
                <a:moveTo>
                  <a:pt x="0" y="0"/>
                </a:moveTo>
                <a:lnTo>
                  <a:pt x="6743651" y="0"/>
                </a:lnTo>
                <a:lnTo>
                  <a:pt x="6743651" y="3683719"/>
                </a:lnTo>
                <a:lnTo>
                  <a:pt x="0" y="36837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730714" y="4763215"/>
            <a:ext cx="5528586" cy="5316575"/>
          </a:xfrm>
          <a:custGeom>
            <a:avLst/>
            <a:gdLst/>
            <a:ahLst/>
            <a:cxnLst/>
            <a:rect r="r" b="b" t="t" l="l"/>
            <a:pathLst>
              <a:path h="5316575" w="5528586">
                <a:moveTo>
                  <a:pt x="0" y="0"/>
                </a:moveTo>
                <a:lnTo>
                  <a:pt x="5528586" y="0"/>
                </a:lnTo>
                <a:lnTo>
                  <a:pt x="5528586" y="5316575"/>
                </a:lnTo>
                <a:lnTo>
                  <a:pt x="0" y="53165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15191" y="2484225"/>
            <a:ext cx="7343973" cy="1261541"/>
          </a:xfrm>
          <a:custGeom>
            <a:avLst/>
            <a:gdLst/>
            <a:ahLst/>
            <a:cxnLst/>
            <a:rect r="r" b="b" t="t" l="l"/>
            <a:pathLst>
              <a:path h="1261541" w="7343973">
                <a:moveTo>
                  <a:pt x="0" y="0"/>
                </a:moveTo>
                <a:lnTo>
                  <a:pt x="7343974" y="0"/>
                </a:lnTo>
                <a:lnTo>
                  <a:pt x="7343974" y="1261541"/>
                </a:lnTo>
                <a:lnTo>
                  <a:pt x="0" y="12615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948220">
            <a:off x="8368010" y="8570397"/>
            <a:ext cx="978063" cy="978063"/>
          </a:xfrm>
          <a:custGeom>
            <a:avLst/>
            <a:gdLst/>
            <a:ahLst/>
            <a:cxnLst/>
            <a:rect r="r" b="b" t="t" l="l"/>
            <a:pathLst>
              <a:path h="978063" w="978063">
                <a:moveTo>
                  <a:pt x="0" y="0"/>
                </a:moveTo>
                <a:lnTo>
                  <a:pt x="978062" y="0"/>
                </a:lnTo>
                <a:lnTo>
                  <a:pt x="978062" y="978063"/>
                </a:lnTo>
                <a:lnTo>
                  <a:pt x="0" y="9780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2084268">
            <a:off x="12236022" y="127224"/>
            <a:ext cx="1363472" cy="887496"/>
          </a:xfrm>
          <a:custGeom>
            <a:avLst/>
            <a:gdLst/>
            <a:ahLst/>
            <a:cxnLst/>
            <a:rect r="r" b="b" t="t" l="l"/>
            <a:pathLst>
              <a:path h="887496" w="1363472">
                <a:moveTo>
                  <a:pt x="0" y="0"/>
                </a:moveTo>
                <a:lnTo>
                  <a:pt x="1363471" y="0"/>
                </a:lnTo>
                <a:lnTo>
                  <a:pt x="1363471" y="887496"/>
                </a:lnTo>
                <a:lnTo>
                  <a:pt x="0" y="88749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63486" y="1503496"/>
            <a:ext cx="4676324" cy="4892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39"/>
              </a:lnSpc>
            </a:pPr>
            <a:r>
              <a:rPr lang="en-US" sz="2171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CREATE TRIGGER trg_UpdateStock</a:t>
            </a:r>
          </a:p>
          <a:p>
            <a:pPr algn="just">
              <a:lnSpc>
                <a:spcPts val="3039"/>
              </a:lnSpc>
            </a:pPr>
            <a:r>
              <a:rPr lang="en-US" sz="2171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ON Orders</a:t>
            </a:r>
          </a:p>
          <a:p>
            <a:pPr algn="just">
              <a:lnSpc>
                <a:spcPts val="3039"/>
              </a:lnSpc>
            </a:pPr>
            <a:r>
              <a:rPr lang="en-US" sz="2171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AFTER INSERT</a:t>
            </a:r>
          </a:p>
          <a:p>
            <a:pPr algn="just">
              <a:lnSpc>
                <a:spcPts val="3039"/>
              </a:lnSpc>
            </a:pPr>
            <a:r>
              <a:rPr lang="en-US" sz="2171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AS</a:t>
            </a:r>
          </a:p>
          <a:p>
            <a:pPr algn="just">
              <a:lnSpc>
                <a:spcPts val="3039"/>
              </a:lnSpc>
            </a:pPr>
            <a:r>
              <a:rPr lang="en-US" sz="2171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BEGIN</a:t>
            </a:r>
          </a:p>
          <a:p>
            <a:pPr algn="just">
              <a:lnSpc>
                <a:spcPts val="3039"/>
              </a:lnSpc>
            </a:pPr>
            <a:r>
              <a:rPr lang="en-US" sz="2171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    SET NOCOUNT ON;</a:t>
            </a:r>
          </a:p>
          <a:p>
            <a:pPr algn="just">
              <a:lnSpc>
                <a:spcPts val="3039"/>
              </a:lnSpc>
            </a:pPr>
            <a:r>
              <a:rPr lang="en-US" sz="2171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    UPDATE b</a:t>
            </a:r>
          </a:p>
          <a:p>
            <a:pPr algn="just">
              <a:lnSpc>
                <a:spcPts val="3039"/>
              </a:lnSpc>
            </a:pPr>
            <a:r>
              <a:rPr lang="en-US" sz="2171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    SET Stock = b.Stock - i.Quantity</a:t>
            </a:r>
          </a:p>
          <a:p>
            <a:pPr algn="just">
              <a:lnSpc>
                <a:spcPts val="3039"/>
              </a:lnSpc>
            </a:pPr>
            <a:r>
              <a:rPr lang="en-US" sz="2171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    FROM Books b</a:t>
            </a:r>
          </a:p>
          <a:p>
            <a:pPr algn="just">
              <a:lnSpc>
                <a:spcPts val="3039"/>
              </a:lnSpc>
            </a:pPr>
            <a:r>
              <a:rPr lang="en-US" sz="2171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    INNER JOIN inserted i ON b.Book_ID = i.Book_ID;</a:t>
            </a:r>
          </a:p>
          <a:p>
            <a:pPr algn="just">
              <a:lnSpc>
                <a:spcPts val="3039"/>
              </a:lnSpc>
            </a:pPr>
            <a:r>
              <a:rPr lang="en-US" sz="2171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END;</a:t>
            </a:r>
          </a:p>
          <a:p>
            <a:pPr algn="just" marL="0" indent="0" lvl="0">
              <a:lnSpc>
                <a:spcPts val="303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308882" y="916002"/>
            <a:ext cx="64619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Anton"/>
                <a:ea typeface="Anton"/>
                <a:cs typeface="Anton"/>
                <a:sym typeface="Anton"/>
              </a:rPr>
              <a:t>How is stock updated after an order?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49736" y="6532429"/>
            <a:ext cx="64619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5B4F47"/>
                </a:solidFill>
                <a:latin typeface="Anton"/>
                <a:ea typeface="Anton"/>
                <a:cs typeface="Anton"/>
                <a:sym typeface="Anton"/>
              </a:rPr>
              <a:t>Which books are low in stock?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99921" y="7177121"/>
            <a:ext cx="3151942" cy="255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4"/>
              </a:lnSpc>
            </a:pPr>
            <a:r>
              <a:rPr lang="en-US" sz="2438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SELECT </a:t>
            </a:r>
          </a:p>
          <a:p>
            <a:pPr algn="l">
              <a:lnSpc>
                <a:spcPts val="3414"/>
              </a:lnSpc>
            </a:pPr>
            <a:r>
              <a:rPr lang="en-US" sz="2438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    Title, </a:t>
            </a:r>
          </a:p>
          <a:p>
            <a:pPr algn="l">
              <a:lnSpc>
                <a:spcPts val="3414"/>
              </a:lnSpc>
            </a:pPr>
            <a:r>
              <a:rPr lang="en-US" sz="2438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    Stock </a:t>
            </a:r>
          </a:p>
          <a:p>
            <a:pPr algn="l">
              <a:lnSpc>
                <a:spcPts val="3414"/>
              </a:lnSpc>
            </a:pPr>
            <a:r>
              <a:rPr lang="en-US" sz="2438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FROM Books </a:t>
            </a:r>
          </a:p>
          <a:p>
            <a:pPr algn="l">
              <a:lnSpc>
                <a:spcPts val="3414"/>
              </a:lnSpc>
            </a:pPr>
            <a:r>
              <a:rPr lang="en-US" sz="2438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WHERE Stock &lt; 10 </a:t>
            </a:r>
          </a:p>
          <a:p>
            <a:pPr algn="l">
              <a:lnSpc>
                <a:spcPts val="3414"/>
              </a:lnSpc>
              <a:spcBef>
                <a:spcPct val="0"/>
              </a:spcBef>
            </a:pPr>
            <a:r>
              <a:rPr lang="en-US" sz="2438">
                <a:solidFill>
                  <a:srgbClr val="5B4F47"/>
                </a:solidFill>
                <a:latin typeface="Lora"/>
                <a:ea typeface="Lora"/>
                <a:cs typeface="Lora"/>
                <a:sym typeface="Lora"/>
              </a:rPr>
              <a:t>ORDER BY Stock ASC;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5892900" y="-600894"/>
            <a:ext cx="1263987" cy="126398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3825" cap="sq">
              <a:solidFill>
                <a:srgbClr val="D9AF93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DAGmxaVOCB0</dc:identifier>
  <dcterms:modified xsi:type="dcterms:W3CDTF">2011-08-01T06:04:30Z</dcterms:modified>
  <cp:revision>1</cp:revision>
  <dc:title>ONLINE BOOK Store</dc:title>
</cp:coreProperties>
</file>