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9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5" r:id="rId7"/>
    <p:sldId id="263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6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E5E26-2FF1-4655-AC3E-750414A167DB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B3B8-8BED-4482-87F0-0228B6ED0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AB3B8-8BED-4482-87F0-0228B6ED06B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2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652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8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24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7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6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1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1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3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1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6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  <p:sldLayoutId id="2147484801" r:id="rId12"/>
    <p:sldLayoutId id="2147484802" r:id="rId13"/>
    <p:sldLayoutId id="2147484803" r:id="rId14"/>
    <p:sldLayoutId id="2147484804" r:id="rId15"/>
    <p:sldLayoutId id="2147484805" r:id="rId16"/>
    <p:sldLayoutId id="21474848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AB1AD6-FE55-985E-D591-65EF0C1FE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870" y="995316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Disease Diagnostic </a:t>
            </a:r>
            <a:br>
              <a:rPr lang="en-US" dirty="0"/>
            </a:br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A4ADBD-E873-142B-3AF1-0E2F79BA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96F8CA-90E1-4D52-B842-DA52CA8C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29" y="3041375"/>
            <a:ext cx="6279471" cy="3576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23EF79-AE19-1A00-7FF2-54E1DFD3E168}"/>
              </a:ext>
            </a:extLst>
          </p:cNvPr>
          <p:cNvSpPr txBox="1"/>
          <p:nvPr/>
        </p:nvSpPr>
        <p:spPr>
          <a:xfrm>
            <a:off x="-73152" y="4709160"/>
            <a:ext cx="5202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pPr algn="ctr"/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algn="ctr"/>
            <a:r>
              <a:rPr lang="en-IN" sz="2400" dirty="0"/>
              <a:t>Project Report by</a:t>
            </a:r>
          </a:p>
          <a:p>
            <a:pPr algn="ctr"/>
            <a:r>
              <a:rPr lang="en-IN" sz="2400" dirty="0"/>
              <a:t>Miss. </a:t>
            </a:r>
            <a:r>
              <a:rPr lang="en-IN" sz="2400" dirty="0" smtClean="0"/>
              <a:t>Pallavi </a:t>
            </a:r>
            <a:r>
              <a:rPr lang="en-IN" sz="2400" dirty="0" err="1" smtClean="0"/>
              <a:t>Gajanan</a:t>
            </a:r>
            <a:r>
              <a:rPr lang="en-IN" sz="2400" dirty="0" smtClean="0"/>
              <a:t> Tayde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992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136707-EAD7-C23F-91F5-C9FA1CC31D6E}"/>
              </a:ext>
            </a:extLst>
          </p:cNvPr>
          <p:cNvSpPr txBox="1"/>
          <p:nvPr/>
        </p:nvSpPr>
        <p:spPr>
          <a:xfrm>
            <a:off x="319595" y="328473"/>
            <a:ext cx="7954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9374D-71C3-5A0B-2E5A-3C6ACB77FCEA}"/>
              </a:ext>
            </a:extLst>
          </p:cNvPr>
          <p:cNvSpPr txBox="1"/>
          <p:nvPr/>
        </p:nvSpPr>
        <p:spPr>
          <a:xfrm>
            <a:off x="184596" y="1258824"/>
            <a:ext cx="112758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From target value we can say that our dataset is almost balanced with 49% of patients having no heart disease and 51 % of patients having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Males have higher chances of having heart disease than females.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with age &gt;55 years and having resting blood  sugar( </a:t>
            </a:r>
            <a:r>
              <a:rPr lang="en-US" sz="2400" dirty="0" err="1"/>
              <a:t>i.e</a:t>
            </a:r>
            <a:r>
              <a:rPr lang="en-US" sz="2400" dirty="0"/>
              <a:t> in diastolic state) in range 121-140 mmHg have higher chances of heart disease. patients with age group 40 to 45 have little chances and age below 40 has negligible chances of having a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Patients suffering from heart disease are mostly in age group of 50-55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who are likely to suffer from heart disease have higher maximum heart rates( rate between 140-160) whereas patients who are not likely to suffer from heart disease are having lower maximum heart rates.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66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86" y="2587487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 YOU 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085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0A4F40-0C76-4218-A51F-27D23D8E6909}"/>
              </a:ext>
            </a:extLst>
          </p:cNvPr>
          <p:cNvSpPr txBox="1"/>
          <p:nvPr/>
        </p:nvSpPr>
        <p:spPr>
          <a:xfrm>
            <a:off x="182840" y="102981"/>
            <a:ext cx="11945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254BF1-D65F-0F11-6E7F-5CFF631E0655}"/>
              </a:ext>
            </a:extLst>
          </p:cNvPr>
          <p:cNvSpPr txBox="1"/>
          <p:nvPr/>
        </p:nvSpPr>
        <p:spPr>
          <a:xfrm>
            <a:off x="237744" y="1700784"/>
            <a:ext cx="11676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Heart disease is the leading cause of death in the world over the past 10 years.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goal of this project is to </a:t>
            </a:r>
            <a:r>
              <a:rPr lang="en-US" sz="2800" dirty="0" smtClean="0"/>
              <a:t>analyze </a:t>
            </a:r>
            <a:r>
              <a:rPr lang="en-US" sz="2800" dirty="0"/>
              <a:t>the heart disease occurrence , based on the combination of features that describes the heart disease.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several parameter such as high blood pressure, high cholesterol, fasting blood sugar, coronary artery disease(AHD) etc. for </a:t>
            </a:r>
            <a:r>
              <a:rPr lang="en-US" sz="2800" dirty="0" err="1"/>
              <a:t>analysing</a:t>
            </a:r>
            <a:r>
              <a:rPr lang="en-US" sz="2800" dirty="0"/>
              <a:t> the person have a heart disease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00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14579F-59F9-4C0B-3B9B-035F4CE35D7E}"/>
              </a:ext>
            </a:extLst>
          </p:cNvPr>
          <p:cNvSpPr txBox="1"/>
          <p:nvPr/>
        </p:nvSpPr>
        <p:spPr>
          <a:xfrm>
            <a:off x="133165" y="28408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AE91512-FA84-F3ED-9B9D-01361F1CFE5A}"/>
              </a:ext>
            </a:extLst>
          </p:cNvPr>
          <p:cNvSpPr/>
          <p:nvPr/>
        </p:nvSpPr>
        <p:spPr>
          <a:xfrm>
            <a:off x="1038688" y="190869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8DE467D-05B5-E4F4-F344-6763A92D9E52}"/>
              </a:ext>
            </a:extLst>
          </p:cNvPr>
          <p:cNvSpPr/>
          <p:nvPr/>
        </p:nvSpPr>
        <p:spPr>
          <a:xfrm>
            <a:off x="3675353" y="189704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68296F9-3440-849B-8713-41BDAC31FFBE}"/>
              </a:ext>
            </a:extLst>
          </p:cNvPr>
          <p:cNvSpPr/>
          <p:nvPr/>
        </p:nvSpPr>
        <p:spPr>
          <a:xfrm>
            <a:off x="6454065" y="192194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CD84B6-A395-C546-75C7-9F4AD278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82" y="3559794"/>
            <a:ext cx="1804572" cy="71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30E5A7B-E8C8-9AF7-8954-85A56BF9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7" y="3424560"/>
            <a:ext cx="1804572" cy="719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2B4E33-6E01-C14E-A26E-763B85E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55" y="1916188"/>
            <a:ext cx="1804572" cy="71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00CDF0-9B04-DE77-ADBC-ACF8695C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0" y="3559794"/>
            <a:ext cx="1804572" cy="71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4F1695-4F3C-BD80-1374-4E37F7D5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2" y="3533312"/>
            <a:ext cx="1804572" cy="7193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4E5CCD1C-93D0-68BE-4F1E-5C299343FDAE}"/>
              </a:ext>
            </a:extLst>
          </p:cNvPr>
          <p:cNvSpPr/>
          <p:nvPr/>
        </p:nvSpPr>
        <p:spPr>
          <a:xfrm>
            <a:off x="2939986" y="203626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B1E5CF1-067B-8046-1343-C1C7DBAF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907432" y="3669636"/>
            <a:ext cx="652329" cy="50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AA4D661-C16B-FB94-FE20-FC165437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37876" y="2834919"/>
            <a:ext cx="652329" cy="506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AE21338-133E-6A47-B7E5-67150E0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90" y="2036261"/>
            <a:ext cx="652329" cy="506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CCD6160-DAF1-2CBA-592E-E91BACD3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79" y="1979547"/>
            <a:ext cx="727972" cy="564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666A156-916C-8631-816F-866DC8C4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688" y="3619278"/>
            <a:ext cx="658425" cy="506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FEBFA21-F3B2-D0DD-5F14-525838ED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54" y="3601523"/>
            <a:ext cx="658425" cy="5060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B6AA055-FA0A-CBF9-0509-5531892D9822}"/>
              </a:ext>
            </a:extLst>
          </p:cNvPr>
          <p:cNvSpPr txBox="1"/>
          <p:nvPr/>
        </p:nvSpPr>
        <p:spPr>
          <a:xfrm>
            <a:off x="1038688" y="197954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3AD170E-CD73-E0FC-DAAE-23018871EC93}"/>
              </a:ext>
            </a:extLst>
          </p:cNvPr>
          <p:cNvSpPr txBox="1"/>
          <p:nvPr/>
        </p:nvSpPr>
        <p:spPr>
          <a:xfrm>
            <a:off x="3743050" y="197954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</a:t>
            </a:r>
            <a:r>
              <a:rPr lang="en-IN" dirty="0" err="1" smtClean="0">
                <a:solidFill>
                  <a:schemeClr val="bg2"/>
                </a:solidFill>
              </a:rPr>
              <a:t>mporting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58B4202-8E58-0057-8F10-85D40290B754}"/>
              </a:ext>
            </a:extLst>
          </p:cNvPr>
          <p:cNvSpPr txBox="1"/>
          <p:nvPr/>
        </p:nvSpPr>
        <p:spPr>
          <a:xfrm>
            <a:off x="6525087" y="197954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808EE63-F280-362B-0994-5811E00F0696}"/>
              </a:ext>
            </a:extLst>
          </p:cNvPr>
          <p:cNvSpPr txBox="1"/>
          <p:nvPr/>
        </p:nvSpPr>
        <p:spPr>
          <a:xfrm>
            <a:off x="9232777" y="197954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446449-6EA3-918F-C51F-8CDEB5636D3A}"/>
              </a:ext>
            </a:extLst>
          </p:cNvPr>
          <p:cNvSpPr txBox="1"/>
          <p:nvPr/>
        </p:nvSpPr>
        <p:spPr>
          <a:xfrm>
            <a:off x="9275692" y="345638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99FFDE7-E71A-B468-2E52-EE21DA26F9FE}"/>
              </a:ext>
            </a:extLst>
          </p:cNvPr>
          <p:cNvSpPr txBox="1"/>
          <p:nvPr/>
        </p:nvSpPr>
        <p:spPr>
          <a:xfrm>
            <a:off x="6525087" y="361927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A79914-F7C3-8E7C-17AE-FADA3C034DA6}"/>
              </a:ext>
            </a:extLst>
          </p:cNvPr>
          <p:cNvSpPr txBox="1"/>
          <p:nvPr/>
        </p:nvSpPr>
        <p:spPr>
          <a:xfrm>
            <a:off x="3786038" y="359250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EB7ED8D-7B6F-B2B6-9FD4-AEAEFB8AEDD1}"/>
              </a:ext>
            </a:extLst>
          </p:cNvPr>
          <p:cNvSpPr txBox="1"/>
          <p:nvPr/>
        </p:nvSpPr>
        <p:spPr>
          <a:xfrm>
            <a:off x="1038688" y="359250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6307B99-1735-4C9A-56F7-AC39986F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4" y="4313192"/>
            <a:ext cx="506012" cy="6523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38283BF-7A5B-90C4-BF26-4640CC401B0B}"/>
              </a:ext>
            </a:extLst>
          </p:cNvPr>
          <p:cNvSpPr txBox="1"/>
          <p:nvPr/>
        </p:nvSpPr>
        <p:spPr>
          <a:xfrm>
            <a:off x="980292" y="5026011"/>
            <a:ext cx="205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D79AFA-F9CC-3F54-DC56-0F09C632CF09}"/>
              </a:ext>
            </a:extLst>
          </p:cNvPr>
          <p:cNvSpPr txBox="1"/>
          <p:nvPr/>
        </p:nvSpPr>
        <p:spPr>
          <a:xfrm>
            <a:off x="210312" y="260604"/>
            <a:ext cx="728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INSIGHTS FROM ANALYSIS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B1D978-2266-DAE6-5929-38382818270E}"/>
              </a:ext>
            </a:extLst>
          </p:cNvPr>
          <p:cNvSpPr txBox="1"/>
          <p:nvPr/>
        </p:nvSpPr>
        <p:spPr>
          <a:xfrm>
            <a:off x="3620516" y="997467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kind of Population do we have?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092E8C-A8EF-8A59-6D3E-6399076ADC8D}"/>
              </a:ext>
            </a:extLst>
          </p:cNvPr>
          <p:cNvSpPr txBox="1"/>
          <p:nvPr/>
        </p:nvSpPr>
        <p:spPr>
          <a:xfrm>
            <a:off x="3159760" y="5536184"/>
            <a:ext cx="8123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51%  people are suffering from Heart disease. </a:t>
            </a:r>
          </a:p>
          <a:p>
            <a:r>
              <a:rPr lang="en-US" sz="2000" dirty="0"/>
              <a:t>49% people do not have heart disease.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D4BECCA-8E65-B130-2E0A-B533BC14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57" y="1549665"/>
            <a:ext cx="4949686" cy="41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84D8C6-1578-FC96-E8D3-990866727A85}"/>
              </a:ext>
            </a:extLst>
          </p:cNvPr>
          <p:cNvSpPr txBox="1"/>
          <p:nvPr/>
        </p:nvSpPr>
        <p:spPr>
          <a:xfrm>
            <a:off x="301752" y="283464"/>
            <a:ext cx="116037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SYMPTOMS </a:t>
            </a:r>
          </a:p>
          <a:p>
            <a:endParaRPr lang="en-US" dirty="0"/>
          </a:p>
          <a:p>
            <a:r>
              <a:rPr lang="en-US" sz="2400" dirty="0"/>
              <a:t>People having higher cholesterol  level and asymptomatic chest pain these people having higher chance of heart disease 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D51C0E-41E5-A18D-D3C6-F68CDDD1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8" y="2566178"/>
            <a:ext cx="5585944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EBED19A-0AF5-4BCF-6F67-BFA8918C0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6178"/>
            <a:ext cx="566977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7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827521-6D4D-0D2F-B569-C80D4E05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" y="244935"/>
            <a:ext cx="5471634" cy="4031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F50D7B-81C0-D7AA-F7FA-D65D6CB4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5451"/>
            <a:ext cx="5915897" cy="4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836073-2AC1-B6E2-551D-D1525F564930}"/>
              </a:ext>
            </a:extLst>
          </p:cNvPr>
          <p:cNvSpPr txBox="1"/>
          <p:nvPr/>
        </p:nvSpPr>
        <p:spPr>
          <a:xfrm>
            <a:off x="334392" y="409679"/>
            <a:ext cx="11523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the analysis of factors which causes heart disease such as blood pressure , cholesterol, Chest pain and heart rate.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43EE92-87A1-1260-9E6E-DBB6873F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2" y="2052319"/>
            <a:ext cx="6047756" cy="439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F4F08D-E149-58BE-CEDA-7D0092C79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44" y="1781225"/>
            <a:ext cx="544115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0F8AE7-AAAA-1515-34E7-CE6073E8938D}"/>
              </a:ext>
            </a:extLst>
          </p:cNvPr>
          <p:cNvSpPr txBox="1"/>
          <p:nvPr/>
        </p:nvSpPr>
        <p:spPr>
          <a:xfrm>
            <a:off x="320040" y="411480"/>
            <a:ext cx="1144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classify by age range old people are more prone to heart disease and then mid age people have the chances of heart disease.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D18993-C877-C06B-19FC-6AA390E8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275840"/>
            <a:ext cx="588264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32F587-CB84-3617-D015-D99F62FA82B1}"/>
              </a:ext>
            </a:extLst>
          </p:cNvPr>
          <p:cNvSpPr txBox="1"/>
          <p:nvPr/>
        </p:nvSpPr>
        <p:spPr>
          <a:xfrm>
            <a:off x="150920" y="319596"/>
            <a:ext cx="117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classify by gender males are more prone to heart  disease than female.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674AF2-8505-21D1-7620-08DDE944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1" y="2262962"/>
            <a:ext cx="5761219" cy="4099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25EF473-3CBD-9FE7-6453-5FDE58A9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96" y="2262962"/>
            <a:ext cx="556308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233</TotalTime>
  <Words>372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Heart Disease Diagnostic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Anjali Chapte</dc:creator>
  <cp:lastModifiedBy>Microsoft account</cp:lastModifiedBy>
  <cp:revision>8</cp:revision>
  <dcterms:created xsi:type="dcterms:W3CDTF">2023-03-23T15:53:40Z</dcterms:created>
  <dcterms:modified xsi:type="dcterms:W3CDTF">2023-03-30T17:16:01Z</dcterms:modified>
</cp:coreProperties>
</file>