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459FD-52D5-44D3-B860-83562915E175}"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459FD-52D5-44D3-B860-83562915E175}"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459FD-52D5-44D3-B860-83562915E175}"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459FD-52D5-44D3-B860-83562915E175}"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459FD-52D5-44D3-B860-83562915E175}"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459FD-52D5-44D3-B860-83562915E175}"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459FD-52D5-44D3-B860-83562915E175}" type="datetimeFigureOut">
              <a:rPr lang="en-US" smtClean="0"/>
              <a:t>6/12/2025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459FD-52D5-44D3-B860-83562915E175}" type="datetimeFigureOut">
              <a:rPr lang="en-US" smtClean="0"/>
              <a:t>6/12/2025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459FD-52D5-44D3-B860-83562915E175}" type="datetimeFigureOut">
              <a:rPr lang="en-US" smtClean="0"/>
              <a:t>6/12/2025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459FD-52D5-44D3-B860-83562915E175}"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459FD-52D5-44D3-B860-83562915E175}"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D9D32-E8DA-4072-90E2-06349EE242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459FD-52D5-44D3-B860-83562915E175}" type="datetimeFigureOut">
              <a:rPr lang="en-US" smtClean="0"/>
              <a:t>6/12/2025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D9D32-E8DA-4072-90E2-06349EE242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b="1" dirty="0" smtClean="0">
                <a:solidFill>
                  <a:srgbClr val="FF0000"/>
                </a:solidFill>
                <a:latin typeface="Times New Roman" pitchFamily="18" charset="0"/>
                <a:cs typeface="Times New Roman" pitchFamily="18" charset="0"/>
              </a:rPr>
              <a:t>Time-Series Signal Generation Using Time Transformer</a:t>
            </a:r>
            <a:endParaRPr lang="en-US" dirty="0"/>
          </a:p>
        </p:txBody>
      </p:sp>
      <p:sp>
        <p:nvSpPr>
          <p:cNvPr id="3" name="Subtitle 2"/>
          <p:cNvSpPr>
            <a:spLocks noGrp="1"/>
          </p:cNvSpPr>
          <p:nvPr>
            <p:ph type="subTitle" idx="1"/>
          </p:nvPr>
        </p:nvSpPr>
        <p:spPr/>
        <p:txBody>
          <a:bodyPr/>
          <a:lstStyle/>
          <a:p>
            <a:endParaRPr lang="en-US" dirty="0"/>
          </a:p>
        </p:txBody>
      </p:sp>
      <p:sp>
        <p:nvSpPr>
          <p:cNvPr id="17"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ko-KR" sz="4000" b="1" i="0" u="none" strike="noStrike" kern="1200" cap="none" spc="0" normalizeH="0" baseline="0" noProof="0" dirty="0" smtClean="0">
                <a:ln>
                  <a:noFill/>
                </a:ln>
                <a:solidFill>
                  <a:srgbClr val="0070C0"/>
                </a:solidFill>
                <a:effectLst/>
                <a:uLnTx/>
                <a:uFillTx/>
                <a:latin typeface="Times New Roman" panose="02020603050405020304" pitchFamily="18" charset="0"/>
                <a:ea typeface="+mj-ea"/>
                <a:cs typeface="Times New Roman" panose="02020603050405020304" pitchFamily="18" charset="0"/>
              </a:rPr>
              <a:t> </a:t>
            </a:r>
            <a:r>
              <a:rPr kumimoji="0" lang="en-US" sz="44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t> </a:t>
            </a:r>
            <a:endParaRPr kumimoji="0" lang="ko-KR" alt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endParaRPr>
          </a:p>
        </p:txBody>
      </p:sp>
      <p:sp>
        <p:nvSpPr>
          <p:cNvPr id="18" name="Title 1"/>
          <p:cNvSpPr txBox="1">
            <a:spLocks/>
          </p:cNvSpPr>
          <p:nvPr/>
        </p:nvSpPr>
        <p:spPr>
          <a:xfrm>
            <a:off x="900081" y="2285992"/>
            <a:ext cx="9181148" cy="147002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t/>
            </a:r>
            <a:br>
              <a:rPr kumimoji="0" lang="en-US" sz="44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Title 1"/>
          <p:cNvSpPr txBox="1">
            <a:spLocks/>
          </p:cNvSpPr>
          <p:nvPr/>
        </p:nvSpPr>
        <p:spPr>
          <a:xfrm>
            <a:off x="759437" y="2071678"/>
            <a:ext cx="9181148" cy="1814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endParaRPr>
          </a:p>
        </p:txBody>
      </p:sp>
      <p:sp>
        <p:nvSpPr>
          <p:cNvPr id="20" name="Footer Placeholder 14"/>
          <p:cNvSpPr>
            <a:spLocks noGrp="1"/>
          </p:cNvSpPr>
          <p:nvPr>
            <p:ph type="ftr" sz="quarter" idx="11"/>
          </p:nvPr>
        </p:nvSpPr>
        <p:spPr>
          <a:xfrm>
            <a:off x="4957546" y="6492876"/>
            <a:ext cx="3702322"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Dept. of ECE</a:t>
            </a:r>
          </a:p>
        </p:txBody>
      </p:sp>
      <p:sp>
        <p:nvSpPr>
          <p:cNvPr id="21" name="Slide Number Placeholder 15"/>
          <p:cNvSpPr>
            <a:spLocks noGrp="1"/>
          </p:cNvSpPr>
          <p:nvPr>
            <p:ph type="sldNum" sz="quarter" idx="12"/>
          </p:nvPr>
        </p:nvSpPr>
        <p:spPr>
          <a:xfrm>
            <a:off x="11678384" y="6492876"/>
            <a:ext cx="576072" cy="365125"/>
          </a:xfrm>
        </p:spPr>
        <p:txBody>
          <a:bodyPr/>
          <a:lstStyle/>
          <a:p>
            <a:fld id="{14664CE2-A199-492D-95BF-8BD1FF457610}" type="slidenum">
              <a:rPr lang="en-US" smtClean="0"/>
              <a:pPr/>
              <a:t>1</a:t>
            </a:fld>
            <a:endParaRPr lang="en-US"/>
          </a:p>
        </p:txBody>
      </p:sp>
      <p:sp>
        <p:nvSpPr>
          <p:cNvPr id="22" name="AutoShape 4" descr="C:\Users\EC\Desktop\cropped-cddfv-1024x112.webp"/>
          <p:cNvSpPr>
            <a:spLocks noChangeAspect="1" noChangeArrowheads="1"/>
          </p:cNvSpPr>
          <p:nvPr/>
        </p:nvSpPr>
        <p:spPr bwMode="auto">
          <a:xfrm>
            <a:off x="1772071" y="1785927"/>
            <a:ext cx="5295662"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3" name="AutoShape 6" descr="C:\Users\EC\Desktop\cropped-cddfv-1024x112.webp"/>
          <p:cNvSpPr>
            <a:spLocks noChangeAspect="1" noChangeArrowheads="1"/>
          </p:cNvSpPr>
          <p:nvPr/>
        </p:nvSpPr>
        <p:spPr bwMode="auto">
          <a:xfrm>
            <a:off x="-1757296" y="-59533"/>
            <a:ext cx="360045"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 name="AutoShape 8" descr="C:\Users\EC\Desktop\cropped-cddfv-1024x112.webp"/>
          <p:cNvSpPr>
            <a:spLocks noChangeAspect="1" noChangeArrowheads="1"/>
          </p:cNvSpPr>
          <p:nvPr/>
        </p:nvSpPr>
        <p:spPr bwMode="auto">
          <a:xfrm>
            <a:off x="-1577274" y="92868"/>
            <a:ext cx="360045"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5" name="Picture 24"/>
          <p:cNvPicPr>
            <a:picLocks noChangeAspect="1"/>
          </p:cNvPicPr>
          <p:nvPr/>
        </p:nvPicPr>
        <p:blipFill>
          <a:blip r:embed="rId2" cstate="print"/>
          <a:stretch>
            <a:fillRect/>
          </a:stretch>
        </p:blipFill>
        <p:spPr>
          <a:xfrm>
            <a:off x="0" y="357166"/>
            <a:ext cx="9029317" cy="836048"/>
          </a:xfrm>
          <a:prstGeom prst="rect">
            <a:avLst/>
          </a:prstGeom>
        </p:spPr>
      </p:pic>
      <p:sp>
        <p:nvSpPr>
          <p:cNvPr id="26" name="TextBox 25"/>
          <p:cNvSpPr txBox="1"/>
          <p:nvPr/>
        </p:nvSpPr>
        <p:spPr>
          <a:xfrm>
            <a:off x="3291022" y="5929331"/>
            <a:ext cx="245567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Under the Guidance of</a:t>
            </a:r>
          </a:p>
          <a:p>
            <a:pPr algn="ctr"/>
            <a:r>
              <a:rPr lang="en-IN" b="1" dirty="0">
                <a:latin typeface="Times New Roman" panose="02020603050405020304" pitchFamily="18" charset="0"/>
                <a:cs typeface="Times New Roman" panose="02020603050405020304" pitchFamily="18" charset="0"/>
              </a:rPr>
              <a:t>Dr . </a:t>
            </a:r>
            <a:r>
              <a:rPr lang="en-IN" b="1" dirty="0" err="1">
                <a:latin typeface="Times New Roman" panose="02020603050405020304" pitchFamily="18" charset="0"/>
                <a:cs typeface="Times New Roman" panose="02020603050405020304" pitchFamily="18" charset="0"/>
              </a:rPr>
              <a:t>Arun</a:t>
            </a:r>
            <a:r>
              <a:rPr lang="en-IN" b="1" dirty="0">
                <a:latin typeface="Times New Roman" panose="02020603050405020304" pitchFamily="18" charset="0"/>
                <a:cs typeface="Times New Roman" panose="02020603050405020304" pitchFamily="18" charset="0"/>
              </a:rPr>
              <a:t> S </a:t>
            </a:r>
            <a:r>
              <a:rPr lang="en-IN" b="1" dirty="0" err="1">
                <a:latin typeface="Times New Roman" panose="02020603050405020304" pitchFamily="18" charset="0"/>
                <a:cs typeface="Times New Roman" panose="02020603050405020304" pitchFamily="18" charset="0"/>
              </a:rPr>
              <a:t>Tigadi</a:t>
            </a:r>
            <a:endParaRPr lang="en-US"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59438" y="1214423"/>
            <a:ext cx="766107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Department of Electronics and Communication Engineering </a:t>
            </a:r>
          </a:p>
        </p:txBody>
      </p:sp>
      <p:graphicFrame>
        <p:nvGraphicFramePr>
          <p:cNvPr id="28" name="Table 27"/>
          <p:cNvGraphicFramePr>
            <a:graphicFrameLocks noGrp="1"/>
          </p:cNvGraphicFramePr>
          <p:nvPr/>
        </p:nvGraphicFramePr>
        <p:xfrm>
          <a:off x="337507" y="3857628"/>
          <a:ext cx="8520772" cy="1854200"/>
        </p:xfrm>
        <a:graphic>
          <a:graphicData uri="http://schemas.openxmlformats.org/drawingml/2006/table">
            <a:tbl>
              <a:tblPr firstRow="1" bandRow="1">
                <a:tableStyleId>{5C22544A-7EE6-4342-B048-85BDC9FD1C3A}</a:tableStyleId>
              </a:tblPr>
              <a:tblGrid>
                <a:gridCol w="980515"/>
                <a:gridCol w="3279871"/>
                <a:gridCol w="2130193"/>
                <a:gridCol w="2130193"/>
              </a:tblGrid>
              <a:tr h="370840">
                <a:tc>
                  <a:txBody>
                    <a:bodyPr/>
                    <a:lstStyle/>
                    <a:p>
                      <a:r>
                        <a:rPr lang="en-IN" dirty="0">
                          <a:latin typeface="Times New Roman" panose="02020603050405020304" pitchFamily="18" charset="0"/>
                          <a:cs typeface="Times New Roman" panose="02020603050405020304" pitchFamily="18" charset="0"/>
                        </a:rPr>
                        <a:t>SL.NO.</a:t>
                      </a:r>
                    </a:p>
                  </a:txBody>
                  <a:tcPr marL="108013" marR="108013"/>
                </a:tc>
                <a:tc>
                  <a:txBody>
                    <a:bodyPr/>
                    <a:lstStyle/>
                    <a:p>
                      <a:r>
                        <a:rPr lang="en-IN" dirty="0">
                          <a:latin typeface="Times New Roman" panose="02020603050405020304" pitchFamily="18" charset="0"/>
                          <a:cs typeface="Times New Roman" panose="02020603050405020304" pitchFamily="18" charset="0"/>
                        </a:rPr>
                        <a:t>NAME</a:t>
                      </a:r>
                    </a:p>
                  </a:txBody>
                  <a:tcPr marL="108013" marR="108013"/>
                </a:tc>
                <a:tc>
                  <a:txBody>
                    <a:bodyPr/>
                    <a:lstStyle/>
                    <a:p>
                      <a:r>
                        <a:rPr lang="en-IN" dirty="0">
                          <a:latin typeface="Times New Roman" panose="02020603050405020304" pitchFamily="18" charset="0"/>
                          <a:cs typeface="Times New Roman" panose="02020603050405020304" pitchFamily="18" charset="0"/>
                        </a:rPr>
                        <a:t>USN</a:t>
                      </a:r>
                    </a:p>
                  </a:txBody>
                  <a:tcPr marL="108013" marR="108013"/>
                </a:tc>
                <a:tc>
                  <a:txBody>
                    <a:bodyPr/>
                    <a:lstStyle/>
                    <a:p>
                      <a:r>
                        <a:rPr lang="en-IN" dirty="0">
                          <a:latin typeface="Times New Roman" panose="02020603050405020304" pitchFamily="18" charset="0"/>
                          <a:cs typeface="Times New Roman" panose="02020603050405020304" pitchFamily="18" charset="0"/>
                        </a:rPr>
                        <a:t>ROLL NO.</a:t>
                      </a: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01</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Akash</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Potdar</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dirty="0">
                          <a:latin typeface="Times New Roman" panose="02020603050405020304" pitchFamily="18" charset="0"/>
                          <a:cs typeface="Times New Roman" panose="02020603050405020304" pitchFamily="18" charset="0"/>
                        </a:rPr>
                        <a:t>02FE22BEC003</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US" dirty="0">
                          <a:latin typeface="Times New Roman" panose="02020603050405020304" pitchFamily="18" charset="0"/>
                          <a:cs typeface="Times New Roman" panose="02020603050405020304" pitchFamily="18" charset="0"/>
                        </a:rPr>
                        <a:t>06</a:t>
                      </a:r>
                      <a:endParaRPr lang="en-IN" dirty="0">
                        <a:latin typeface="Times New Roman" panose="02020603050405020304" pitchFamily="18" charset="0"/>
                        <a:cs typeface="Times New Roman" panose="02020603050405020304" pitchFamily="18" charset="0"/>
                      </a:endParaRP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02</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Ayan</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Kudachi</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02FE22BEC013</a:t>
                      </a:r>
                      <a:endParaRPr 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dirty="0">
                          <a:latin typeface="Times New Roman" panose="02020603050405020304" pitchFamily="18" charset="0"/>
                          <a:cs typeface="Times New Roman" panose="02020603050405020304" pitchFamily="18" charset="0"/>
                        </a:rPr>
                        <a:t>15</a:t>
                      </a: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03</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Pallavi</a:t>
                      </a:r>
                      <a:r>
                        <a:rPr lang="en-IN" altLang="en-IN" baseline="0" dirty="0">
                          <a:latin typeface="Times New Roman" panose="02020603050405020304" pitchFamily="18" charset="0"/>
                          <a:cs typeface="Times New Roman" panose="02020603050405020304" pitchFamily="18" charset="0"/>
                        </a:rPr>
                        <a:t> Lad </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02FE22BEC0</a:t>
                      </a:r>
                      <a:r>
                        <a:rPr lang="en-US" dirty="0">
                          <a:latin typeface="Times New Roman" panose="02020603050405020304" pitchFamily="18" charset="0"/>
                          <a:cs typeface="Times New Roman" panose="02020603050405020304" pitchFamily="18" charset="0"/>
                        </a:rPr>
                        <a:t>46</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altLang="en-IN" dirty="0">
                          <a:latin typeface="Times New Roman" panose="02020603050405020304" pitchFamily="18" charset="0"/>
                          <a:cs typeface="Times New Roman" panose="02020603050405020304" pitchFamily="18" charset="0"/>
                        </a:rPr>
                        <a:t>44</a:t>
                      </a:r>
                      <a:endParaRPr lang="en-US" altLang="en-IN" dirty="0">
                        <a:latin typeface="Times New Roman" panose="02020603050405020304" pitchFamily="18" charset="0"/>
                        <a:cs typeface="Times New Roman" panose="02020603050405020304" pitchFamily="18" charset="0"/>
                      </a:endParaRP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04</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Vaibhavi</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Patil</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02FE22BEC0</a:t>
                      </a:r>
                      <a:r>
                        <a:rPr lang="en-US" dirty="0">
                          <a:latin typeface="Times New Roman" panose="02020603050405020304" pitchFamily="18" charset="0"/>
                          <a:cs typeface="Times New Roman" panose="02020603050405020304" pitchFamily="18" charset="0"/>
                        </a:rPr>
                        <a:t>48</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altLang="en-IN" dirty="0">
                          <a:latin typeface="Times New Roman" panose="02020603050405020304" pitchFamily="18" charset="0"/>
                          <a:cs typeface="Times New Roman" panose="02020603050405020304" pitchFamily="18" charset="0"/>
                        </a:rPr>
                        <a:t>46</a:t>
                      </a:r>
                      <a:endParaRPr lang="en-US" altLang="en-IN" dirty="0">
                        <a:latin typeface="Times New Roman" panose="02020603050405020304" pitchFamily="18" charset="0"/>
                        <a:cs typeface="Times New Roman" panose="02020603050405020304" pitchFamily="18" charset="0"/>
                      </a:endParaRPr>
                    </a:p>
                  </a:txBody>
                  <a:tcPr marL="108013" marR="108013"/>
                </a:tc>
              </a:tr>
            </a:tbl>
          </a:graphicData>
        </a:graphic>
      </p:graphicFrame>
      <p:sp>
        <p:nvSpPr>
          <p:cNvPr id="29" name="TextBox 28"/>
          <p:cNvSpPr txBox="1"/>
          <p:nvPr/>
        </p:nvSpPr>
        <p:spPr>
          <a:xfrm>
            <a:off x="1857356" y="1785926"/>
            <a:ext cx="5078135" cy="369332"/>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Generative AI </a:t>
            </a: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PROJECT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Grp="1" noChangeAspect="1" noChangeArrowheads="1"/>
          </p:cNvPicPr>
          <p:nvPr>
            <p:ph idx="1"/>
          </p:nvPr>
        </p:nvPicPr>
        <p:blipFill>
          <a:blip r:embed="rId2"/>
          <a:srcRect/>
          <a:stretch>
            <a:fillRect/>
          </a:stretch>
        </p:blipFill>
        <p:spPr bwMode="auto">
          <a:xfrm>
            <a:off x="142844" y="1000108"/>
            <a:ext cx="4500594" cy="4466622"/>
          </a:xfrm>
          <a:prstGeom prst="rect">
            <a:avLst/>
          </a:prstGeom>
          <a:noFill/>
          <a:ln w="9525">
            <a:noFill/>
            <a:miter lim="800000"/>
            <a:headEnd/>
            <a:tailEnd/>
          </a:ln>
        </p:spPr>
      </p:pic>
      <p:pic>
        <p:nvPicPr>
          <p:cNvPr id="5" name="Content Placeholder 7"/>
          <p:cNvPicPr>
            <a:picLocks noChangeAspect="1" noChangeArrowheads="1"/>
          </p:cNvPicPr>
          <p:nvPr/>
        </p:nvPicPr>
        <p:blipFill>
          <a:blip r:embed="rId3"/>
          <a:srcRect t="17641" r="20476"/>
          <a:stretch>
            <a:fillRect/>
          </a:stretch>
        </p:blipFill>
        <p:spPr>
          <a:xfrm>
            <a:off x="5000628" y="1071546"/>
            <a:ext cx="4011613" cy="37147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b="1" dirty="0" smtClean="0">
                <a:solidFill>
                  <a:srgbClr val="FF0000"/>
                </a:solidFill>
                <a:latin typeface="Times New Roman" pitchFamily="18" charset="0"/>
                <a:cs typeface="Times New Roman" pitchFamily="18" charset="0"/>
              </a:rPr>
              <a:t>Conclusion</a:t>
            </a:r>
            <a:r>
              <a:rPr lang="en-IN" b="1" baseline="0" dirty="0" smtClean="0">
                <a:solidFill>
                  <a:srgbClr val="FF0000"/>
                </a:solidFill>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Our model successfully synthesizes </a:t>
            </a:r>
            <a:r>
              <a:rPr lang="en-US" sz="2000" b="1" dirty="0" smtClean="0">
                <a:latin typeface="Times New Roman" pitchFamily="18" charset="0"/>
                <a:cs typeface="Times New Roman" pitchFamily="18" charset="0"/>
              </a:rPr>
              <a:t>realistic and diverse modulation signals</a:t>
            </a:r>
            <a:r>
              <a:rPr lang="en-US" sz="2000" dirty="0" smtClean="0">
                <a:latin typeface="Times New Roman" pitchFamily="18" charset="0"/>
                <a:cs typeface="Times New Roman" pitchFamily="18" charset="0"/>
              </a:rPr>
              <a:t> using a Transformer-based architecture.</a:t>
            </a:r>
          </a:p>
          <a:p>
            <a:pPr algn="just"/>
            <a:r>
              <a:rPr lang="en-US" sz="2000" dirty="0" smtClean="0">
                <a:latin typeface="Times New Roman" pitchFamily="18" charset="0"/>
                <a:cs typeface="Times New Roman" pitchFamily="18" charset="0"/>
              </a:rPr>
              <a:t>It enhances the </a:t>
            </a:r>
            <a:r>
              <a:rPr lang="en-US" sz="2000" b="1" dirty="0" smtClean="0">
                <a:latin typeface="Times New Roman" pitchFamily="18" charset="0"/>
                <a:cs typeface="Times New Roman" pitchFamily="18" charset="0"/>
              </a:rPr>
              <a:t>quality and diversity</a:t>
            </a:r>
            <a:r>
              <a:rPr lang="en-US" sz="2000" dirty="0" smtClean="0">
                <a:latin typeface="Times New Roman" pitchFamily="18" charset="0"/>
                <a:cs typeface="Times New Roman" pitchFamily="18" charset="0"/>
              </a:rPr>
              <a:t> of training data for classifiers, potentially improving real-world modulation classification.</a:t>
            </a:r>
          </a:p>
          <a:p>
            <a:pPr algn="just"/>
            <a:r>
              <a:rPr lang="en-US" sz="2000" dirty="0" smtClean="0">
                <a:latin typeface="Times New Roman" pitchFamily="18" charset="0"/>
                <a:cs typeface="Times New Roman" pitchFamily="18" charset="0"/>
              </a:rPr>
              <a:t>This approach opens up new avenues for </a:t>
            </a:r>
            <a:r>
              <a:rPr lang="en-US" sz="2000" b="1" dirty="0" smtClean="0">
                <a:latin typeface="Times New Roman" pitchFamily="18" charset="0"/>
                <a:cs typeface="Times New Roman" pitchFamily="18" charset="0"/>
              </a:rPr>
              <a:t>AI-enhanced communication systems</a:t>
            </a:r>
            <a:r>
              <a:rPr lang="en-US" sz="2000" dirty="0" smtClean="0">
                <a:latin typeface="Times New Roman" pitchFamily="18" charset="0"/>
                <a:cs typeface="Times New Roman" pitchFamily="18" charset="0"/>
              </a:rPr>
              <a:t>, especially for tasks like signal simulation, testing, and classification.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baseline="0" dirty="0" smtClean="0">
                <a:solidFill>
                  <a:srgbClr val="FF0000"/>
                </a:solidFill>
                <a:latin typeface="Times New Roman" pitchFamily="18" charset="0"/>
                <a:cs typeface="Times New Roman" pitchFamily="18" charset="0"/>
              </a:rPr>
              <a:t>References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[1] G. </a:t>
            </a:r>
            <a:r>
              <a:rPr lang="en-US" sz="2000" dirty="0" err="1" smtClean="0">
                <a:latin typeface="Times New Roman" pitchFamily="18" charset="0"/>
                <a:cs typeface="Times New Roman" pitchFamily="18" charset="0"/>
              </a:rPr>
              <a:t>Arulampalam</a:t>
            </a:r>
            <a:r>
              <a:rPr lang="en-US" sz="2000" dirty="0" smtClean="0">
                <a:latin typeface="Times New Roman" pitchFamily="18" charset="0"/>
                <a:cs typeface="Times New Roman" pitchFamily="18" charset="0"/>
              </a:rPr>
              <a:t>, V. </a:t>
            </a:r>
            <a:r>
              <a:rPr lang="en-US" sz="2000" dirty="0" err="1" smtClean="0">
                <a:latin typeface="Times New Roman" pitchFamily="18" charset="0"/>
                <a:cs typeface="Times New Roman" pitchFamily="18" charset="0"/>
              </a:rPr>
              <a:t>Ramakonar</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Bouzerdoum</a:t>
            </a:r>
            <a:r>
              <a:rPr lang="en-US" sz="2000" dirty="0" smtClean="0">
                <a:latin typeface="Times New Roman" pitchFamily="18" charset="0"/>
                <a:cs typeface="Times New Roman" pitchFamily="18" charset="0"/>
              </a:rPr>
              <a:t>, and D. </a:t>
            </a:r>
            <a:r>
              <a:rPr lang="en-US" sz="2000" dirty="0" err="1" smtClean="0">
                <a:latin typeface="Times New Roman" pitchFamily="18" charset="0"/>
                <a:cs typeface="Times New Roman" pitchFamily="18" charset="0"/>
              </a:rPr>
              <a:t>Habibi</a:t>
            </a:r>
            <a:r>
              <a:rPr lang="en-US" sz="2000" dirty="0" smtClean="0">
                <a:latin typeface="Times New Roman" pitchFamily="18" charset="0"/>
                <a:cs typeface="Times New Roman" pitchFamily="18" charset="0"/>
              </a:rPr>
              <a:t>. Classification of digital modulation schemes using neural networks. In ISSPA ’99. Proceedings of the Fifth International Symposium on Signal Processing and its Applications (IEEE Cat. No.99EX359), volume 2, pages 649–652 vol.2, 1999.</a:t>
            </a:r>
          </a:p>
          <a:p>
            <a:pPr algn="just">
              <a:buNone/>
            </a:pPr>
            <a:r>
              <a:rPr lang="en-US" sz="2000" dirty="0" smtClean="0">
                <a:latin typeface="Times New Roman" pitchFamily="18" charset="0"/>
                <a:cs typeface="Times New Roman" pitchFamily="18" charset="0"/>
              </a:rPr>
              <a:t> [2] Omar S. </a:t>
            </a:r>
            <a:r>
              <a:rPr lang="en-US" sz="2000" dirty="0" err="1" smtClean="0">
                <a:latin typeface="Times New Roman" pitchFamily="18" charset="0"/>
                <a:cs typeface="Times New Roman" pitchFamily="18" charset="0"/>
              </a:rPr>
              <a:t>Mossad</a:t>
            </a:r>
            <a:r>
              <a:rPr lang="en-US" sz="2000" dirty="0" smtClean="0">
                <a:latin typeface="Times New Roman" pitchFamily="18" charset="0"/>
                <a:cs typeface="Times New Roman" pitchFamily="18" charset="0"/>
              </a:rPr>
              <a:t>, Mustafa </a:t>
            </a:r>
            <a:r>
              <a:rPr lang="en-US" sz="2000" dirty="0" err="1" smtClean="0">
                <a:latin typeface="Times New Roman" pitchFamily="18" charset="0"/>
                <a:cs typeface="Times New Roman" pitchFamily="18" charset="0"/>
              </a:rPr>
              <a:t>ElNainay</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Marwan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Torki</a:t>
            </a:r>
            <a:r>
              <a:rPr lang="en-US" sz="2000" dirty="0" smtClean="0">
                <a:latin typeface="Times New Roman" pitchFamily="18" charset="0"/>
                <a:cs typeface="Times New Roman" pitchFamily="18" charset="0"/>
              </a:rPr>
              <a:t>. Deep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neural network with multi-task learning scheme for modulations recognition. In 2019 15th International Wireless Communications Mobile Computing Conference (IWCMC), pages 1644–1649, 2019.</a:t>
            </a:r>
          </a:p>
          <a:p>
            <a:pPr algn="just">
              <a:buNone/>
            </a:pPr>
            <a:r>
              <a:rPr lang="en-US" sz="2000" dirty="0" smtClean="0">
                <a:latin typeface="Times New Roman" pitchFamily="18" charset="0"/>
                <a:cs typeface="Times New Roman" pitchFamily="18" charset="0"/>
              </a:rPr>
              <a:t> [3] Ibrahim </a:t>
            </a:r>
            <a:r>
              <a:rPr lang="en-US" sz="2000" dirty="0" err="1" smtClean="0">
                <a:latin typeface="Times New Roman" pitchFamily="18" charset="0"/>
                <a:cs typeface="Times New Roman" pitchFamily="18" charset="0"/>
              </a:rPr>
              <a:t>Yildirim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Ertugrul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Basar</a:t>
            </a:r>
            <a:r>
              <a:rPr lang="en-US" sz="2000" dirty="0" smtClean="0">
                <a:latin typeface="Times New Roman" pitchFamily="18" charset="0"/>
                <a:cs typeface="Times New Roman" pitchFamily="18" charset="0"/>
              </a:rPr>
              <a:t>, and Ibrahim </a:t>
            </a:r>
            <a:r>
              <a:rPr lang="en-US" sz="2000" dirty="0" err="1" smtClean="0">
                <a:latin typeface="Times New Roman" pitchFamily="18" charset="0"/>
                <a:cs typeface="Times New Roman" pitchFamily="18" charset="0"/>
              </a:rPr>
              <a:t>Altunbas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Quadrature</a:t>
            </a:r>
            <a:r>
              <a:rPr lang="en-US" sz="2000" dirty="0" smtClean="0">
                <a:latin typeface="Times New Roman" pitchFamily="18" charset="0"/>
                <a:cs typeface="Times New Roman" pitchFamily="18" charset="0"/>
              </a:rPr>
              <a:t> channel mod </a:t>
            </a:r>
            <a:r>
              <a:rPr lang="en-US" sz="2000" dirty="0" err="1" smtClean="0">
                <a:latin typeface="Times New Roman" pitchFamily="18" charset="0"/>
                <a:cs typeface="Times New Roman" pitchFamily="18" charset="0"/>
              </a:rPr>
              <a:t>ulation</a:t>
            </a:r>
            <a:r>
              <a:rPr lang="en-US" sz="2000" dirty="0" smtClean="0">
                <a:latin typeface="Times New Roman" pitchFamily="18" charset="0"/>
                <a:cs typeface="Times New Roman" pitchFamily="18" charset="0"/>
              </a:rPr>
              <a:t>. IEEE Wireless Communications Letters, 6(6):790–793, 2017.</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Content </a:t>
            </a:r>
            <a:endParaRPr lang="en-US"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257694"/>
        </p:xfrm>
        <a:graphic>
          <a:graphicData uri="http://schemas.openxmlformats.org/drawingml/2006/table">
            <a:tbl>
              <a:tblPr firstRow="1" bandRow="1">
                <a:tableStyleId>{5C22544A-7EE6-4342-B048-85BDC9FD1C3A}</a:tableStyleId>
              </a:tblPr>
              <a:tblGrid>
                <a:gridCol w="8229600"/>
              </a:tblGrid>
              <a:tr h="608242">
                <a:tc>
                  <a:txBody>
                    <a:bodyPr/>
                    <a:lstStyle/>
                    <a:p>
                      <a:pPr>
                        <a:buFont typeface="Wingdings" pitchFamily="2" charset="2"/>
                        <a:buChar char="v"/>
                      </a:pPr>
                      <a:r>
                        <a:rPr lang="en-IN" dirty="0" smtClean="0">
                          <a:latin typeface="Times New Roman" pitchFamily="18" charset="0"/>
                          <a:cs typeface="Times New Roman" pitchFamily="18" charset="0"/>
                        </a:rPr>
                        <a:t> Introduction </a:t>
                      </a:r>
                      <a:endParaRPr lang="en-US" dirty="0">
                        <a:latin typeface="Times New Roman" pitchFamily="18" charset="0"/>
                        <a:cs typeface="Times New Roman" pitchFamily="18" charset="0"/>
                      </a:endParaRPr>
                    </a:p>
                  </a:txBody>
                  <a:tcPr/>
                </a:tc>
              </a:tr>
              <a:tr h="608242">
                <a:tc>
                  <a:txBody>
                    <a:bodyPr/>
                    <a:lstStyle/>
                    <a:p>
                      <a:pPr>
                        <a:buFont typeface="Wingdings" pitchFamily="2" charset="2"/>
                        <a:buChar char="v"/>
                      </a:pPr>
                      <a:r>
                        <a:rPr lang="en-IN" dirty="0" smtClean="0"/>
                        <a:t> Problem Statement </a:t>
                      </a:r>
                      <a:endParaRPr lang="en-US" dirty="0"/>
                    </a:p>
                  </a:txBody>
                  <a:tcPr/>
                </a:tc>
              </a:tr>
              <a:tr h="608242">
                <a:tc>
                  <a:txBody>
                    <a:bodyPr/>
                    <a:lstStyle/>
                    <a:p>
                      <a:pPr>
                        <a:buFont typeface="Wingdings" pitchFamily="2" charset="2"/>
                        <a:buChar char="v"/>
                      </a:pPr>
                      <a:r>
                        <a:rPr lang="en-IN" dirty="0" smtClean="0"/>
                        <a:t> Block Diagram </a:t>
                      </a:r>
                      <a:endParaRPr lang="en-US" dirty="0"/>
                    </a:p>
                  </a:txBody>
                  <a:tcPr/>
                </a:tc>
              </a:tr>
              <a:tr h="608242">
                <a:tc>
                  <a:txBody>
                    <a:bodyPr/>
                    <a:lstStyle/>
                    <a:p>
                      <a:pPr>
                        <a:buFont typeface="Wingdings" pitchFamily="2" charset="2"/>
                        <a:buChar char="v"/>
                      </a:pPr>
                      <a:r>
                        <a:rPr lang="en-IN" dirty="0" smtClean="0"/>
                        <a:t> Methodology </a:t>
                      </a:r>
                      <a:endParaRPr lang="en-US" dirty="0"/>
                    </a:p>
                  </a:txBody>
                  <a:tcPr/>
                </a:tc>
              </a:tr>
              <a:tr h="608242">
                <a:tc>
                  <a:txBody>
                    <a:bodyPr/>
                    <a:lstStyle/>
                    <a:p>
                      <a:pPr>
                        <a:buFont typeface="Wingdings" pitchFamily="2" charset="2"/>
                        <a:buChar char="v"/>
                      </a:pPr>
                      <a:r>
                        <a:rPr lang="en-IN" dirty="0" smtClean="0"/>
                        <a:t> Transformer</a:t>
                      </a:r>
                      <a:r>
                        <a:rPr lang="en-IN" baseline="0" dirty="0" smtClean="0"/>
                        <a:t> </a:t>
                      </a:r>
                      <a:endParaRPr lang="en-US" dirty="0"/>
                    </a:p>
                  </a:txBody>
                  <a:tcPr/>
                </a:tc>
              </a:tr>
              <a:tr h="608242">
                <a:tc>
                  <a:txBody>
                    <a:bodyPr/>
                    <a:lstStyle/>
                    <a:p>
                      <a:pPr>
                        <a:buFont typeface="Wingdings" pitchFamily="2" charset="2"/>
                        <a:buChar char="v"/>
                      </a:pPr>
                      <a:r>
                        <a:rPr lang="en-IN" dirty="0" smtClean="0"/>
                        <a:t> Results </a:t>
                      </a:r>
                      <a:endParaRPr lang="en-US" dirty="0"/>
                    </a:p>
                  </a:txBody>
                  <a:tcPr/>
                </a:tc>
              </a:tr>
              <a:tr h="608242">
                <a:tc>
                  <a:txBody>
                    <a:bodyPr/>
                    <a:lstStyle/>
                    <a:p>
                      <a:pPr>
                        <a:buFont typeface="Wingdings" pitchFamily="2" charset="2"/>
                        <a:buChar char="v"/>
                      </a:pPr>
                      <a:r>
                        <a:rPr lang="en-IN" dirty="0" smtClean="0"/>
                        <a:t> Conclusion</a:t>
                      </a:r>
                      <a:r>
                        <a:rPr lang="en-IN" baseline="0" dirty="0" smtClean="0"/>
                        <a:t> /References </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Introduction</a:t>
            </a:r>
            <a:r>
              <a:rPr lang="en-IN"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      In today’s wireless communication systems, the generation of realistic modulated signals is critical for tasks such as system design, testing, and AI-based signal classification. Traditional methods rely on modulation techniques that may lack robustness and adaptability in changing channel conditions.</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Problem Statement </a:t>
            </a:r>
            <a:r>
              <a:rPr lang="en-IN" dirty="0" smtClean="0"/>
              <a:t> </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Our project introduces a </a:t>
            </a:r>
            <a:r>
              <a:rPr lang="en-US" sz="2000" b="1" dirty="0" smtClean="0">
                <a:latin typeface="Times New Roman" pitchFamily="18" charset="0"/>
                <a:cs typeface="Times New Roman" pitchFamily="18" charset="0"/>
              </a:rPr>
              <a:t>Time Transformer-based generative AI framework</a:t>
            </a:r>
            <a:r>
              <a:rPr lang="en-US" sz="2000" dirty="0" smtClean="0">
                <a:latin typeface="Times New Roman" pitchFamily="18" charset="0"/>
                <a:cs typeface="Times New Roman" pitchFamily="18" charset="0"/>
              </a:rPr>
              <a:t> that can synthesize realistic modulated signals (like BPSK, QPSK, QAM) using input base signals. This technique enhances </a:t>
            </a:r>
            <a:r>
              <a:rPr lang="en-US" sz="2000" b="1" dirty="0" smtClean="0">
                <a:latin typeface="Times New Roman" pitchFamily="18" charset="0"/>
                <a:cs typeface="Times New Roman" pitchFamily="18" charset="0"/>
              </a:rPr>
              <a:t>data augmentation</a:t>
            </a:r>
            <a:r>
              <a:rPr lang="en-US" sz="2000" dirty="0" smtClean="0">
                <a:latin typeface="Times New Roman" pitchFamily="18" charset="0"/>
                <a:cs typeface="Times New Roman" pitchFamily="18" charset="0"/>
              </a:rPr>
              <a:t> and improves the </a:t>
            </a:r>
            <a:r>
              <a:rPr lang="en-US" sz="2000" b="1" dirty="0" smtClean="0">
                <a:latin typeface="Times New Roman" pitchFamily="18" charset="0"/>
                <a:cs typeface="Times New Roman" pitchFamily="18" charset="0"/>
              </a:rPr>
              <a:t>robustness of modulation classifiers</a:t>
            </a:r>
            <a:r>
              <a:rPr lang="en-US" sz="2000" dirty="0" smtClean="0">
                <a:latin typeface="Times New Roman" pitchFamily="18" charset="0"/>
                <a:cs typeface="Times New Roman" pitchFamily="18" charset="0"/>
              </a:rPr>
              <a:t>, supporting AI-driven communication systems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Objectives </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Develop a </a:t>
            </a:r>
            <a:r>
              <a:rPr lang="en-US" sz="2000" b="1" dirty="0" smtClean="0">
                <a:latin typeface="Times New Roman" pitchFamily="18" charset="0"/>
                <a:cs typeface="Times New Roman" pitchFamily="18" charset="0"/>
              </a:rPr>
              <a:t>Time Transformer-based generative model</a:t>
            </a:r>
            <a:r>
              <a:rPr lang="en-US" sz="2000" dirty="0" smtClean="0">
                <a:latin typeface="Times New Roman" pitchFamily="18" charset="0"/>
                <a:cs typeface="Times New Roman" pitchFamily="18" charset="0"/>
              </a:rPr>
              <a:t> to create realistic modulated signal samples.</a:t>
            </a:r>
          </a:p>
          <a:p>
            <a:pPr algn="just"/>
            <a:r>
              <a:rPr lang="en-US" sz="2000" dirty="0" smtClean="0">
                <a:latin typeface="Times New Roman" pitchFamily="18" charset="0"/>
                <a:cs typeface="Times New Roman" pitchFamily="18" charset="0"/>
              </a:rPr>
              <a:t>Automatically detect and apply suitable modulation schemes (BPSK, QPSK, QAM, etc.) based on the nature of the input time-series signal.</a:t>
            </a:r>
          </a:p>
          <a:p>
            <a:pPr algn="just"/>
            <a:r>
              <a:rPr lang="en-US" sz="2000" dirty="0" smtClean="0">
                <a:latin typeface="Times New Roman" pitchFamily="18" charset="0"/>
                <a:cs typeface="Times New Roman" pitchFamily="18" charset="0"/>
              </a:rPr>
              <a:t>Enhance signal realism under various channel conditions for better training and classification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Block Diagram </a:t>
            </a:r>
            <a:endParaRPr lang="en-US" dirty="0"/>
          </a:p>
        </p:txBody>
      </p:sp>
      <p:pic>
        <p:nvPicPr>
          <p:cNvPr id="4" name="Picture 9"/>
          <p:cNvPicPr>
            <a:picLocks noGrp="1" noChangeAspect="1" noChangeArrowheads="1"/>
          </p:cNvPicPr>
          <p:nvPr>
            <p:ph idx="1"/>
          </p:nvPr>
        </p:nvPicPr>
        <p:blipFill>
          <a:blip r:embed="rId2" cstate="print"/>
          <a:srcRect/>
          <a:stretch>
            <a:fillRect/>
          </a:stretch>
        </p:blipFill>
        <p:spPr bwMode="auto">
          <a:xfrm>
            <a:off x="1785918" y="1357298"/>
            <a:ext cx="5214973" cy="514353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Methodology </a:t>
            </a:r>
            <a:endParaRPr lang="en-US" dirty="0"/>
          </a:p>
        </p:txBody>
      </p:sp>
      <p:sp>
        <p:nvSpPr>
          <p:cNvPr id="3" name="Content Placeholder 2"/>
          <p:cNvSpPr>
            <a:spLocks noGrp="1"/>
          </p:cNvSpPr>
          <p:nvPr>
            <p:ph idx="1"/>
          </p:nvPr>
        </p:nvSpPr>
        <p:spPr/>
        <p:txBody>
          <a:bodyPr>
            <a:normAutofit/>
          </a:bodyPr>
          <a:lstStyle/>
          <a:p>
            <a:pPr algn="just"/>
            <a:r>
              <a:rPr lang="en-US" sz="2000" b="1" dirty="0" smtClean="0">
                <a:latin typeface="Times New Roman" pitchFamily="18" charset="0"/>
                <a:cs typeface="Times New Roman" pitchFamily="18" charset="0"/>
              </a:rPr>
              <a:t>Input Data:</a:t>
            </a:r>
            <a:r>
              <a:rPr lang="en-US" sz="2000" dirty="0" smtClean="0">
                <a:latin typeface="Times New Roman" pitchFamily="18" charset="0"/>
                <a:cs typeface="Times New Roman" pitchFamily="18" charset="0"/>
              </a:rPr>
              <a:t> Raw I/Q signal data from the </a:t>
            </a:r>
            <a:r>
              <a:rPr lang="en-US" sz="2000" dirty="0" err="1" smtClean="0">
                <a:latin typeface="Times New Roman" pitchFamily="18" charset="0"/>
                <a:cs typeface="Times New Roman" pitchFamily="18" charset="0"/>
              </a:rPr>
              <a:t>RadioML</a:t>
            </a:r>
            <a:r>
              <a:rPr lang="en-US" sz="2000" dirty="0" smtClean="0">
                <a:latin typeface="Times New Roman" pitchFamily="18" charset="0"/>
                <a:cs typeface="Times New Roman" pitchFamily="18" charset="0"/>
              </a:rPr>
              <a:t> dataset.</a:t>
            </a:r>
          </a:p>
          <a:p>
            <a:pPr algn="just"/>
            <a:r>
              <a:rPr lang="en-US" sz="2000" b="1" dirty="0" smtClean="0">
                <a:latin typeface="Times New Roman" pitchFamily="18" charset="0"/>
                <a:cs typeface="Times New Roman" pitchFamily="18" charset="0"/>
              </a:rPr>
              <a:t>Preprocessing:</a:t>
            </a:r>
            <a:r>
              <a:rPr lang="en-US" sz="2000" dirty="0" smtClean="0">
                <a:latin typeface="Times New Roman" pitchFamily="18" charset="0"/>
                <a:cs typeface="Times New Roman" pitchFamily="18" charset="0"/>
              </a:rPr>
              <a:t> Normalize and reshape the data into In-phase (I) and </a:t>
            </a:r>
            <a:r>
              <a:rPr lang="en-US" sz="2000" dirty="0" err="1" smtClean="0">
                <a:latin typeface="Times New Roman" pitchFamily="18" charset="0"/>
                <a:cs typeface="Times New Roman" pitchFamily="18" charset="0"/>
              </a:rPr>
              <a:t>Quadrature</a:t>
            </a:r>
            <a:r>
              <a:rPr lang="en-US" sz="2000" dirty="0" smtClean="0">
                <a:latin typeface="Times New Roman" pitchFamily="18" charset="0"/>
                <a:cs typeface="Times New Roman" pitchFamily="18" charset="0"/>
              </a:rPr>
              <a:t> (Q) sequences.</a:t>
            </a:r>
          </a:p>
          <a:p>
            <a:pPr algn="just"/>
            <a:r>
              <a:rPr lang="en-US" sz="2000" b="1" dirty="0" smtClean="0">
                <a:latin typeface="Times New Roman" pitchFamily="18" charset="0"/>
                <a:cs typeface="Times New Roman" pitchFamily="18" charset="0"/>
              </a:rPr>
              <a:t>Transformer Encoder:</a:t>
            </a:r>
            <a:r>
              <a:rPr lang="en-US" sz="2000" dirty="0" smtClean="0">
                <a:latin typeface="Times New Roman" pitchFamily="18" charset="0"/>
                <a:cs typeface="Times New Roman" pitchFamily="18" charset="0"/>
              </a:rPr>
              <a:t> Process the time-series with a transformer-based encoder.</a:t>
            </a:r>
          </a:p>
          <a:p>
            <a:pPr algn="just"/>
            <a:r>
              <a:rPr lang="en-US" sz="2000" b="1" dirty="0" smtClean="0">
                <a:latin typeface="Times New Roman" pitchFamily="18" charset="0"/>
                <a:cs typeface="Times New Roman" pitchFamily="18" charset="0"/>
              </a:rPr>
              <a:t>Training:</a:t>
            </a:r>
            <a:r>
              <a:rPr lang="en-US" sz="2000" dirty="0" smtClean="0">
                <a:latin typeface="Times New Roman" pitchFamily="18" charset="0"/>
                <a:cs typeface="Times New Roman" pitchFamily="18" charset="0"/>
              </a:rPr>
              <a:t> Model trained using </a:t>
            </a:r>
            <a:r>
              <a:rPr lang="en-US" sz="2000" b="1" dirty="0" smtClean="0">
                <a:latin typeface="Times New Roman" pitchFamily="18" charset="0"/>
                <a:cs typeface="Times New Roman" pitchFamily="18" charset="0"/>
              </a:rPr>
              <a:t>MSE Loss</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Adam Optimizer</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Generation:</a:t>
            </a:r>
            <a:r>
              <a:rPr lang="en-US" sz="2000" dirty="0" smtClean="0">
                <a:latin typeface="Times New Roman" pitchFamily="18" charset="0"/>
                <a:cs typeface="Times New Roman" pitchFamily="18" charset="0"/>
              </a:rPr>
              <a:t> Generate new signal samples from learned patterns using seed inputs.</a:t>
            </a:r>
          </a:p>
          <a:p>
            <a:pPr algn="just"/>
            <a:r>
              <a:rPr lang="en-US" sz="2000" b="1" dirty="0" smtClean="0">
                <a:latin typeface="Times New Roman" pitchFamily="18" charset="0"/>
                <a:cs typeface="Times New Roman" pitchFamily="18" charset="0"/>
              </a:rPr>
              <a:t>Evaluation:</a:t>
            </a:r>
            <a:r>
              <a:rPr lang="en-US" sz="2000" dirty="0" smtClean="0">
                <a:latin typeface="Times New Roman" pitchFamily="18" charset="0"/>
                <a:cs typeface="Times New Roman" pitchFamily="18" charset="0"/>
              </a:rPr>
              <a:t> Use metrics like </a:t>
            </a:r>
            <a:r>
              <a:rPr lang="en-US" sz="2000" b="1" dirty="0" smtClean="0">
                <a:latin typeface="Times New Roman" pitchFamily="18" charset="0"/>
                <a:cs typeface="Times New Roman" pitchFamily="18" charset="0"/>
              </a:rPr>
              <a:t>MSE, Pearson Correlation, SNR, and Wasserstein Distance</a:t>
            </a:r>
            <a:r>
              <a:rPr lang="en-US" sz="2000" dirty="0" smtClean="0">
                <a:latin typeface="Times New Roman" pitchFamily="18" charset="0"/>
                <a:cs typeface="Times New Roman" pitchFamily="18" charset="0"/>
              </a:rPr>
              <a:t> to evaluate realism.</a:t>
            </a:r>
          </a:p>
          <a:p>
            <a:pPr algn="just"/>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Un normalize and visualize the synthesized signals for interpretation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Transformer </a:t>
            </a:r>
            <a:endParaRPr lang="en-US" dirty="0"/>
          </a:p>
        </p:txBody>
      </p:sp>
      <p:sp>
        <p:nvSpPr>
          <p:cNvPr id="3" name="Content Placeholder 2"/>
          <p:cNvSpPr>
            <a:spLocks noGrp="1"/>
          </p:cNvSpPr>
          <p:nvPr>
            <p:ph idx="1"/>
          </p:nvPr>
        </p:nvSpPr>
        <p:spPr/>
        <p:txBody>
          <a:bodyPr>
            <a:normAutofit fontScale="85000" lnSpcReduction="20000"/>
          </a:bodyPr>
          <a:lstStyle/>
          <a:p>
            <a:pPr algn="just">
              <a:spcBef>
                <a:spcPts val="0"/>
              </a:spcBef>
              <a:defRPr/>
            </a:pPr>
            <a:r>
              <a:rPr lang="en-IN" sz="2300" b="1" dirty="0">
                <a:latin typeface="Times New Roman" panose="02020603050405020304" pitchFamily="18" charset="0"/>
                <a:cs typeface="Times New Roman" panose="02020603050405020304" pitchFamily="18" charset="0"/>
              </a:rPr>
              <a:t>Approach and model architecture:</a:t>
            </a:r>
          </a:p>
          <a:p>
            <a:pPr algn="just">
              <a:buNone/>
              <a:defRPr/>
            </a:pPr>
            <a:r>
              <a:rPr lang="en-US" altLang="en-US" sz="2300" dirty="0" smtClean="0">
                <a:latin typeface="Times New Roman" panose="02020603050405020304" pitchFamily="18" charset="0"/>
                <a:cs typeface="Times New Roman" panose="02020603050405020304" pitchFamily="18" charset="0"/>
              </a:rPr>
              <a:t>       Dataset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RadioML</a:t>
            </a:r>
            <a:endParaRPr lang="en-US" altLang="en-US" sz="2300" dirty="0">
              <a:latin typeface="Times New Roman" panose="02020603050405020304" pitchFamily="18" charset="0"/>
              <a:cs typeface="Times New Roman" panose="02020603050405020304" pitchFamily="18" charset="0"/>
            </a:endParaRPr>
          </a:p>
          <a:p>
            <a:pPr algn="just">
              <a:buNone/>
              <a:defRPr/>
            </a:pPr>
            <a:r>
              <a:rPr lang="en-US" altLang="en-US" sz="2300" dirty="0" smtClean="0">
                <a:latin typeface="Times New Roman" panose="02020603050405020304" pitchFamily="18" charset="0"/>
                <a:cs typeface="Times New Roman" panose="02020603050405020304" pitchFamily="18" charset="0"/>
              </a:rPr>
              <a:t>      Model</a:t>
            </a:r>
            <a:r>
              <a:rPr lang="en-US" altLang="en-US" sz="2300" dirty="0">
                <a:latin typeface="Times New Roman" panose="02020603050405020304" pitchFamily="18" charset="0"/>
                <a:cs typeface="Times New Roman" panose="02020603050405020304" pitchFamily="18" charset="0"/>
              </a:rPr>
              <a:t>: Time Transformer</a:t>
            </a:r>
          </a:p>
          <a:p>
            <a:pPr algn="just">
              <a:buNone/>
              <a:defRPr/>
            </a:pPr>
            <a:r>
              <a:rPr lang="en-US" altLang="en-US" sz="2300" dirty="0" smtClean="0">
                <a:latin typeface="Times New Roman" panose="02020603050405020304" pitchFamily="18" charset="0"/>
                <a:cs typeface="Times New Roman" panose="02020603050405020304" pitchFamily="18" charset="0"/>
              </a:rPr>
              <a:t>       Implementation</a:t>
            </a:r>
            <a:r>
              <a:rPr lang="en-US" altLang="en-US" sz="2300" dirty="0">
                <a:latin typeface="Times New Roman" panose="02020603050405020304" pitchFamily="18" charset="0"/>
                <a:cs typeface="Times New Roman" panose="02020603050405020304" pitchFamily="18" charset="0"/>
              </a:rPr>
              <a:t>: Implemented using time transformer model </a:t>
            </a:r>
          </a:p>
          <a:p>
            <a:pPr algn="just">
              <a:buNone/>
              <a:defRPr/>
            </a:pPr>
            <a:r>
              <a:rPr lang="en-US" altLang="en-US" sz="2300" dirty="0" smtClean="0">
                <a:latin typeface="Times New Roman" panose="02020603050405020304" pitchFamily="18" charset="0"/>
                <a:cs typeface="Times New Roman" panose="02020603050405020304" pitchFamily="18" charset="0"/>
              </a:rPr>
              <a:t>       Evaluation</a:t>
            </a:r>
            <a:r>
              <a:rPr lang="en-US" altLang="en-US" sz="2300" dirty="0">
                <a:latin typeface="Times New Roman" panose="02020603050405020304" pitchFamily="18" charset="0"/>
                <a:cs typeface="Times New Roman" panose="02020603050405020304" pitchFamily="18" charset="0"/>
              </a:rPr>
              <a:t>: MSE, Pearson Correlation, SNR, Wasserstein Distance</a:t>
            </a:r>
          </a:p>
          <a:p>
            <a:pPr algn="just"/>
            <a:r>
              <a:rPr lang="en-US" sz="2300" b="1" dirty="0" smtClean="0">
                <a:latin typeface="Times New Roman" pitchFamily="18" charset="0"/>
                <a:cs typeface="Times New Roman" pitchFamily="18" charset="0"/>
              </a:rPr>
              <a:t>Transformer Model Details:</a:t>
            </a:r>
          </a:p>
          <a:p>
            <a:pPr algn="just"/>
            <a:r>
              <a:rPr lang="en-US" sz="2300" dirty="0" smtClean="0">
                <a:latin typeface="Times New Roman" pitchFamily="18" charset="0"/>
                <a:cs typeface="Times New Roman" pitchFamily="18" charset="0"/>
              </a:rPr>
              <a:t>The Time Transformer architecture integrates both </a:t>
            </a:r>
            <a:r>
              <a:rPr lang="en-US" sz="2300" b="1" dirty="0" smtClean="0">
                <a:latin typeface="Times New Roman" pitchFamily="18" charset="0"/>
                <a:cs typeface="Times New Roman" pitchFamily="18" charset="0"/>
              </a:rPr>
              <a:t>local and global features</a:t>
            </a:r>
            <a:r>
              <a:rPr lang="en-US" sz="2300" dirty="0" smtClean="0">
                <a:latin typeface="Times New Roman" pitchFamily="18" charset="0"/>
                <a:cs typeface="Times New Roman" pitchFamily="18" charset="0"/>
              </a:rPr>
              <a:t> of time-series data using self-attention mechanisms.</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Unlike RNNs or CNNs, Transformers can handle </a:t>
            </a:r>
            <a:r>
              <a:rPr lang="en-US" sz="2300" b="1" dirty="0" smtClean="0">
                <a:latin typeface="Times New Roman" pitchFamily="18" charset="0"/>
                <a:cs typeface="Times New Roman" pitchFamily="18" charset="0"/>
              </a:rPr>
              <a:t>long-range dependencies</a:t>
            </a:r>
            <a:r>
              <a:rPr lang="en-US" sz="2300" dirty="0" smtClean="0">
                <a:latin typeface="Times New Roman" pitchFamily="18" charset="0"/>
                <a:cs typeface="Times New Roman" pitchFamily="18" charset="0"/>
              </a:rPr>
              <a:t> efficiently without vanishing gradients.</a:t>
            </a:r>
          </a:p>
          <a:p>
            <a:pPr algn="just"/>
            <a:r>
              <a:rPr lang="en-US" sz="2300" b="1" dirty="0" smtClean="0">
                <a:latin typeface="Times New Roman" pitchFamily="18" charset="0"/>
                <a:cs typeface="Times New Roman" pitchFamily="18" charset="0"/>
              </a:rPr>
              <a:t>Positional Encoding</a:t>
            </a:r>
            <a:r>
              <a:rPr lang="en-US" sz="2300" dirty="0" smtClean="0">
                <a:latin typeface="Times New Roman" pitchFamily="18" charset="0"/>
                <a:cs typeface="Times New Roman" pitchFamily="18" charset="0"/>
              </a:rPr>
              <a:t> helps retain sequence information.</a:t>
            </a:r>
          </a:p>
          <a:p>
            <a:pPr algn="just"/>
            <a:r>
              <a:rPr lang="en-US" sz="2300" b="1" dirty="0" smtClean="0">
                <a:latin typeface="Times New Roman" pitchFamily="18" charset="0"/>
                <a:cs typeface="Times New Roman" pitchFamily="18" charset="0"/>
              </a:rPr>
              <a:t>Multi-head self-attention</a:t>
            </a:r>
            <a:r>
              <a:rPr lang="en-US" sz="2300" dirty="0" smtClean="0">
                <a:latin typeface="Times New Roman" pitchFamily="18" charset="0"/>
                <a:cs typeface="Times New Roman" pitchFamily="18" charset="0"/>
              </a:rPr>
              <a:t> allows the model to focus on different parts of the signal simultaneously.</a:t>
            </a:r>
          </a:p>
          <a:p>
            <a:pPr algn="just"/>
            <a:r>
              <a:rPr lang="en-US" sz="2300" dirty="0" smtClean="0">
                <a:latin typeface="Times New Roman" pitchFamily="18" charset="0"/>
                <a:cs typeface="Times New Roman" pitchFamily="18" charset="0"/>
              </a:rPr>
              <a:t>This enables better generalization and more realistic signal generation across modulation types.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Results </a:t>
            </a:r>
            <a:endParaRPr lang="en-US" dirty="0"/>
          </a:p>
        </p:txBody>
      </p:sp>
      <p:pic>
        <p:nvPicPr>
          <p:cNvPr id="4" name="Picture 11"/>
          <p:cNvPicPr>
            <a:picLocks noGrp="1" noChangeAspect="1" noChangeArrowheads="1"/>
          </p:cNvPicPr>
          <p:nvPr>
            <p:ph idx="1"/>
          </p:nvPr>
        </p:nvPicPr>
        <p:blipFill>
          <a:blip r:embed="rId2"/>
          <a:srcRect/>
          <a:stretch>
            <a:fillRect/>
          </a:stretch>
        </p:blipFill>
        <p:spPr bwMode="auto">
          <a:xfrm>
            <a:off x="642910" y="1285860"/>
            <a:ext cx="7143800" cy="478634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573</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Time-Series Signal Generation Using Time Transformer</vt:lpstr>
      <vt:lpstr>Content </vt:lpstr>
      <vt:lpstr>Introduction </vt:lpstr>
      <vt:lpstr>Problem Statement  </vt:lpstr>
      <vt:lpstr>Objectives </vt:lpstr>
      <vt:lpstr>Block Diagram </vt:lpstr>
      <vt:lpstr>Methodology </vt:lpstr>
      <vt:lpstr>Transformer </vt:lpstr>
      <vt:lpstr>Results </vt:lpstr>
      <vt:lpstr>Slide 10</vt:lpstr>
      <vt:lpstr>  Conclusion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Signal Generation Using Time Transformer</dc:title>
  <dc:creator>LENOVO</dc:creator>
  <cp:lastModifiedBy>LENOVO</cp:lastModifiedBy>
  <cp:revision>4</cp:revision>
  <dcterms:created xsi:type="dcterms:W3CDTF">2025-06-12T17:06:20Z</dcterms:created>
  <dcterms:modified xsi:type="dcterms:W3CDTF">2025-06-12T17:30:50Z</dcterms:modified>
</cp:coreProperties>
</file>